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75" r:id="rId4"/>
    <p:sldId id="364" r:id="rId5"/>
    <p:sldId id="376" r:id="rId6"/>
    <p:sldId id="368" r:id="rId7"/>
    <p:sldId id="370" r:id="rId8"/>
    <p:sldId id="371" r:id="rId9"/>
    <p:sldId id="388" r:id="rId10"/>
    <p:sldId id="373" r:id="rId11"/>
    <p:sldId id="374" r:id="rId12"/>
    <p:sldId id="379" r:id="rId13"/>
    <p:sldId id="382" r:id="rId14"/>
    <p:sldId id="383" r:id="rId15"/>
    <p:sldId id="372" r:id="rId16"/>
    <p:sldId id="389" r:id="rId17"/>
    <p:sldId id="384" r:id="rId18"/>
    <p:sldId id="3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8EC50C-30EA-4564-B611-B7C6EE95129D}">
          <p14:sldIdLst>
            <p14:sldId id="256"/>
            <p14:sldId id="257"/>
            <p14:sldId id="375"/>
            <p14:sldId id="364"/>
            <p14:sldId id="376"/>
            <p14:sldId id="368"/>
            <p14:sldId id="370"/>
            <p14:sldId id="371"/>
            <p14:sldId id="388"/>
            <p14:sldId id="373"/>
            <p14:sldId id="374"/>
            <p14:sldId id="379"/>
            <p14:sldId id="382"/>
            <p14:sldId id="383"/>
            <p14:sldId id="372"/>
            <p14:sldId id="389"/>
            <p14:sldId id="384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747"/>
    <a:srgbClr val="FFFFFF"/>
    <a:srgbClr val="C55A11"/>
    <a:srgbClr val="385723"/>
    <a:srgbClr val="43602F"/>
    <a:srgbClr val="92BC64"/>
    <a:srgbClr val="C4D38D"/>
    <a:srgbClr val="F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4" autoAdjust="0"/>
    <p:restoredTop sz="89043" autoAdjust="0"/>
  </p:normalViewPr>
  <p:slideViewPr>
    <p:cSldViewPr snapToGrid="0">
      <p:cViewPr varScale="1">
        <p:scale>
          <a:sx n="89" d="100"/>
          <a:sy n="89" d="100"/>
        </p:scale>
        <p:origin x="64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28344-66AA-47BD-870C-C533CC7516C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EC119-FB23-444B-8C6D-2BC71237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15-25min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2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subset sums </a:t>
                </a:r>
                <a:r>
                  <a:rPr lang="en-US" i="0">
                    <a:latin typeface="Cambria Math" panose="02040503050406030204" pitchFamily="18" charset="0"/>
                  </a:rPr>
                  <a:t>〖\{∑_(𝑖∈𝑆)▒𝑤_𝑖 }〗_(𝑆⊆\{1,2,…,𝑛\})</a:t>
                </a:r>
                <a:r>
                  <a:rPr lang="en-US" dirty="0"/>
                  <a:t> have additive structure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26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have a non-zero common subset sum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Lemma from [CLMZ’24]:  Let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𝐴,𝐵⊆[𝑤]</a:t>
                </a:r>
                <a:r>
                  <a:rPr lang="en-US" sz="1200" dirty="0"/>
                  <a:t> be multisets. If </a:t>
                </a:r>
                <a:r>
                  <a:rPr lang="en-US" sz="1200" b="0" i="0">
                    <a:latin typeface="Cambria Math" panose="02040503050406030204" pitchFamily="18" charset="0"/>
                  </a:rPr>
                  <a:t>|𝑠𝑢𝑝𝑝(𝐴)|≫𝑤^𝑝 log 𝑤</a:t>
                </a:r>
                <a:r>
                  <a:rPr lang="en-US" sz="1200" dirty="0"/>
                  <a:t> and </a:t>
                </a:r>
                <a:r>
                  <a:rPr lang="en-US" sz="1200" b="0" i="0">
                    <a:latin typeface="Cambria Math" panose="02040503050406030204" pitchFamily="18" charset="0"/>
                  </a:rPr>
                  <a:t>∑_(𝑏∈𝐵)▒𝑏≫𝑤^(2−𝑝)</a:t>
                </a:r>
                <a:r>
                  <a:rPr lang="en-US" sz="1200" dirty="0"/>
                  <a:t>, then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𝐴,𝐵</a:t>
                </a:r>
                <a:r>
                  <a:rPr lang="en-US" sz="1200" dirty="0"/>
                  <a:t> have a non-zero common subset sum. </a:t>
                </a:r>
                <a:r>
                  <a:rPr lang="en-US" sz="1200" b="0" i="0">
                    <a:latin typeface="Cambria Math" panose="02040503050406030204" pitchFamily="18" charset="0"/>
                  </a:rPr>
                  <a:t>(𝑝≥0.5)</a:t>
                </a:r>
                <a:endParaRPr 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6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dirty="0"/>
                  <a:t>Corollary</a:t>
                </a:r>
                <a:r>
                  <a:rPr lang="en-US" sz="1200" dirty="0"/>
                  <a:t> (</a:t>
                </a:r>
                <a:r>
                  <a:rPr lang="en-US" sz="1200" dirty="0" err="1"/>
                  <a:t>Erdős-Sárközy</a:t>
                </a:r>
                <a:r>
                  <a:rPr lang="en-US" sz="1200" dirty="0"/>
                  <a:t>): If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𝐴,𝐵⊆\{1,2,…,𝑛\}</a:t>
                </a:r>
                <a:r>
                  <a:rPr lang="en-US" sz="1200" dirty="0"/>
                  <a:t> have no common subset sums except 0, then </a:t>
                </a:r>
                <a:r>
                  <a:rPr lang="en-US" sz="1200" i="0">
                    <a:latin typeface="Cambria Math" panose="02040503050406030204" pitchFamily="18" charset="0"/>
                  </a:rPr>
                  <a:t>min(|𝐴|,|𝐵|)≪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√(𝑛 log 𝑛)</a:t>
                </a: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A variant of this corollary </a:t>
                </a:r>
                <a:r>
                  <a:rPr lang="en-US" sz="1200" i="0">
                    <a:latin typeface="Cambria Math" panose="02040503050406030204" pitchFamily="18" charset="0"/>
                  </a:rPr>
                  <a:t>⇒ </a:t>
                </a:r>
                <a:r>
                  <a:rPr lang="en-US" sz="1200" dirty="0"/>
                  <a:t>Number of </a:t>
                </a:r>
                <a:r>
                  <a:rPr lang="en-US" sz="1200" i="1" dirty="0"/>
                  <a:t>distinct</a:t>
                </a:r>
                <a:r>
                  <a:rPr lang="en-US" sz="1200" dirty="0"/>
                  <a:t> weights in</a:t>
                </a:r>
                <a:r>
                  <a:rPr lang="en-US" sz="1200" i="0">
                    <a:latin typeface="Cambria Math" panose="02040503050406030204" pitchFamily="18" charset="0"/>
                  </a:rPr>
                  <a:t> </a:t>
                </a:r>
                <a:r>
                  <a:rPr lang="en-US" sz="1200" i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𝑋</a:t>
                </a:r>
                <a:r>
                  <a:rPr lang="en-US" sz="1200" i="0">
                    <a:latin typeface="Cambria Math" panose="02040503050406030204" pitchFamily="18" charset="0"/>
                  </a:rPr>
                  <a:t>,</a:t>
                </a:r>
                <a:r>
                  <a:rPr lang="en-US" sz="1200" i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𝑌</a:t>
                </a:r>
                <a:r>
                  <a:rPr lang="en-US" sz="1200" dirty="0"/>
                  <a:t> is</a:t>
                </a:r>
                <a:r>
                  <a:rPr lang="en-US" sz="1200" i="0">
                    <a:latin typeface="Cambria Math" panose="02040503050406030204" pitchFamily="18" charset="0"/>
                  </a:rPr>
                  <a:t> 𝑂 ̃(√(𝑤_max ))</a:t>
                </a:r>
                <a:endParaRPr lang="en-US" sz="12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59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63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94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Overall simpler than this work.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(equivalent to </a:t>
                </a:r>
                <a:r>
                  <a:rPr lang="en-US" sz="1200" i="0">
                    <a:latin typeface="Cambria Math" panose="02040503050406030204" pitchFamily="18" charset="0"/>
                  </a:rPr>
                  <a:t>𝑝_𝑖=𝑤_𝑖  </a:t>
                </a:r>
                <a:r>
                  <a:rPr lang="en-US" sz="1200" dirty="0"/>
                  <a:t>special case of 01KP)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Is there n^(0.99) t + n^(100) algorithm for 0-1 Knapsack?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Subsequent work:  why our algorithms can’t imply approx.? Because used proximity. </a:t>
                </a:r>
                <a:r>
                  <a:rPr lang="en-US" dirty="0" err="1"/>
                  <a:t>Xxxxx</a:t>
                </a:r>
                <a:r>
                  <a:rPr lang="en-US" dirty="0"/>
                  <a:t> solved it.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Todo check general constant-dimensional ILP with : bounded? 01? Unbounded settings. EW’18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89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2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Textbook dynamic programming: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𝑂(𝑛</a:t>
                </a:r>
                <a:r>
                  <a:rPr lang="en-US" sz="1200" i="0">
                    <a:latin typeface="Cambria Math" panose="02040503050406030204" pitchFamily="18" charset="0"/>
                  </a:rPr>
                  <a:t>𝑤</a:t>
                </a:r>
                <a:r>
                  <a:rPr lang="en-US" sz="1200" b="0" i="0">
                    <a:latin typeface="Cambria Math" panose="02040503050406030204" pitchFamily="18" charset="0"/>
                  </a:rPr>
                  <a:t>_</a:t>
                </a:r>
                <a:r>
                  <a:rPr lang="en-US" sz="1200" i="0">
                    <a:latin typeface="Cambria Math" panose="02040503050406030204" pitchFamily="18" charset="0"/>
                  </a:rPr>
                  <a:t>max^</a:t>
                </a:r>
                <a:r>
                  <a:rPr lang="en-US" sz="1200" b="0" i="0">
                    <a:latin typeface="Cambria Math" panose="02040503050406030204" pitchFamily="18" charset="0"/>
                  </a:rPr>
                  <a:t>2)</a:t>
                </a:r>
                <a:r>
                  <a:rPr lang="en-US" sz="1200" dirty="0"/>
                  <a:t> time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2BDCE-2093-451A-AAAA-319BCA606A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1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(equivalent to </a:t>
                </a:r>
                <a:r>
                  <a:rPr lang="en-US" sz="1200" i="0">
                    <a:latin typeface="Cambria Math" panose="02040503050406030204" pitchFamily="18" charset="0"/>
                  </a:rPr>
                  <a:t>𝑝_𝑖=𝑤_𝑖  </a:t>
                </a:r>
                <a:r>
                  <a:rPr lang="en-US" sz="1200" dirty="0"/>
                  <a:t>special case of 01KP)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0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lvl="1" indent="0">
                  <a:buFont typeface="Courier New" panose="02070309020205020404" pitchFamily="49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Rounding </a:t>
                </a:r>
                <a:r>
                  <a:rPr lang="en-US" b="0" i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a:t>𝑝_𝑖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to multiples of </a:t>
                </a:r>
                <a:r>
                  <a:rPr lang="en-US" b="0" i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a:t>〖𝜀𝑝〗_min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(losing </a:t>
                </a:r>
                <a:r>
                  <a:rPr lang="en-US" b="0" i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a:t>𝜀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factor) </a:t>
                </a:r>
                <a:r>
                  <a:rPr lang="en-US" b="0" i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a:t>⇒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b="0" i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a:t>𝑝_𝑖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becomes integer bounded by </a:t>
                </a:r>
                <a:r>
                  <a:rPr lang="en-US" sz="1400" b="0" i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a:t>𝜀^(−1)⋅𝑝_max/𝑝_min </a:t>
                </a:r>
                <a:r>
                  <a:rPr lang="en-US" sz="1400" dirty="0">
                    <a:solidFill>
                      <a:schemeClr val="bg2">
                        <a:lumMod val="25000"/>
                      </a:schemeClr>
                    </a:solidFill>
                  </a:rPr>
                  <a:t>.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Then flip the roles of </a:t>
                </a:r>
                <a:r>
                  <a:rPr lang="en-US" b="0" i="0" dirty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a:t>𝑤_𝑖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and </a:t>
                </a:r>
                <a:r>
                  <a:rPr lang="en-US" b="0" i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a:t>𝑝_𝑖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b="0" i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a:t>⇒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upper bound on </a:t>
                </a:r>
                <a:r>
                  <a:rPr lang="en-US" b="0" i="0">
                    <a:solidFill>
                      <a:schemeClr val="bg2">
                        <a:lumMod val="25000"/>
                      </a:schemeClr>
                    </a:solidFill>
                    <a:latin typeface="Cambria Math" panose="02040503050406030204" pitchFamily="18" charset="0"/>
                  </a:rPr>
                  <a:t>𝑤_max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8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It’s helpful to think of </a:t>
                </a:r>
                <a:r>
                  <a:rPr lang="en-US" i="0">
                    <a:latin typeface="Cambria Math" panose="02040503050406030204" pitchFamily="18" charset="0"/>
                  </a:rPr>
                  <a:t>𝑤_max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≈𝑛^0.9</a:t>
                </a:r>
                <a:r>
                  <a:rPr lang="en-US" dirty="0"/>
                  <a:t> for the rest of the talk</a:t>
                </a:r>
                <a:endParaRPr lang="en-US" b="0" i="0" dirty="0">
                  <a:solidFill>
                    <a:srgbClr val="202124"/>
                  </a:solidFill>
                  <a:effectLst/>
                  <a:latin typeface="Roboto" panose="02000000000000000000" pitchFamily="2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>
                    <a:solidFill>
                      <a:srgbClr val="202124"/>
                    </a:solidFill>
                    <a:effectLst/>
                    <a:latin typeface="Roboto" panose="02000000000000000000" pitchFamily="2" charset="0"/>
                  </a:rPr>
                  <a:t>(</a:t>
                </a:r>
                <a:r>
                  <a:rPr lang="en-US" b="0" i="0" dirty="0" err="1">
                    <a:solidFill>
                      <a:srgbClr val="202124"/>
                    </a:solidFill>
                    <a:effectLst/>
                    <a:latin typeface="Roboto" panose="02000000000000000000" pitchFamily="2" charset="0"/>
                  </a:rPr>
                  <a:t>blackbox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Roboto" panose="02000000000000000000" pitchFamily="2" charset="0"/>
                  </a:rPr>
                  <a:t> losing binary search log) white box not losing log</a:t>
                </a:r>
                <a:endParaRPr lang="en-US" dirty="0"/>
              </a:p>
              <a:p>
                <a:r>
                  <a:rPr lang="en-US" dirty="0"/>
                  <a:t> (some works simultaneously parameterize both </a:t>
                </a:r>
                <a:r>
                  <a:rPr lang="en-US" dirty="0" err="1"/>
                  <a:t>Hajiagahi</a:t>
                </a:r>
                <a:r>
                  <a:rPr lang="en-US" dirty="0"/>
                  <a:t> et al BC22,BC23, beyond scope of this talk)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6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7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/>
                  <a:t>Then do exchange: remove </a:t>
                </a:r>
                <a:r>
                  <a:rPr lang="en-US" sz="1200" b="0" i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𝐵</a:t>
                </a:r>
                <a:r>
                  <a:rPr lang="en-US" sz="1200" dirty="0"/>
                  <a:t> then add back </a:t>
                </a:r>
                <a:r>
                  <a:rPr lang="en-US" sz="1200" b="0" i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𝐴</a:t>
                </a:r>
                <a:r>
                  <a:rPr lang="en-US" sz="1200" dirty="0"/>
                  <a:t>. </a:t>
                </a:r>
              </a:p>
              <a:p>
                <a:pPr marL="885825" lvl="1" indent="-428625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(but this only uses 2 different weights, should be exploitable somehow?)  More weights seem harder </a:t>
                </a:r>
              </a:p>
              <a:p>
                <a:pPr marL="857250" lvl="1" indent="-428625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Too structured. Subset sums don’t collide. 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PRW’21 (also EW19 from integer programming) Also underlies previous FPTAS algorithm (Chan’18 Jin’19 DJM’23)</a:t>
                </a:r>
              </a:p>
              <a:p>
                <a:r>
                  <a:rPr lang="en-US" dirty="0"/>
                  <a:t>A first intuition:</a:t>
                </a:r>
              </a:p>
              <a:p>
                <a:r>
                  <a:rPr lang="en-US" dirty="0"/>
                  <a:t>At best you gain w_(max) space.</a:t>
                </a:r>
              </a:p>
              <a:p>
                <a:r>
                  <a:rPr lang="en-US" dirty="0"/>
                  <a:t>If you use too many in-efficient items Y then it’s not worth it.</a:t>
                </a:r>
              </a:p>
              <a:p>
                <a:r>
                  <a:rPr lang="en-US" dirty="0"/>
                  <a:t>Works well in approx. settings..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93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EC119-FB23-444B-8C6D-2BC7123795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1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8BA9-FAF8-3414-506F-E357427D5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874AE-7327-55E1-FA44-41D4A9BDE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2BC50-F0F8-6826-2573-8F139D94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46B1-5E5D-4C5F-9F52-C6290E2B2F2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C6CB3-5454-7553-1AC9-3046D12E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25E00-C3F9-29AC-2202-9033FAE7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FA3D-10AA-4814-A82E-C82297B5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5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1E25-5A43-295D-61C4-235D4CF7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754A3-CA30-AA3A-5697-339B9E28A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E8806-2E7F-9606-88FD-4A1E11CF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46B1-5E5D-4C5F-9F52-C6290E2B2F2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84B39-7783-8E18-2EBA-7748547A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44F2-A00B-F287-297E-2C45D36F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FA3D-10AA-4814-A82E-C82297B5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8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1653CB-2B15-D9F1-CFAB-E5448ECCD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596C7-8BBD-25D4-A119-E8F70646E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6B9B-B224-8D9D-17D8-598E7937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46B1-5E5D-4C5F-9F52-C6290E2B2F2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02BD-D722-021F-C582-15CE4AEF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88E54-93D1-FB1F-BA31-906B04D8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FA3D-10AA-4814-A82E-C82297B5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0B20-15D4-0E08-5DBD-2A68467D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15864-6847-D389-3F74-CA1336782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32A00-0464-37F8-0CAF-DC22631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46B1-5E5D-4C5F-9F52-C6290E2B2F2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C7BE3-91E0-CD26-DBBF-C8FBEF2D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02CEE-0603-95A9-43DD-305046D8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FA3D-10AA-4814-A82E-C82297B5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0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D091F-4987-2216-96AD-2609A46B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6BBC2-3E32-B19C-4272-9636EAB77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1EEA4-C102-D141-D207-E9820721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46B1-5E5D-4C5F-9F52-C6290E2B2F2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16CC7-0031-A851-9EEB-F041B161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FF01C-0E58-6BCF-263A-0DB0EC8F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FA3D-10AA-4814-A82E-C82297B5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4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2BFA-BBAD-02E0-DCB3-1C3F49AE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495E-0E4F-9787-9EF5-AC2BB8F2B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5ED23-D1E0-768F-C352-1EA013533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25A9-99F9-D0EF-1A27-418CDEEA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46B1-5E5D-4C5F-9F52-C6290E2B2F2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FB740-0835-F6A9-AFF1-0DDBCDB7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52FBF-A1A2-74B9-EB86-1A794752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FA3D-10AA-4814-A82E-C82297B5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1B4A-1B50-2FAF-4C20-D82AD0B2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27C16-1FE5-F6FD-8D47-8E8B881E8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DCB8D-4280-7AF3-AAD1-A99D0D92E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70B90-AB32-3454-B48A-2C84E383E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016F5-118B-E3A9-DC52-082593234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2ABE1-9B44-CF35-42A1-8E8DB23F8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46B1-5E5D-4C5F-9F52-C6290E2B2F2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574D41-ACC7-EBBC-18EB-7FAAE7C8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7801A-D3AF-B997-80F2-DA688E76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FA3D-10AA-4814-A82E-C82297B5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1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612C7-EBA3-C075-C2C1-9FE80C69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943BC-0487-BC0A-93F7-0BB62D82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46B1-5E5D-4C5F-9F52-C6290E2B2F2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F24D5-71B4-6B39-45B3-A2F26192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D600A-181C-4573-9FAC-2322D78A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FA3D-10AA-4814-A82E-C82297B5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2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3227C-5CEE-7770-9954-8CA33AF5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46B1-5E5D-4C5F-9F52-C6290E2B2F2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7324B-8932-18B5-964D-91D5DB6B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7F2CE-69AA-4CB6-6E27-967F79EC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FA3D-10AA-4814-A82E-C82297B5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8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63DB-12A8-FDB7-1276-5E1115E8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2A28B-6981-B302-13BC-793BAF14A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F61F4-9140-3426-ABF4-6B0B4BF18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11179-0F9E-98FC-8244-6F79CBEB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46B1-5E5D-4C5F-9F52-C6290E2B2F2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BD97F-BDDB-9908-9270-96F72197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D0011-5C38-107D-0C83-CFD27B51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FA3D-10AA-4814-A82E-C82297B5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1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F5B3-93EA-B67F-5522-BB0B3A5B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281ED9-BB49-C969-9E9B-7D6A0F0EE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08C73-55A4-9E45-365F-6AD62082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AB1DC-CB5C-D8C0-B80E-4DEB024D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46B1-5E5D-4C5F-9F52-C6290E2B2F2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0D1F5-4892-E420-285D-563BA948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57C25-3C7A-0677-85F3-5CD45460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FA3D-10AA-4814-A82E-C82297B5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7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0B26A-4DE1-9F04-8ADE-F6E01615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8097D-EDA3-D2C2-B430-38AED3975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48AC9-43CC-4A85-53DF-BFC61D6F2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46B1-5E5D-4C5F-9F52-C6290E2B2F25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2374D-97CC-281C-668C-79B092CD4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EE0EC-D64C-7B0D-2ED0-F21262643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FA3D-10AA-4814-A82E-C82297B5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6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610.png"/><Relationship Id="rId10" Type="http://schemas.openxmlformats.org/officeDocument/2006/relationships/image" Target="../media/image57.png"/><Relationship Id="rId4" Type="http://schemas.openxmlformats.org/officeDocument/2006/relationships/image" Target="../media/image5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45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8.png"/><Relationship Id="rId24" Type="http://schemas.openxmlformats.org/officeDocument/2006/relationships/image" Target="../media/image43.png"/><Relationship Id="rId5" Type="http://schemas.openxmlformats.org/officeDocument/2006/relationships/image" Target="../media/image39.png"/><Relationship Id="rId15" Type="http://schemas.openxmlformats.org/officeDocument/2006/relationships/image" Target="../media/image72.png"/><Relationship Id="rId23" Type="http://schemas.openxmlformats.org/officeDocument/2006/relationships/image" Target="../media/image73.png"/><Relationship Id="rId28" Type="http://schemas.openxmlformats.org/officeDocument/2006/relationships/image" Target="../media/image47.png"/><Relationship Id="rId10" Type="http://schemas.openxmlformats.org/officeDocument/2006/relationships/image" Target="../media/image67.png"/><Relationship Id="rId19" Type="http://schemas.openxmlformats.org/officeDocument/2006/relationships/image" Target="../media/image40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0.png"/><Relationship Id="rId18" Type="http://schemas.openxmlformats.org/officeDocument/2006/relationships/image" Target="../media/image830.png"/><Relationship Id="rId3" Type="http://schemas.openxmlformats.org/officeDocument/2006/relationships/image" Target="../media/image680.png"/><Relationship Id="rId7" Type="http://schemas.openxmlformats.org/officeDocument/2006/relationships/image" Target="../media/image720.png"/><Relationship Id="rId12" Type="http://schemas.openxmlformats.org/officeDocument/2006/relationships/image" Target="../media/image770.png"/><Relationship Id="rId17" Type="http://schemas.openxmlformats.org/officeDocument/2006/relationships/image" Target="../media/image820.png"/><Relationship Id="rId2" Type="http://schemas.openxmlformats.org/officeDocument/2006/relationships/notesSlide" Target="../notesSlides/notesSlide12.xml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11" Type="http://schemas.openxmlformats.org/officeDocument/2006/relationships/image" Target="../media/image760.png"/><Relationship Id="rId5" Type="http://schemas.openxmlformats.org/officeDocument/2006/relationships/image" Target="../media/image700.png"/><Relationship Id="rId15" Type="http://schemas.openxmlformats.org/officeDocument/2006/relationships/image" Target="../media/image41.png"/><Relationship Id="rId10" Type="http://schemas.openxmlformats.org/officeDocument/2006/relationships/image" Target="../media/image750.png"/><Relationship Id="rId19" Type="http://schemas.openxmlformats.org/officeDocument/2006/relationships/image" Target="../media/image840.png"/><Relationship Id="rId4" Type="http://schemas.openxmlformats.org/officeDocument/2006/relationships/image" Target="../media/image690.png"/><Relationship Id="rId9" Type="http://schemas.openxmlformats.org/officeDocument/2006/relationships/image" Target="../media/image740.png"/><Relationship Id="rId14" Type="http://schemas.openxmlformats.org/officeDocument/2006/relationships/image" Target="../media/image7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060.png"/><Relationship Id="rId3" Type="http://schemas.openxmlformats.org/officeDocument/2006/relationships/image" Target="../media/image101.png"/><Relationship Id="rId21" Type="http://schemas.openxmlformats.org/officeDocument/2006/relationships/image" Target="../media/image117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4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23" Type="http://schemas.openxmlformats.org/officeDocument/2006/relationships/image" Target="../media/image119.png"/><Relationship Id="rId10" Type="http://schemas.openxmlformats.org/officeDocument/2006/relationships/image" Target="../media/image108.png"/><Relationship Id="rId19" Type="http://schemas.openxmlformats.org/officeDocument/2006/relationships/image" Target="../media/image1070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2.png"/><Relationship Id="rId18" Type="http://schemas.openxmlformats.org/officeDocument/2006/relationships/image" Target="../media/image80.png"/><Relationship Id="rId3" Type="http://schemas.openxmlformats.org/officeDocument/2006/relationships/image" Target="../media/image49.png"/><Relationship Id="rId21" Type="http://schemas.openxmlformats.org/officeDocument/2006/relationships/image" Target="../media/image83.png"/><Relationship Id="rId7" Type="http://schemas.openxmlformats.org/officeDocument/2006/relationships/image" Target="../media/image54.png"/><Relationship Id="rId12" Type="http://schemas.openxmlformats.org/officeDocument/2006/relationships/image" Target="../media/image60.png"/><Relationship Id="rId17" Type="http://schemas.openxmlformats.org/officeDocument/2006/relationships/image" Target="../media/image78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7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9.png"/><Relationship Id="rId24" Type="http://schemas.openxmlformats.org/officeDocument/2006/relationships/image" Target="../media/image86.png"/><Relationship Id="rId5" Type="http://schemas.openxmlformats.org/officeDocument/2006/relationships/image" Target="../media/image52.png"/><Relationship Id="rId15" Type="http://schemas.openxmlformats.org/officeDocument/2006/relationships/image" Target="../media/image76.png"/><Relationship Id="rId23" Type="http://schemas.openxmlformats.org/officeDocument/2006/relationships/image" Target="../media/image85.png"/><Relationship Id="rId10" Type="http://schemas.openxmlformats.org/officeDocument/2006/relationships/image" Target="../media/image58.png"/><Relationship Id="rId19" Type="http://schemas.openxmlformats.org/officeDocument/2006/relationships/image" Target="../media/image81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Relationship Id="rId14" Type="http://schemas.openxmlformats.org/officeDocument/2006/relationships/image" Target="../media/image63.png"/><Relationship Id="rId22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26" Type="http://schemas.openxmlformats.org/officeDocument/2006/relationships/image" Target="../media/image164.png"/><Relationship Id="rId3" Type="http://schemas.openxmlformats.org/officeDocument/2006/relationships/image" Target="../media/image140.pn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5" Type="http://schemas.openxmlformats.org/officeDocument/2006/relationships/image" Target="../media/image16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24" Type="http://schemas.openxmlformats.org/officeDocument/2006/relationships/image" Target="../media/image161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Relationship Id="rId27" Type="http://schemas.openxmlformats.org/officeDocument/2006/relationships/image" Target="../media/image1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210.png"/><Relationship Id="rId4" Type="http://schemas.openxmlformats.org/officeDocument/2006/relationships/image" Target="../media/image8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0.png"/><Relationship Id="rId5" Type="http://schemas.openxmlformats.org/officeDocument/2006/relationships/image" Target="../media/image163.png"/><Relationship Id="rId4" Type="http://schemas.openxmlformats.org/officeDocument/2006/relationships/image" Target="../media/image15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2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8.png"/><Relationship Id="rId5" Type="http://schemas.openxmlformats.org/officeDocument/2006/relationships/image" Target="../media/image16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510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7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60.png"/><Relationship Id="rId5" Type="http://schemas.openxmlformats.org/officeDocument/2006/relationships/image" Target="../media/image410.png"/><Relationship Id="rId10" Type="http://schemas.openxmlformats.org/officeDocument/2006/relationships/image" Target="../media/image321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8184-B82C-B32B-CE3B-C900F9D53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813" y="868362"/>
            <a:ext cx="8053493" cy="2387600"/>
          </a:xfrm>
        </p:spPr>
        <p:txBody>
          <a:bodyPr/>
          <a:lstStyle/>
          <a:p>
            <a:r>
              <a:rPr lang="en-US" dirty="0"/>
              <a:t>0-1 Knapsack in </a:t>
            </a:r>
            <a:br>
              <a:rPr lang="en-US" dirty="0"/>
            </a:br>
            <a:r>
              <a:rPr lang="en-US" dirty="0"/>
              <a:t>Nearly Quadratic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1A717-9B80-F84C-45DB-7A242AE818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 Jin</a:t>
            </a:r>
          </a:p>
          <a:p>
            <a:r>
              <a:rPr lang="en-US" dirty="0"/>
              <a:t>MIT</a:t>
            </a:r>
          </a:p>
          <a:p>
            <a:r>
              <a:rPr lang="en-US" dirty="0"/>
              <a:t>STOC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3FB9E-FC42-A9E0-3D43-9DBA23C193DC}"/>
              </a:ext>
            </a:extLst>
          </p:cNvPr>
          <p:cNvSpPr txBox="1"/>
          <p:nvPr/>
        </p:nvSpPr>
        <p:spPr>
          <a:xfrm>
            <a:off x="0" y="6451590"/>
            <a:ext cx="2013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arXiv:2308.04093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66735-9F9E-675B-3F41-9300C31A579D}"/>
              </a:ext>
            </a:extLst>
          </p:cNvPr>
          <p:cNvSpPr txBox="1"/>
          <p:nvPr/>
        </p:nvSpPr>
        <p:spPr>
          <a:xfrm>
            <a:off x="8736807" y="6159202"/>
            <a:ext cx="3357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(conference talk slot shared with independent work by Karl </a:t>
            </a:r>
            <a:r>
              <a:rPr lang="en-US" sz="1600" dirty="0" err="1"/>
              <a:t>Bringmann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0967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830C-2B9D-3B0A-F285-2A790DE9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combinatorics of subset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4D8582-FE28-C80F-E223-D2AB7644B305}"/>
                  </a:ext>
                </a:extLst>
              </p:cNvPr>
              <p:cNvSpPr txBox="1"/>
              <p:nvPr/>
            </p:nvSpPr>
            <p:spPr>
              <a:xfrm>
                <a:off x="628667" y="1628691"/>
                <a:ext cx="10934666" cy="908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Theorem</a:t>
                </a:r>
                <a:r>
                  <a:rPr lang="en-US" sz="2400" dirty="0"/>
                  <a:t> (Freiman’89, Sárközy’89): If set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≫</m:t>
                    </m:r>
                    <m:rad>
                      <m:radPr>
                        <m:deg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rad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contains a length-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u="sng" dirty="0"/>
                  <a:t> homogeneous Arithmetic Progression (AP).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4D8582-FE28-C80F-E223-D2AB7644B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7" y="1628691"/>
                <a:ext cx="10934666" cy="908903"/>
              </a:xfrm>
              <a:prstGeom prst="rect">
                <a:avLst/>
              </a:prstGeom>
              <a:blipFill>
                <a:blip r:embed="rId3"/>
                <a:stretch>
                  <a:fillRect l="-836"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FFFA81-D9C5-B2BE-8721-D4ED8FDDF0A3}"/>
                  </a:ext>
                </a:extLst>
              </p:cNvPr>
              <p:cNvSpPr txBox="1"/>
              <p:nvPr/>
            </p:nvSpPr>
            <p:spPr>
              <a:xfrm>
                <a:off x="6253186" y="1309621"/>
                <a:ext cx="6387548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func>
                      </m:e>
                    </m:rad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removed by Conlon-Fox-Pham’21 (Szemerédi-Vu’06)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FFFA81-D9C5-B2BE-8721-D4ED8FDDF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186" y="1309621"/>
                <a:ext cx="6387548" cy="427746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EADE0B-C7CE-0587-382E-65A4312F05CF}"/>
                  </a:ext>
                </a:extLst>
              </p:cNvPr>
              <p:cNvSpPr txBox="1"/>
              <p:nvPr/>
            </p:nvSpPr>
            <p:spPr>
              <a:xfrm>
                <a:off x="226163" y="3162030"/>
                <a:ext cx="113371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Used in algorithms for the Subset Sum Problem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special case of 01KP)</a:t>
                </a:r>
                <a:r>
                  <a:rPr lang="en-US" sz="2400" dirty="0"/>
                  <a:t>: </a:t>
                </a:r>
              </a:p>
              <a:p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[Chaimovich-Freiman-Galil’89],</a:t>
                </a:r>
                <a:r>
                  <a:rPr lang="en-US" b="1" dirty="0">
                    <a:solidFill>
                      <a:schemeClr val="bg2">
                        <a:lumMod val="25000"/>
                      </a:schemeClr>
                    </a:solidFill>
                  </a:rPr>
                  <a:t>[Galil-Margalit’91]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,[Chaimovich’99],[</a:t>
                </a: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</a:rPr>
                  <a:t>Koiliaris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-Xu SODA’17], [</a:t>
                </a: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</a:rPr>
                  <a:t>Mucha-Węgrzycki-Włodarczyk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SODA’19], [</a:t>
                </a:r>
                <a:r>
                  <a:rPr lang="en-US" dirty="0" err="1">
                    <a:solidFill>
                      <a:schemeClr val="bg2">
                        <a:lumMod val="25000"/>
                      </a:schemeClr>
                    </a:solidFill>
                  </a:rPr>
                  <a:t>Polak-Rohwedder-Węgrzycki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ICALP’21], </a:t>
                </a:r>
                <a:r>
                  <a:rPr lang="en-US" b="1" dirty="0">
                    <a:solidFill>
                      <a:schemeClr val="bg2">
                        <a:lumMod val="25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2">
                        <a:lumMod val="25000"/>
                      </a:schemeClr>
                    </a:solidFill>
                  </a:rPr>
                  <a:t>Bringmann-Wellnitz</a:t>
                </a:r>
                <a:r>
                  <a:rPr lang="en-US" b="1" dirty="0">
                    <a:solidFill>
                      <a:schemeClr val="bg2">
                        <a:lumMod val="25000"/>
                      </a:schemeClr>
                    </a:solidFill>
                  </a:rPr>
                  <a:t> SODA’21]</a:t>
                </a:r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, [Deng-J-Mao SODA’23]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EADE0B-C7CE-0587-382E-65A4312F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63" y="3162030"/>
                <a:ext cx="11337170" cy="1015663"/>
              </a:xfrm>
              <a:prstGeom prst="rect">
                <a:avLst/>
              </a:prstGeom>
              <a:blipFill>
                <a:blip r:embed="rId5"/>
                <a:stretch>
                  <a:fillRect l="-699" t="-4819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421A23-7A64-0801-B0FA-6A8F918A5A35}"/>
                  </a:ext>
                </a:extLst>
              </p:cNvPr>
              <p:cNvSpPr txBox="1"/>
              <p:nvPr/>
            </p:nvSpPr>
            <p:spPr>
              <a:xfrm>
                <a:off x="6874505" y="2458241"/>
                <a:ext cx="2466753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421A23-7A64-0801-B0FA-6A8F918A5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505" y="2458241"/>
                <a:ext cx="2466753" cy="407099"/>
              </a:xfrm>
              <a:prstGeom prst="rect">
                <a:avLst/>
              </a:prstGeom>
              <a:blipFill>
                <a:blip r:embed="rId6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5B465F-0A92-35C3-95EB-5FC3C4763965}"/>
                  </a:ext>
                </a:extLst>
              </p:cNvPr>
              <p:cNvSpPr txBox="1"/>
              <p:nvPr/>
            </p:nvSpPr>
            <p:spPr>
              <a:xfrm>
                <a:off x="-154784" y="5072597"/>
                <a:ext cx="12501563" cy="536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57250" lvl="1" indent="-428625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[Chen-Lian-Mao-Zhang SODA’24] applied it to exact 01KP: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en-US" sz="28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 time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5B465F-0A92-35C3-95EB-5FC3C4763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4784" y="5072597"/>
                <a:ext cx="12501563" cy="536750"/>
              </a:xfrm>
              <a:prstGeom prst="rect">
                <a:avLst/>
              </a:prstGeom>
              <a:blipFill>
                <a:blip r:embed="rId7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177A98-80CD-7236-670C-49BF27E86507}"/>
                  </a:ext>
                </a:extLst>
              </p:cNvPr>
              <p:cNvSpPr txBox="1"/>
              <p:nvPr/>
            </p:nvSpPr>
            <p:spPr>
              <a:xfrm>
                <a:off x="3948489" y="2464552"/>
                <a:ext cx="42950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177A98-80CD-7236-670C-49BF27E86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489" y="2464552"/>
                <a:ext cx="4295021" cy="400110"/>
              </a:xfrm>
              <a:prstGeom prst="rect">
                <a:avLst/>
              </a:prstGeom>
              <a:blipFill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EF20E7-F3BC-FF40-AB55-51EB7EDE4146}"/>
                  </a:ext>
                </a:extLst>
              </p:cNvPr>
              <p:cNvSpPr txBox="1"/>
              <p:nvPr/>
            </p:nvSpPr>
            <p:spPr>
              <a:xfrm>
                <a:off x="9091098" y="118392"/>
                <a:ext cx="328308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EF20E7-F3BC-FF40-AB55-51EB7EDE4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1098" y="118392"/>
                <a:ext cx="3283085" cy="400110"/>
              </a:xfrm>
              <a:prstGeom prst="rect">
                <a:avLst/>
              </a:prstGeom>
              <a:blipFill>
                <a:blip r:embed="rId11"/>
                <a:stretch>
                  <a:fillRect t="-122727" b="-1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F7F082-C387-5157-4FD8-B5AAD50D0540}"/>
                  </a:ext>
                </a:extLst>
              </p:cNvPr>
              <p:cNvSpPr txBox="1"/>
              <p:nvPr/>
            </p:nvSpPr>
            <p:spPr>
              <a:xfrm>
                <a:off x="-154784" y="4331423"/>
                <a:ext cx="11137106" cy="470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57250" lvl="1" indent="-428625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[Deng-J-Mao SODA’23] </a:t>
                </a:r>
                <a:r>
                  <a:rPr lang="en-US" sz="2400" dirty="0"/>
                  <a:t>applied it to </a:t>
                </a:r>
                <a:r>
                  <a:rPr lang="en-US" altLang="zh-CN" sz="2400" dirty="0"/>
                  <a:t>approximate</a:t>
                </a:r>
                <a:r>
                  <a:rPr lang="en-US" sz="2400" dirty="0"/>
                  <a:t> 01KP: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+1/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2.2</m:t>
                        </m:r>
                      </m:sup>
                    </m:sSup>
                    <m:r>
                      <a:rPr lang="en-US" sz="2000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F7F082-C387-5157-4FD8-B5AAD50D0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4784" y="4331423"/>
                <a:ext cx="11137106" cy="470706"/>
              </a:xfrm>
              <a:prstGeom prst="rect">
                <a:avLst/>
              </a:prstGeom>
              <a:blipFill>
                <a:blip r:embed="rId12"/>
                <a:stretch>
                  <a:fillRect t="-103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3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7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AAA2-D4FC-F7E5-2F95-BE5CEB6B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217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Key idea of [Chen-Lian-Mao-Zhang SODA’24]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F8910E-6F73-0BCD-BAD1-21D9128C3E76}"/>
              </a:ext>
            </a:extLst>
          </p:cNvPr>
          <p:cNvSpPr/>
          <p:nvPr/>
        </p:nvSpPr>
        <p:spPr>
          <a:xfrm>
            <a:off x="528876" y="3043007"/>
            <a:ext cx="7293935" cy="3257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45000">
                <a:srgbClr val="C4D38D"/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8585BC-63B4-A3CE-5CDC-67A10B7DFC52}"/>
              </a:ext>
            </a:extLst>
          </p:cNvPr>
          <p:cNvCxnSpPr/>
          <p:nvPr/>
        </p:nvCxnSpPr>
        <p:spPr>
          <a:xfrm>
            <a:off x="3927928" y="2649375"/>
            <a:ext cx="0" cy="10419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5ED7BF-9C66-A1A9-4F32-D7DC0E670EF4}"/>
                  </a:ext>
                </a:extLst>
              </p:cNvPr>
              <p:cNvSpPr txBox="1"/>
              <p:nvPr/>
            </p:nvSpPr>
            <p:spPr>
              <a:xfrm>
                <a:off x="0" y="1452825"/>
                <a:ext cx="11905880" cy="841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57250" lvl="1" indent="-428625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Lemma 1 [CLMZ’24] (derived from the AP result):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be multisets with elements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supp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ra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𝑆𝑆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≠∅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5ED7BF-9C66-A1A9-4F32-D7DC0E670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52825"/>
                <a:ext cx="11905880" cy="841321"/>
              </a:xfrm>
              <a:prstGeom prst="rect">
                <a:avLst/>
              </a:prstGeom>
              <a:blipFill>
                <a:blip r:embed="rId4"/>
                <a:stretch>
                  <a:fillRect t="-26812" b="-10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C0F037-C811-1DDE-7B06-F84F6BFE525F}"/>
                  </a:ext>
                </a:extLst>
              </p:cNvPr>
              <p:cNvSpPr txBox="1"/>
              <p:nvPr/>
            </p:nvSpPr>
            <p:spPr>
              <a:xfrm>
                <a:off x="6145675" y="3901261"/>
                <a:ext cx="6494376" cy="1995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Batch DP Algorithm: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First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400" b="1" i="0" dirty="0">
                                    <a:latin typeface="Cambria Math" panose="02040503050406030204" pitchFamily="18" charset="0"/>
                                  </a:rPr>
                                  <m:t>𝐦𝐚𝐱</m:t>
                                </m:r>
                              </m:sub>
                            </m:sSub>
                          </m:e>
                        </m:rad>
                      </m:e>
                    </m:d>
                  </m:oMath>
                </a14:m>
                <a:r>
                  <a:rPr lang="en-US" sz="2400" b="1" dirty="0"/>
                  <a:t> distinct weights</a:t>
                </a:r>
              </a:p>
              <a:p>
                <a:r>
                  <a:rPr lang="en-US" sz="2400" dirty="0"/>
                  <a:t>	          DP table length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b="1" dirty="0"/>
                  <a:t>DP table length=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bSup>
                      </m:e>
                    </m:d>
                  </m:oMath>
                </a14:m>
                <a:endParaRPr lang="en-US" sz="2400" b="1" dirty="0"/>
              </a:p>
              <a:p>
                <a:pPr lvl="4"/>
                <a:r>
                  <a:rPr lang="en-US" sz="2400" dirty="0"/>
                  <a:t>#distinct weights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C0F037-C811-1DDE-7B06-F84F6BFE5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675" y="3901261"/>
                <a:ext cx="6494376" cy="1995483"/>
              </a:xfrm>
              <a:prstGeom prst="rect">
                <a:avLst/>
              </a:prstGeom>
              <a:blipFill>
                <a:blip r:embed="rId5"/>
                <a:stretch>
                  <a:fillRect l="-1408" t="-2446" b="-6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8DF3AF-9F7C-4223-1390-2B53E9A8B28A}"/>
                  </a:ext>
                </a:extLst>
              </p:cNvPr>
              <p:cNvSpPr txBox="1"/>
              <p:nvPr/>
            </p:nvSpPr>
            <p:spPr>
              <a:xfrm>
                <a:off x="7030065" y="72487"/>
                <a:ext cx="50291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000" smtClean="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2000" dirty="0"/>
                  <a:t>distinct elements in multiset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8DF3AF-9F7C-4223-1390-2B53E9A8B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065" y="72487"/>
                <a:ext cx="5029127" cy="400110"/>
              </a:xfrm>
              <a:prstGeom prst="rect">
                <a:avLst/>
              </a:prstGeom>
              <a:blipFill>
                <a:blip r:embed="rId7"/>
                <a:stretch>
                  <a:fillRect l="-485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B5997B-8FD2-11B3-E321-4C2C62650933}"/>
              </a:ext>
            </a:extLst>
          </p:cNvPr>
          <p:cNvCxnSpPr/>
          <p:nvPr/>
        </p:nvCxnSpPr>
        <p:spPr>
          <a:xfrm>
            <a:off x="721804" y="2749640"/>
            <a:ext cx="32061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00DDB-9CC7-2730-3131-004D60F605D3}"/>
                  </a:ext>
                </a:extLst>
              </p:cNvPr>
              <p:cNvSpPr txBox="1"/>
              <p:nvPr/>
            </p:nvSpPr>
            <p:spPr>
              <a:xfrm>
                <a:off x="1728644" y="2352339"/>
                <a:ext cx="15727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Greedy sol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600DDB-9CC7-2730-3131-004D60F60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44" y="2352339"/>
                <a:ext cx="1572766" cy="369332"/>
              </a:xfrm>
              <a:prstGeom prst="rect">
                <a:avLst/>
              </a:prstGeom>
              <a:blipFill>
                <a:blip r:embed="rId8"/>
                <a:stretch>
                  <a:fillRect l="-348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E396B-05AE-D198-3B6F-DDA1B8EB47D6}"/>
              </a:ext>
            </a:extLst>
          </p:cNvPr>
          <p:cNvCxnSpPr/>
          <p:nvPr/>
        </p:nvCxnSpPr>
        <p:spPr>
          <a:xfrm>
            <a:off x="2595952" y="2684910"/>
            <a:ext cx="0" cy="104199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1D2863-C7C9-DF53-B574-7DF81A7D9204}"/>
              </a:ext>
            </a:extLst>
          </p:cNvPr>
          <p:cNvCxnSpPr/>
          <p:nvPr/>
        </p:nvCxnSpPr>
        <p:spPr>
          <a:xfrm>
            <a:off x="5160775" y="2649375"/>
            <a:ext cx="0" cy="104199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FD7DE6-74F7-2742-D18F-85179C8A3C91}"/>
              </a:ext>
            </a:extLst>
          </p:cNvPr>
          <p:cNvCxnSpPr>
            <a:cxnSpLocks/>
          </p:cNvCxnSpPr>
          <p:nvPr/>
        </p:nvCxnSpPr>
        <p:spPr>
          <a:xfrm>
            <a:off x="3927928" y="3803378"/>
            <a:ext cx="12807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B852BE-024D-3365-B15E-F21CF3204314}"/>
                  </a:ext>
                </a:extLst>
              </p:cNvPr>
              <p:cNvSpPr txBox="1"/>
              <p:nvPr/>
            </p:nvSpPr>
            <p:spPr>
              <a:xfrm>
                <a:off x="3300178" y="3867232"/>
                <a:ext cx="2845846" cy="371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# distinct weights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B852BE-024D-3365-B15E-F21CF3204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178" y="3867232"/>
                <a:ext cx="2845846" cy="371448"/>
              </a:xfrm>
              <a:prstGeom prst="rect">
                <a:avLst/>
              </a:prstGeom>
              <a:blipFill>
                <a:blip r:embed="rId9"/>
                <a:stretch>
                  <a:fillRect l="-171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7ACD9A-4DD3-BF91-D1E8-BE63D5824561}"/>
              </a:ext>
            </a:extLst>
          </p:cNvPr>
          <p:cNvCxnSpPr>
            <a:cxnSpLocks/>
          </p:cNvCxnSpPr>
          <p:nvPr/>
        </p:nvCxnSpPr>
        <p:spPr>
          <a:xfrm>
            <a:off x="2595952" y="3803378"/>
            <a:ext cx="12807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20AF63-D615-7B62-7F9C-AD3D3C7D054A}"/>
                  </a:ext>
                </a:extLst>
              </p:cNvPr>
              <p:cNvSpPr txBox="1"/>
              <p:nvPr/>
            </p:nvSpPr>
            <p:spPr>
              <a:xfrm>
                <a:off x="4283215" y="3357569"/>
                <a:ext cx="566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20AF63-D615-7B62-7F9C-AD3D3C7D0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215" y="3357569"/>
                <a:ext cx="56692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A2B9DC-96F1-59B1-8A71-2D3C4EE4291A}"/>
                  </a:ext>
                </a:extLst>
              </p:cNvPr>
              <p:cNvSpPr txBox="1"/>
              <p:nvPr/>
            </p:nvSpPr>
            <p:spPr>
              <a:xfrm>
                <a:off x="6208329" y="3355728"/>
                <a:ext cx="566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A2B9DC-96F1-59B1-8A71-2D3C4EE42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329" y="3355728"/>
                <a:ext cx="56692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539F85-9917-6455-D05D-086878B6C48D}"/>
                  </a:ext>
                </a:extLst>
              </p:cNvPr>
              <p:cNvSpPr txBox="1"/>
              <p:nvPr/>
            </p:nvSpPr>
            <p:spPr>
              <a:xfrm>
                <a:off x="6582560" y="2458050"/>
                <a:ext cx="2558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OPT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)∪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539F85-9917-6455-D05D-086878B6C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560" y="2458050"/>
                <a:ext cx="2558659" cy="461665"/>
              </a:xfrm>
              <a:prstGeom prst="rect">
                <a:avLst/>
              </a:prstGeom>
              <a:blipFill>
                <a:blip r:embed="rId12"/>
                <a:stretch>
                  <a:fillRect l="-381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BEC0C5ED-FE61-FA80-8BB0-09BE1B34C65C}"/>
              </a:ext>
            </a:extLst>
          </p:cNvPr>
          <p:cNvSpPr/>
          <p:nvPr/>
        </p:nvSpPr>
        <p:spPr>
          <a:xfrm>
            <a:off x="1870199" y="3097870"/>
            <a:ext cx="1010175" cy="218872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E0FB820-7019-8711-5D50-106E80B66D81}"/>
              </a:ext>
            </a:extLst>
          </p:cNvPr>
          <p:cNvSpPr/>
          <p:nvPr/>
        </p:nvSpPr>
        <p:spPr>
          <a:xfrm>
            <a:off x="4754726" y="3078164"/>
            <a:ext cx="1010356" cy="238579"/>
          </a:xfrm>
          <a:prstGeom prst="ellipse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4CEAB02-8B0F-47B4-E125-5D23EB1FB17F}"/>
                  </a:ext>
                </a:extLst>
              </p:cNvPr>
              <p:cNvSpPr txBox="1"/>
              <p:nvPr/>
            </p:nvSpPr>
            <p:spPr>
              <a:xfrm>
                <a:off x="1371314" y="2668012"/>
                <a:ext cx="12501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4CEAB02-8B0F-47B4-E125-5D23EB1FB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314" y="2668012"/>
                <a:ext cx="1250123" cy="369332"/>
              </a:xfrm>
              <a:prstGeom prst="rect">
                <a:avLst/>
              </a:prstGeom>
              <a:blipFill>
                <a:blip r:embed="rId13"/>
                <a:stretch>
                  <a:fillRect l="-43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95A3D81-388D-7708-8CFB-65E7F3F3B604}"/>
                  </a:ext>
                </a:extLst>
              </p:cNvPr>
              <p:cNvSpPr txBox="1"/>
              <p:nvPr/>
            </p:nvSpPr>
            <p:spPr>
              <a:xfrm>
                <a:off x="5135291" y="2656769"/>
                <a:ext cx="113663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95A3D81-388D-7708-8CFB-65E7F3F3B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91" y="2656769"/>
                <a:ext cx="1136637" cy="369332"/>
              </a:xfrm>
              <a:prstGeom prst="rect">
                <a:avLst/>
              </a:prstGeom>
              <a:blipFill>
                <a:blip r:embed="rId14"/>
                <a:stretch>
                  <a:fillRect l="-427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91AE78-0ECB-2E5D-2D23-9BC938CF5237}"/>
                  </a:ext>
                </a:extLst>
              </p:cNvPr>
              <p:cNvSpPr txBox="1"/>
              <p:nvPr/>
            </p:nvSpPr>
            <p:spPr>
              <a:xfrm>
                <a:off x="0" y="4370787"/>
                <a:ext cx="6351638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Key lemma [CLMZ’24]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/>
              </a:p>
              <a:p>
                <a:r>
                  <a:rPr lang="en-US" sz="2400" dirty="0"/>
                  <a:t>		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total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91AE78-0ECB-2E5D-2D23-9BC938CF5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70787"/>
                <a:ext cx="6351638" cy="839332"/>
              </a:xfrm>
              <a:prstGeom prst="rect">
                <a:avLst/>
              </a:prstGeom>
              <a:blipFill>
                <a:blip r:embed="rId15"/>
                <a:stretch>
                  <a:fillRect l="-1440" t="-5072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56BC57-55AE-AFB6-4CB1-41796DF11B38}"/>
                  </a:ext>
                </a:extLst>
              </p:cNvPr>
              <p:cNvSpPr txBox="1"/>
              <p:nvPr/>
            </p:nvSpPr>
            <p:spPr>
              <a:xfrm>
                <a:off x="2951239" y="3364422"/>
                <a:ext cx="566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56BC57-55AE-AFB6-4CB1-41796DF1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39" y="3364422"/>
                <a:ext cx="566928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446C51-2C2D-B39B-EA95-69C97D514C3A}"/>
                  </a:ext>
                </a:extLst>
              </p:cNvPr>
              <p:cNvSpPr txBox="1"/>
              <p:nvPr/>
            </p:nvSpPr>
            <p:spPr>
              <a:xfrm>
                <a:off x="1349931" y="3380416"/>
                <a:ext cx="566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446C51-2C2D-B39B-EA95-69C97D514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931" y="3380416"/>
                <a:ext cx="566928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840831-AD40-E895-92F1-BA368ACCE47D}"/>
                  </a:ext>
                </a:extLst>
              </p:cNvPr>
              <p:cNvSpPr txBox="1"/>
              <p:nvPr/>
            </p:nvSpPr>
            <p:spPr>
              <a:xfrm>
                <a:off x="1943311" y="5440878"/>
                <a:ext cx="4688351" cy="715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Our improvement (easy):  </a:t>
                </a:r>
              </a:p>
              <a:p>
                <a:r>
                  <a:rPr lang="en-US" sz="2000" dirty="0">
                    <a:solidFill>
                      <a:srgbClr val="C00000"/>
                    </a:solidFill>
                  </a:rPr>
                  <a:t>dyadic partitioning =&gt;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  <m:sup>
                            <m:r>
                              <a:rPr lang="en-US" sz="20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time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840831-AD40-E895-92F1-BA368ACCE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311" y="5440878"/>
                <a:ext cx="4688351" cy="715452"/>
              </a:xfrm>
              <a:prstGeom prst="rect">
                <a:avLst/>
              </a:prstGeom>
              <a:blipFill>
                <a:blip r:embed="rId19"/>
                <a:stretch>
                  <a:fillRect l="-1430" t="-512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9FD854-6FCB-E021-1E41-DFB5DAE2E1F1}"/>
                  </a:ext>
                </a:extLst>
              </p:cNvPr>
              <p:cNvSpPr txBox="1"/>
              <p:nvPr/>
            </p:nvSpPr>
            <p:spPr>
              <a:xfrm>
                <a:off x="6311208" y="5928732"/>
                <a:ext cx="6466840" cy="403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Total time [#distinct weights]*[DP table length]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1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b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9FD854-6FCB-E021-1E41-DFB5DAE2E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208" y="5928732"/>
                <a:ext cx="6466840" cy="403637"/>
              </a:xfrm>
              <a:prstGeom prst="rect">
                <a:avLst/>
              </a:prstGeom>
              <a:blipFill>
                <a:blip r:embed="rId20"/>
                <a:stretch>
                  <a:fillRect l="-943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E48BF6B2-2AD9-DDD9-A983-951E6AABF95D}"/>
              </a:ext>
            </a:extLst>
          </p:cNvPr>
          <p:cNvSpPr/>
          <p:nvPr/>
        </p:nvSpPr>
        <p:spPr>
          <a:xfrm>
            <a:off x="6145675" y="5061500"/>
            <a:ext cx="6046325" cy="8672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6DEFDB-0696-1447-5FFD-4B7B4F517539}"/>
              </a:ext>
            </a:extLst>
          </p:cNvPr>
          <p:cNvCxnSpPr/>
          <p:nvPr/>
        </p:nvCxnSpPr>
        <p:spPr>
          <a:xfrm flipV="1">
            <a:off x="4850143" y="5544281"/>
            <a:ext cx="1399143" cy="2460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3CC92C-B392-6810-1F56-1BC18531B03F}"/>
              </a:ext>
            </a:extLst>
          </p:cNvPr>
          <p:cNvCxnSpPr/>
          <p:nvPr/>
        </p:nvCxnSpPr>
        <p:spPr>
          <a:xfrm>
            <a:off x="5986628" y="2691763"/>
            <a:ext cx="0" cy="104199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95BE16D-9C11-F898-4C54-6D2D5AD413BD}"/>
              </a:ext>
            </a:extLst>
          </p:cNvPr>
          <p:cNvCxnSpPr/>
          <p:nvPr/>
        </p:nvCxnSpPr>
        <p:spPr>
          <a:xfrm>
            <a:off x="6857495" y="2691763"/>
            <a:ext cx="0" cy="104199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4620C50-5154-591D-C14D-9199539BCCBD}"/>
              </a:ext>
            </a:extLst>
          </p:cNvPr>
          <p:cNvCxnSpPr/>
          <p:nvPr/>
        </p:nvCxnSpPr>
        <p:spPr>
          <a:xfrm>
            <a:off x="1996375" y="2717631"/>
            <a:ext cx="0" cy="104199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080B3B-3524-9613-860B-282C5CF3C163}"/>
              </a:ext>
            </a:extLst>
          </p:cNvPr>
          <p:cNvCxnSpPr/>
          <p:nvPr/>
        </p:nvCxnSpPr>
        <p:spPr>
          <a:xfrm>
            <a:off x="1208535" y="2683069"/>
            <a:ext cx="0" cy="104199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00493DE-E7A4-0188-B1E3-DF1CF61FBE34}"/>
                  </a:ext>
                </a:extLst>
              </p:cNvPr>
              <p:cNvSpPr txBox="1"/>
              <p:nvPr/>
            </p:nvSpPr>
            <p:spPr>
              <a:xfrm>
                <a:off x="3930698" y="1186216"/>
                <a:ext cx="12779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00493DE-E7A4-0188-B1E3-DF1CF61FB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698" y="1186216"/>
                <a:ext cx="1277958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E838A54-0885-0CC0-85A5-0BA3F50B7BB3}"/>
                  </a:ext>
                </a:extLst>
              </p:cNvPr>
              <p:cNvSpPr txBox="1"/>
              <p:nvPr/>
            </p:nvSpPr>
            <p:spPr>
              <a:xfrm>
                <a:off x="6351637" y="1166741"/>
                <a:ext cx="23020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≥0.5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E838A54-0885-0CC0-85A5-0BA3F50B7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637" y="1166741"/>
                <a:ext cx="2302033" cy="461665"/>
              </a:xfrm>
              <a:prstGeom prst="rect">
                <a:avLst/>
              </a:prstGeom>
              <a:blipFill>
                <a:blip r:embed="rId23"/>
                <a:stretch>
                  <a:fillRect t="-10526" r="-79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1ED4516-4C8E-0A74-53CF-8559102F8F65}"/>
              </a:ext>
            </a:extLst>
          </p:cNvPr>
          <p:cNvCxnSpPr>
            <a:cxnSpLocks/>
          </p:cNvCxnSpPr>
          <p:nvPr/>
        </p:nvCxnSpPr>
        <p:spPr>
          <a:xfrm flipV="1">
            <a:off x="4460240" y="1588100"/>
            <a:ext cx="0" cy="4478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42EB7E-9F39-CF29-3E68-9E0BC6E47334}"/>
              </a:ext>
            </a:extLst>
          </p:cNvPr>
          <p:cNvCxnSpPr>
            <a:cxnSpLocks/>
          </p:cNvCxnSpPr>
          <p:nvPr/>
        </p:nvCxnSpPr>
        <p:spPr>
          <a:xfrm flipH="1" flipV="1">
            <a:off x="6684726" y="1498925"/>
            <a:ext cx="172769" cy="4606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2DE72B65-0B42-2AEF-A5CC-886E45F1C110}"/>
              </a:ext>
            </a:extLst>
          </p:cNvPr>
          <p:cNvSpPr/>
          <p:nvPr/>
        </p:nvSpPr>
        <p:spPr>
          <a:xfrm>
            <a:off x="6145675" y="4289338"/>
            <a:ext cx="5614526" cy="77620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2D9122C-90B5-8170-7A06-0A4EEA80C9CE}"/>
                  </a:ext>
                </a:extLst>
              </p:cNvPr>
              <p:cNvSpPr txBox="1"/>
              <p:nvPr/>
            </p:nvSpPr>
            <p:spPr>
              <a:xfrm>
                <a:off x="8062534" y="2983219"/>
                <a:ext cx="408339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</a:rPr>
                  <a:t>Improve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  <m:sup>
                            <m: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time (more technical)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2D9122C-90B5-8170-7A06-0A4EEA80C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534" y="2983219"/>
                <a:ext cx="4083396" cy="964623"/>
              </a:xfrm>
              <a:prstGeom prst="rect">
                <a:avLst/>
              </a:prstGeom>
              <a:blipFill>
                <a:blip r:embed="rId24"/>
                <a:stretch>
                  <a:fillRect l="-3139" t="-4403" r="-897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1679B97-11DE-7EAF-F6A0-DB4385D55BE6}"/>
              </a:ext>
            </a:extLst>
          </p:cNvPr>
          <p:cNvSpPr txBox="1"/>
          <p:nvPr/>
        </p:nvSpPr>
        <p:spPr>
          <a:xfrm>
            <a:off x="-31922" y="4761603"/>
            <a:ext cx="276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(derived from Lemma 1)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17A6C3-0E6B-677E-D18B-9CDF29DC6EE9}"/>
                  </a:ext>
                </a:extLst>
              </p:cNvPr>
              <p:cNvSpPr txBox="1"/>
              <p:nvPr/>
            </p:nvSpPr>
            <p:spPr>
              <a:xfrm>
                <a:off x="11422799" y="5431488"/>
                <a:ext cx="589011" cy="515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/>
                          </m:func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17A6C3-0E6B-677E-D18B-9CDF29DC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799" y="5431488"/>
                <a:ext cx="589011" cy="515269"/>
              </a:xfrm>
              <a:prstGeom prst="rect">
                <a:avLst/>
              </a:prstGeom>
              <a:blipFill>
                <a:blip r:embed="rId25"/>
                <a:stretch>
                  <a:fillRect r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D4510E3-68B9-7DBB-5051-F974938EF7C6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11040280" y="5665942"/>
            <a:ext cx="382519" cy="231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D23C4B5-7A41-6980-308D-E7B45FE73EF9}"/>
                  </a:ext>
                </a:extLst>
              </p:cNvPr>
              <p:cNvSpPr txBox="1"/>
              <p:nvPr/>
            </p:nvSpPr>
            <p:spPr>
              <a:xfrm>
                <a:off x="11389762" y="5011159"/>
                <a:ext cx="589011" cy="545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/>
                          </m:func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D23C4B5-7A41-6980-308D-E7B45FE7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9762" y="5011159"/>
                <a:ext cx="589011" cy="545342"/>
              </a:xfrm>
              <a:prstGeom prst="rect">
                <a:avLst/>
              </a:prstGeom>
              <a:blipFill>
                <a:blip r:embed="rId26"/>
                <a:stretch>
                  <a:fillRect r="-28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6F8A863-4152-AF6E-287F-4D03E57EBE59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11150651" y="5283830"/>
            <a:ext cx="239111" cy="334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916CB0-B579-CE66-148D-18AA5D2C29CF}"/>
                  </a:ext>
                </a:extLst>
              </p:cNvPr>
              <p:cNvSpPr txBox="1"/>
              <p:nvPr/>
            </p:nvSpPr>
            <p:spPr>
              <a:xfrm>
                <a:off x="5135291" y="6409384"/>
                <a:ext cx="7883535" cy="376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([CLMZ’24]: more refined partitioning via [BW’21]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 dirty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1" dirty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.4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time)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916CB0-B579-CE66-148D-18AA5D2C2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91" y="6409384"/>
                <a:ext cx="7883535" cy="376129"/>
              </a:xfrm>
              <a:prstGeom prst="rect">
                <a:avLst/>
              </a:prstGeom>
              <a:blipFill>
                <a:blip r:embed="rId27"/>
                <a:stretch>
                  <a:fillRect l="-618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AB8CC3B-3453-51F3-FE75-DA8FC8AB9AF9}"/>
              </a:ext>
            </a:extLst>
          </p:cNvPr>
          <p:cNvCxnSpPr>
            <a:cxnSpLocks/>
          </p:cNvCxnSpPr>
          <p:nvPr/>
        </p:nvCxnSpPr>
        <p:spPr>
          <a:xfrm>
            <a:off x="10772630" y="3616744"/>
            <a:ext cx="223188" cy="11368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A4C94C-302C-F724-DDE7-8B27B30DDAC0}"/>
                  </a:ext>
                </a:extLst>
              </p:cNvPr>
              <p:cNvSpPr txBox="1"/>
              <p:nvPr/>
            </p:nvSpPr>
            <p:spPr>
              <a:xfrm>
                <a:off x="8899057" y="397915"/>
                <a:ext cx="328308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A4C94C-302C-F724-DDE7-8B27B30DD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057" y="397915"/>
                <a:ext cx="3283085" cy="400110"/>
              </a:xfrm>
              <a:prstGeom prst="rect">
                <a:avLst/>
              </a:prstGeom>
              <a:blipFill>
                <a:blip r:embed="rId28"/>
                <a:stretch>
                  <a:fillRect t="-122727" b="-1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62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9" grpId="0"/>
      <p:bldP spid="9" grpId="0"/>
      <p:bldP spid="23" grpId="0"/>
      <p:bldP spid="28" grpId="0"/>
      <p:bldP spid="29" grpId="0"/>
      <p:bldP spid="30" grpId="0"/>
      <p:bldP spid="31" grpId="0" animBg="1"/>
      <p:bldP spid="32" grpId="0" animBg="1"/>
      <p:bldP spid="34" grpId="0"/>
      <p:bldP spid="35" grpId="0"/>
      <p:bldP spid="36" grpId="0"/>
      <p:bldP spid="7" grpId="0"/>
      <p:bldP spid="10" grpId="0"/>
      <p:bldP spid="17" grpId="0"/>
      <p:bldP spid="20" grpId="0"/>
      <p:bldP spid="22" grpId="0" animBg="1"/>
      <p:bldP spid="42" grpId="0"/>
      <p:bldP spid="43" grpId="0"/>
      <p:bldP spid="50" grpId="0" animBg="1"/>
      <p:bldP spid="51" grpId="0"/>
      <p:bldP spid="5" grpId="0"/>
      <p:bldP spid="45" grpId="0"/>
      <p:bldP spid="4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72FD-DA93-823F-C677-AD1FC279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structural lemma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5F79B4-CFB3-0955-E7DE-E287C2E42B4A}"/>
                  </a:ext>
                </a:extLst>
              </p:cNvPr>
              <p:cNvSpPr txBox="1"/>
              <p:nvPr/>
            </p:nvSpPr>
            <p:spPr>
              <a:xfrm>
                <a:off x="431" y="1840753"/>
                <a:ext cx="11884152" cy="1859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57250" lvl="1" indent="-428625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Our Lemma</a:t>
                </a:r>
                <a:r>
                  <a:rPr lang="en-US" sz="2400" dirty="0"/>
                  <a:t>: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be multisets with elements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supp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nary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≠∅</m:t>
                    </m:r>
                  </m:oMath>
                </a14:m>
                <a:r>
                  <a:rPr lang="en-US" sz="2400" dirty="0"/>
                  <a:t>.   </a:t>
                </a:r>
              </a:p>
              <a:p>
                <a:pPr marL="857250" lvl="1" indent="-428625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428625" lvl="1"/>
                <a:r>
                  <a:rPr lang="en-US" sz="2400" dirty="0"/>
                  <a:t>Apply it to the optimal exchange solution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5F79B4-CFB3-0955-E7DE-E287C2E42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" y="1840753"/>
                <a:ext cx="11884152" cy="1859548"/>
              </a:xfrm>
              <a:prstGeom prst="rect">
                <a:avLst/>
              </a:prstGeom>
              <a:blipFill>
                <a:blip r:embed="rId3"/>
                <a:stretch>
                  <a:fillRect b="-1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1832C4-362B-9547-C562-15C41D6E6BFA}"/>
                  </a:ext>
                </a:extLst>
              </p:cNvPr>
              <p:cNvSpPr txBox="1"/>
              <p:nvPr/>
            </p:nvSpPr>
            <p:spPr>
              <a:xfrm>
                <a:off x="838200" y="1530537"/>
                <a:ext cx="94154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 multiset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sup</m:t>
                        </m:r>
                        <m:r>
                          <m:rPr>
                            <m:sty m:val="p"/>
                          </m:rPr>
                          <a:rPr lang="en-US" sz="2400" i="0" dirty="0" err="1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occurs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times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}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1832C4-362B-9547-C562-15C41D6E6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30537"/>
                <a:ext cx="9415440" cy="461665"/>
              </a:xfrm>
              <a:prstGeom prst="rect">
                <a:avLst/>
              </a:prstGeom>
              <a:blipFill>
                <a:blip r:embed="rId4"/>
                <a:stretch>
                  <a:fillRect l="-103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8AC413-69FD-D6DF-183B-5F3406AA922E}"/>
              </a:ext>
            </a:extLst>
          </p:cNvPr>
          <p:cNvCxnSpPr/>
          <p:nvPr/>
        </p:nvCxnSpPr>
        <p:spPr>
          <a:xfrm flipV="1">
            <a:off x="3389801" y="4118684"/>
            <a:ext cx="0" cy="2142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88ADE2-B36F-B89F-931E-D28ECDA86E35}"/>
              </a:ext>
            </a:extLst>
          </p:cNvPr>
          <p:cNvCxnSpPr>
            <a:cxnSpLocks/>
          </p:cNvCxnSpPr>
          <p:nvPr/>
        </p:nvCxnSpPr>
        <p:spPr>
          <a:xfrm>
            <a:off x="3389801" y="6260751"/>
            <a:ext cx="2943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51B59E-0549-9054-45E4-6322E32FBA92}"/>
                  </a:ext>
                </a:extLst>
              </p:cNvPr>
              <p:cNvSpPr txBox="1"/>
              <p:nvPr/>
            </p:nvSpPr>
            <p:spPr>
              <a:xfrm>
                <a:off x="329183" y="3880011"/>
                <a:ext cx="3314618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[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dirty="0"/>
                  <a:t> of items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]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51B59E-0549-9054-45E4-6322E32FB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" y="3880011"/>
                <a:ext cx="3314618" cy="391646"/>
              </a:xfrm>
              <a:prstGeom prst="rect">
                <a:avLst/>
              </a:prstGeom>
              <a:blipFill>
                <a:blip r:embed="rId5"/>
                <a:stretch>
                  <a:fillRect l="-1471" t="-6154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1A3C91-4A70-C15C-C8F0-935B05317DA9}"/>
                  </a:ext>
                </a:extLst>
              </p:cNvPr>
              <p:cNvSpPr txBox="1"/>
              <p:nvPr/>
            </p:nvSpPr>
            <p:spPr>
              <a:xfrm>
                <a:off x="3508338" y="6218960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1A3C91-4A70-C15C-C8F0-935B05317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338" y="6218960"/>
                <a:ext cx="5079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04DCD7-F7EE-37F1-2386-9CE1CE786C93}"/>
                  </a:ext>
                </a:extLst>
              </p:cNvPr>
              <p:cNvSpPr txBox="1"/>
              <p:nvPr/>
            </p:nvSpPr>
            <p:spPr>
              <a:xfrm>
                <a:off x="3779686" y="6231752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04DCD7-F7EE-37F1-2386-9CE1CE786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86" y="6231752"/>
                <a:ext cx="5079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E20213-6B27-711C-E249-AABB5D46B506}"/>
                  </a:ext>
                </a:extLst>
              </p:cNvPr>
              <p:cNvSpPr txBox="1"/>
              <p:nvPr/>
            </p:nvSpPr>
            <p:spPr>
              <a:xfrm>
                <a:off x="4333206" y="6189859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E20213-6B27-711C-E249-AABB5D46B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206" y="6189859"/>
                <a:ext cx="5079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5F3945-54F7-97E4-EAC3-7205EE99714D}"/>
                  </a:ext>
                </a:extLst>
              </p:cNvPr>
              <p:cNvSpPr txBox="1"/>
              <p:nvPr/>
            </p:nvSpPr>
            <p:spPr>
              <a:xfrm>
                <a:off x="5763788" y="6191340"/>
                <a:ext cx="507996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5F3945-54F7-97E4-EAC3-7205EE997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788" y="6191340"/>
                <a:ext cx="507996" cy="412934"/>
              </a:xfrm>
              <a:prstGeom prst="rect">
                <a:avLst/>
              </a:prstGeom>
              <a:blipFill>
                <a:blip r:embed="rId9"/>
                <a:stretch>
                  <a:fillRect r="-10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8FEF6F1-4DD2-119A-5EA3-429CA5A59251}"/>
              </a:ext>
            </a:extLst>
          </p:cNvPr>
          <p:cNvSpPr/>
          <p:nvPr/>
        </p:nvSpPr>
        <p:spPr>
          <a:xfrm>
            <a:off x="3643801" y="6121050"/>
            <a:ext cx="137160" cy="1396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F1786E-A8A3-437E-EFDE-DA6702DA672A}"/>
              </a:ext>
            </a:extLst>
          </p:cNvPr>
          <p:cNvSpPr/>
          <p:nvPr/>
        </p:nvSpPr>
        <p:spPr>
          <a:xfrm>
            <a:off x="3873463" y="6121050"/>
            <a:ext cx="137160" cy="1396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587831-0A83-41AC-C400-9FF46D8E6554}"/>
              </a:ext>
            </a:extLst>
          </p:cNvPr>
          <p:cNvSpPr/>
          <p:nvPr/>
        </p:nvSpPr>
        <p:spPr>
          <a:xfrm>
            <a:off x="4103544" y="5826838"/>
            <a:ext cx="137160" cy="4339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6488A-E9D2-EB71-DB21-C64742835AF8}"/>
              </a:ext>
            </a:extLst>
          </p:cNvPr>
          <p:cNvSpPr/>
          <p:nvPr/>
        </p:nvSpPr>
        <p:spPr>
          <a:xfrm>
            <a:off x="4333429" y="4318663"/>
            <a:ext cx="137160" cy="19420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5FF3D7-56DE-1D31-49FD-054895F16B1D}"/>
              </a:ext>
            </a:extLst>
          </p:cNvPr>
          <p:cNvSpPr/>
          <p:nvPr/>
        </p:nvSpPr>
        <p:spPr>
          <a:xfrm>
            <a:off x="4566467" y="5316717"/>
            <a:ext cx="137160" cy="9440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8BB8B8-7B2F-1C3E-7771-E2D9B4412C51}"/>
              </a:ext>
            </a:extLst>
          </p:cNvPr>
          <p:cNvSpPr/>
          <p:nvPr/>
        </p:nvSpPr>
        <p:spPr>
          <a:xfrm>
            <a:off x="4802472" y="4825651"/>
            <a:ext cx="137160" cy="14330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B0EAA2-4D22-BFDE-F9B7-02351CD02BF4}"/>
              </a:ext>
            </a:extLst>
          </p:cNvPr>
          <p:cNvSpPr/>
          <p:nvPr/>
        </p:nvSpPr>
        <p:spPr>
          <a:xfrm>
            <a:off x="5033394" y="6121050"/>
            <a:ext cx="137160" cy="1376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A5260A-5924-60EA-832A-DFA75BEFE41F}"/>
              </a:ext>
            </a:extLst>
          </p:cNvPr>
          <p:cNvSpPr/>
          <p:nvPr/>
        </p:nvSpPr>
        <p:spPr>
          <a:xfrm>
            <a:off x="5267752" y="5316717"/>
            <a:ext cx="137160" cy="9419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9DFD6E-FF35-298D-6D7B-17E8B86E81F9}"/>
                  </a:ext>
                </a:extLst>
              </p:cNvPr>
              <p:cNvSpPr txBox="1"/>
              <p:nvPr/>
            </p:nvSpPr>
            <p:spPr>
              <a:xfrm>
                <a:off x="2964363" y="6047086"/>
                <a:ext cx="309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09DFD6E-FF35-298D-6D7B-17E8B86E8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63" y="6047086"/>
                <a:ext cx="3090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65FBFC-2F5C-2C9A-B82E-A58F1C35C343}"/>
                  </a:ext>
                </a:extLst>
              </p:cNvPr>
              <p:cNvSpPr txBox="1"/>
              <p:nvPr/>
            </p:nvSpPr>
            <p:spPr>
              <a:xfrm>
                <a:off x="2956959" y="5792539"/>
                <a:ext cx="309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65FBFC-2F5C-2C9A-B82E-A58F1C35C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959" y="5792539"/>
                <a:ext cx="3090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202603-457B-5609-020B-19F84FC887A1}"/>
                  </a:ext>
                </a:extLst>
              </p:cNvPr>
              <p:cNvSpPr txBox="1"/>
              <p:nvPr/>
            </p:nvSpPr>
            <p:spPr>
              <a:xfrm>
                <a:off x="2974963" y="4673031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202603-457B-5609-020B-19F84FC88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963" y="4673031"/>
                <a:ext cx="50799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A3F3D1-19D7-80B2-EB08-C285168E60AB}"/>
                  </a:ext>
                </a:extLst>
              </p:cNvPr>
              <p:cNvSpPr txBox="1"/>
              <p:nvPr/>
            </p:nvSpPr>
            <p:spPr>
              <a:xfrm>
                <a:off x="2754808" y="4138821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A3F3D1-19D7-80B2-EB08-C285168E6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808" y="4138821"/>
                <a:ext cx="507996" cy="369332"/>
              </a:xfrm>
              <a:prstGeom prst="rect">
                <a:avLst/>
              </a:prstGeom>
              <a:blipFill>
                <a:blip r:embed="rId13"/>
                <a:stretch>
                  <a:fillRect r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1B239A56-46AC-D0E2-1751-32EA158BB777}"/>
              </a:ext>
            </a:extLst>
          </p:cNvPr>
          <p:cNvSpPr/>
          <p:nvPr/>
        </p:nvSpPr>
        <p:spPr>
          <a:xfrm>
            <a:off x="5491865" y="6123120"/>
            <a:ext cx="137160" cy="1355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DC04E2-B142-97B3-AC79-F13CB594A14D}"/>
              </a:ext>
            </a:extLst>
          </p:cNvPr>
          <p:cNvSpPr/>
          <p:nvPr/>
        </p:nvSpPr>
        <p:spPr>
          <a:xfrm>
            <a:off x="5915698" y="6123119"/>
            <a:ext cx="137160" cy="1355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27A4FDC-5E7E-E725-A642-2AFE772F9AEC}"/>
              </a:ext>
            </a:extLst>
          </p:cNvPr>
          <p:cNvCxnSpPr/>
          <p:nvPr/>
        </p:nvCxnSpPr>
        <p:spPr>
          <a:xfrm>
            <a:off x="5712803" y="6255494"/>
            <a:ext cx="118573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8A5755D-A62E-1EB4-D0B5-07AC138EE255}"/>
              </a:ext>
            </a:extLst>
          </p:cNvPr>
          <p:cNvCxnSpPr>
            <a:cxnSpLocks/>
          </p:cNvCxnSpPr>
          <p:nvPr/>
        </p:nvCxnSpPr>
        <p:spPr>
          <a:xfrm flipV="1">
            <a:off x="3316365" y="5447682"/>
            <a:ext cx="2972213" cy="622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8F1DA87-EDC2-50A4-85A9-F0536F616CEF}"/>
                  </a:ext>
                </a:extLst>
              </p:cNvPr>
              <p:cNvSpPr txBox="1"/>
              <p:nvPr/>
            </p:nvSpPr>
            <p:spPr>
              <a:xfrm>
                <a:off x="2964363" y="5252065"/>
                <a:ext cx="507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8F1DA87-EDC2-50A4-85A9-F0536F616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363" y="5252065"/>
                <a:ext cx="507996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0769813-A759-5EB9-E235-C023E6ACC627}"/>
                  </a:ext>
                </a:extLst>
              </p:cNvPr>
              <p:cNvSpPr txBox="1"/>
              <p:nvPr/>
            </p:nvSpPr>
            <p:spPr>
              <a:xfrm>
                <a:off x="5560445" y="4728396"/>
                <a:ext cx="5918172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 columns above row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0769813-A759-5EB9-E235-C023E6ACC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45" y="4728396"/>
                <a:ext cx="5918172" cy="645048"/>
              </a:xfrm>
              <a:prstGeom prst="rect">
                <a:avLst/>
              </a:prstGeom>
              <a:blipFill>
                <a:blip r:embed="rId1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C97177-81E5-8BD8-A157-3C8017E617BA}"/>
                  </a:ext>
                </a:extLst>
              </p:cNvPr>
              <p:cNvSpPr txBox="1"/>
              <p:nvPr/>
            </p:nvSpPr>
            <p:spPr>
              <a:xfrm>
                <a:off x="8817155" y="604585"/>
                <a:ext cx="3728792" cy="1047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Greedy solution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OPT =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)∪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200" dirty="0"/>
              </a:p>
              <a:p>
                <a:r>
                  <a:rPr lang="en-US" sz="2000" b="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C97177-81E5-8BD8-A157-3C8017E61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155" y="604585"/>
                <a:ext cx="3728792" cy="1047146"/>
              </a:xfrm>
              <a:prstGeom prst="rect">
                <a:avLst/>
              </a:prstGeom>
              <a:blipFill>
                <a:blip r:embed="rId17"/>
                <a:stretch>
                  <a:fillRect l="-1634" t="-2907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9E406B-5274-DFBB-7BF9-72B7D93BC3E7}"/>
                  </a:ext>
                </a:extLst>
              </p:cNvPr>
              <p:cNvSpPr txBox="1"/>
              <p:nvPr/>
            </p:nvSpPr>
            <p:spPr>
              <a:xfrm>
                <a:off x="4596077" y="6220595"/>
                <a:ext cx="601334" cy="391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9E406B-5274-DFBB-7BF9-72B7D93BC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077" y="6220595"/>
                <a:ext cx="601334" cy="391646"/>
              </a:xfrm>
              <a:prstGeom prst="rect">
                <a:avLst/>
              </a:prstGeom>
              <a:blipFill>
                <a:blip r:embed="rId1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1D4ABF-BC63-70CD-605F-790BD262095A}"/>
                  </a:ext>
                </a:extLst>
              </p:cNvPr>
              <p:cNvSpPr txBox="1"/>
              <p:nvPr/>
            </p:nvSpPr>
            <p:spPr>
              <a:xfrm>
                <a:off x="5194276" y="6204969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1D4ABF-BC63-70CD-605F-790BD2620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276" y="6204969"/>
                <a:ext cx="50799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39221FB-C6DC-EFA3-9E4A-E11A970CD951}"/>
              </a:ext>
            </a:extLst>
          </p:cNvPr>
          <p:cNvSpPr txBox="1"/>
          <p:nvPr/>
        </p:nvSpPr>
        <p:spPr>
          <a:xfrm>
            <a:off x="6994591" y="6163236"/>
            <a:ext cx="110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B6EB5-6198-F95F-004A-669ABC427757}"/>
              </a:ext>
            </a:extLst>
          </p:cNvPr>
          <p:cNvSpPr txBox="1"/>
          <p:nvPr/>
        </p:nvSpPr>
        <p:spPr>
          <a:xfrm>
            <a:off x="7179321" y="3014019"/>
            <a:ext cx="48322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Proof uses [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Bringmann-Wellnitz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SODA’21] (generalizing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Freiman-Sárközy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AP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result to multisets) with a technique from [CLMZ SODA’24]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(or Erdős-Sárközy’90)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9140F2-6A27-2953-5D69-6071443A4C0F}"/>
                  </a:ext>
                </a:extLst>
              </p:cNvPr>
              <p:cNvSpPr txBox="1"/>
              <p:nvPr/>
            </p:nvSpPr>
            <p:spPr>
              <a:xfrm>
                <a:off x="8908915" y="70559"/>
                <a:ext cx="328308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9140F2-6A27-2953-5D69-6071443A4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915" y="70559"/>
                <a:ext cx="3283085" cy="400110"/>
              </a:xfrm>
              <a:prstGeom prst="rect">
                <a:avLst/>
              </a:prstGeom>
              <a:blipFill>
                <a:blip r:embed="rId20"/>
                <a:stretch>
                  <a:fillRect t="-124615" b="-18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C0417B-7C5D-C7BC-15FA-14012D86E7BA}"/>
              </a:ext>
            </a:extLst>
          </p:cNvPr>
          <p:cNvCxnSpPr>
            <a:cxnSpLocks/>
          </p:cNvCxnSpPr>
          <p:nvPr/>
        </p:nvCxnSpPr>
        <p:spPr>
          <a:xfrm flipH="1" flipV="1">
            <a:off x="3055434" y="3014019"/>
            <a:ext cx="818029" cy="330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72A5A94-6A5A-9E7E-1684-D251E084523D}"/>
              </a:ext>
            </a:extLst>
          </p:cNvPr>
          <p:cNvSpPr txBox="1"/>
          <p:nvPr/>
        </p:nvSpPr>
        <p:spPr>
          <a:xfrm>
            <a:off x="2376312" y="2975074"/>
            <a:ext cx="94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satisfies</a:t>
            </a:r>
          </a:p>
        </p:txBody>
      </p:sp>
    </p:spTree>
    <p:extLst>
      <p:ext uri="{BB962C8B-B14F-4D97-AF65-F5344CB8AC3E}">
        <p14:creationId xmlns:p14="http://schemas.microsoft.com/office/powerpoint/2010/main" val="29503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8" grpId="0" animBg="1"/>
      <p:bldP spid="40" grpId="0" animBg="1"/>
      <p:bldP spid="46" grpId="0"/>
      <p:bldP spid="47" grpId="0"/>
      <p:bldP spid="9" grpId="0"/>
      <p:bldP spid="11" grpId="0"/>
      <p:bldP spid="13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70C9-425E-5365-CA37-6EF9AE18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items based on ranks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CBB30-A455-77B4-8328-A74D00325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67" y="1700255"/>
            <a:ext cx="10515600" cy="2184694"/>
          </a:xfrm>
        </p:spPr>
        <p:txBody>
          <a:bodyPr>
            <a:normAutofit/>
          </a:bodyPr>
          <a:lstStyle/>
          <a:p>
            <a:r>
              <a:rPr lang="en-US" dirty="0"/>
              <a:t>Each input item has a rank within its own weight class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C02672-230F-2771-6605-E7449AA3615D}"/>
              </a:ext>
            </a:extLst>
          </p:cNvPr>
          <p:cNvCxnSpPr>
            <a:cxnSpLocks/>
          </p:cNvCxnSpPr>
          <p:nvPr/>
        </p:nvCxnSpPr>
        <p:spPr>
          <a:xfrm>
            <a:off x="2816904" y="4991054"/>
            <a:ext cx="1643593" cy="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78DDEE-F017-8736-7E1E-D4A709BA3B76}"/>
                  </a:ext>
                </a:extLst>
              </p:cNvPr>
              <p:cNvSpPr txBox="1"/>
              <p:nvPr/>
            </p:nvSpPr>
            <p:spPr>
              <a:xfrm>
                <a:off x="4227758" y="4342763"/>
                <a:ext cx="3487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Items of rank 1,2,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in class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78DDEE-F017-8736-7E1E-D4A709BA3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758" y="4342763"/>
                <a:ext cx="3487768" cy="400110"/>
              </a:xfrm>
              <a:prstGeom prst="rect">
                <a:avLst/>
              </a:prstGeom>
              <a:blipFill>
                <a:blip r:embed="rId3"/>
                <a:stretch>
                  <a:fillRect l="-192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6AA069F4-275D-D40C-6EE3-C9B264E85791}"/>
              </a:ext>
            </a:extLst>
          </p:cNvPr>
          <p:cNvSpPr txBox="1"/>
          <p:nvPr/>
        </p:nvSpPr>
        <p:spPr>
          <a:xfrm>
            <a:off x="8977635" y="2747169"/>
            <a:ext cx="293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(say, these are positive items)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B6920DA-2F0A-C61E-0EDD-B441846804D5}"/>
                  </a:ext>
                </a:extLst>
              </p:cNvPr>
              <p:cNvSpPr txBox="1"/>
              <p:nvPr/>
            </p:nvSpPr>
            <p:spPr>
              <a:xfrm>
                <a:off x="613381" y="2799052"/>
                <a:ext cx="9435080" cy="968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Partition input items </a:t>
                </a:r>
                <a:r>
                  <a:rPr lang="en-US" sz="2800" dirty="0">
                    <a:solidFill>
                      <a:srgbClr val="C00000"/>
                    </a:solidFill>
                  </a:rPr>
                  <a:t>into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rank classes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err="1"/>
                  <a:t>th</a:t>
                </a:r>
                <a:r>
                  <a:rPr lang="en-US" sz="2800" dirty="0"/>
                  <a:t> round, batch DP update items with rank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B6920DA-2F0A-C61E-0EDD-B44184680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81" y="2799052"/>
                <a:ext cx="9435080" cy="968535"/>
              </a:xfrm>
              <a:prstGeom prst="rect">
                <a:avLst/>
              </a:prstGeom>
              <a:blipFill>
                <a:blip r:embed="rId4"/>
                <a:stretch>
                  <a:fillRect l="-1164" t="-5660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6118C67-3ACB-6D31-169B-2B229650BDD1}"/>
              </a:ext>
            </a:extLst>
          </p:cNvPr>
          <p:cNvCxnSpPr>
            <a:cxnSpLocks/>
          </p:cNvCxnSpPr>
          <p:nvPr/>
        </p:nvCxnSpPr>
        <p:spPr>
          <a:xfrm>
            <a:off x="2033066" y="6212061"/>
            <a:ext cx="4029" cy="240507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8D451EE-F8B1-C04B-3A40-4830272067E4}"/>
              </a:ext>
            </a:extLst>
          </p:cNvPr>
          <p:cNvCxnSpPr>
            <a:cxnSpLocks/>
          </p:cNvCxnSpPr>
          <p:nvPr/>
        </p:nvCxnSpPr>
        <p:spPr>
          <a:xfrm>
            <a:off x="2033066" y="5760643"/>
            <a:ext cx="0" cy="384862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1E3A240-85F3-CE2B-E668-B8F0D3D3BEAD}"/>
              </a:ext>
            </a:extLst>
          </p:cNvPr>
          <p:cNvCxnSpPr>
            <a:cxnSpLocks/>
          </p:cNvCxnSpPr>
          <p:nvPr/>
        </p:nvCxnSpPr>
        <p:spPr>
          <a:xfrm>
            <a:off x="2033066" y="5045065"/>
            <a:ext cx="0" cy="650549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644C637-37BC-7531-7C60-F9E476FA17A4}"/>
              </a:ext>
            </a:extLst>
          </p:cNvPr>
          <p:cNvSpPr txBox="1"/>
          <p:nvPr/>
        </p:nvSpPr>
        <p:spPr>
          <a:xfrm>
            <a:off x="532822" y="6193179"/>
            <a:ext cx="1303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Rank [1,2]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A96C90-AAD9-2327-B815-9A4E356A5F59}"/>
              </a:ext>
            </a:extLst>
          </p:cNvPr>
          <p:cNvSpPr txBox="1"/>
          <p:nvPr/>
        </p:nvSpPr>
        <p:spPr>
          <a:xfrm>
            <a:off x="525738" y="5731049"/>
            <a:ext cx="14503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Rank [3,4]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0FF54A4-1A23-F50D-98A0-943EB4691884}"/>
              </a:ext>
            </a:extLst>
          </p:cNvPr>
          <p:cNvSpPr txBox="1"/>
          <p:nvPr/>
        </p:nvSpPr>
        <p:spPr>
          <a:xfrm>
            <a:off x="526279" y="5240350"/>
            <a:ext cx="1248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Rank [5,8]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62BE2D6-2F0E-42DB-F59F-950D44C7B897}"/>
                  </a:ext>
                </a:extLst>
              </p:cNvPr>
              <p:cNvSpPr txBox="1"/>
              <p:nvPr/>
            </p:nvSpPr>
            <p:spPr>
              <a:xfrm>
                <a:off x="315556" y="4509125"/>
                <a:ext cx="2565400" cy="41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Rank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62BE2D6-2F0E-42DB-F59F-950D44C7B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56" y="4509125"/>
                <a:ext cx="2565400" cy="410497"/>
              </a:xfrm>
              <a:prstGeom prst="rect">
                <a:avLst/>
              </a:prstGeom>
              <a:blipFill>
                <a:blip r:embed="rId5"/>
                <a:stretch>
                  <a:fillRect l="-2613" t="-597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74A5E93-B7F0-57E7-EFD0-219F7B8DE176}"/>
                  </a:ext>
                </a:extLst>
              </p:cNvPr>
              <p:cNvSpPr txBox="1"/>
              <p:nvPr/>
            </p:nvSpPr>
            <p:spPr>
              <a:xfrm>
                <a:off x="1025619" y="4819998"/>
                <a:ext cx="507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74A5E93-B7F0-57E7-EFD0-219F7B8DE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19" y="4819998"/>
                <a:ext cx="50799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3793131-2CC2-72B4-F5A5-DBDB686AA845}"/>
                  </a:ext>
                </a:extLst>
              </p:cNvPr>
              <p:cNvSpPr txBox="1"/>
              <p:nvPr/>
            </p:nvSpPr>
            <p:spPr>
              <a:xfrm>
                <a:off x="5854444" y="5023724"/>
                <a:ext cx="6198853" cy="101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Below this line:</a:t>
                </a:r>
              </a:p>
              <a:p>
                <a:r>
                  <a:rPr lang="en-US" sz="2400" dirty="0"/>
                  <a:t>  [# of items]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acc>
                          <m:accPr>
                            <m:chr m:val="̃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3793131-2CC2-72B4-F5A5-DBDB686AA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444" y="5023724"/>
                <a:ext cx="6198853" cy="1014380"/>
              </a:xfrm>
              <a:prstGeom prst="rect">
                <a:avLst/>
              </a:prstGeom>
              <a:blipFill>
                <a:blip r:embed="rId7"/>
                <a:stretch>
                  <a:fillRect l="-1475" t="-4790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BF66986-173F-5FE7-1A80-B12F7F8D3524}"/>
              </a:ext>
            </a:extLst>
          </p:cNvPr>
          <p:cNvCxnSpPr>
            <a:cxnSpLocks/>
          </p:cNvCxnSpPr>
          <p:nvPr/>
        </p:nvCxnSpPr>
        <p:spPr>
          <a:xfrm flipV="1">
            <a:off x="2847501" y="5540679"/>
            <a:ext cx="2972213" cy="622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CE2500E-E0B6-105C-D1C6-90E945DBF297}"/>
              </a:ext>
            </a:extLst>
          </p:cNvPr>
          <p:cNvGrpSpPr/>
          <p:nvPr/>
        </p:nvGrpSpPr>
        <p:grpSpPr>
          <a:xfrm>
            <a:off x="1344168" y="3831336"/>
            <a:ext cx="4382834" cy="2958871"/>
            <a:chOff x="5585206" y="3448908"/>
            <a:chExt cx="4382834" cy="2958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DC6999C-919E-9F07-8A9A-F0C326462DA0}"/>
                    </a:ext>
                  </a:extLst>
                </p:cNvPr>
                <p:cNvSpPr txBox="1"/>
                <p:nvPr/>
              </p:nvSpPr>
              <p:spPr>
                <a:xfrm>
                  <a:off x="5585206" y="3448908"/>
                  <a:ext cx="1673234" cy="6045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/>
                    <a:t>[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z="1600" b="0" i="1" smtClean="0">
                          <a:latin typeface="Cambria Math" panose="02040503050406030204" pitchFamily="18" charset="0"/>
                        </a:rPr>
                        <m:t>#</m:t>
                      </m:r>
                    </m:oMath>
                  </a14:m>
                  <a:r>
                    <a:rPr lang="en-US" sz="1600" dirty="0"/>
                    <a:t> of items in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1600" dirty="0"/>
                    <a:t> with weight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sz="1600" dirty="0"/>
                    <a:t>]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DC6999C-919E-9F07-8A9A-F0C326462D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5206" y="3448908"/>
                  <a:ext cx="1673234" cy="604589"/>
                </a:xfrm>
                <a:prstGeom prst="rect">
                  <a:avLst/>
                </a:prstGeom>
                <a:blipFill>
                  <a:blip r:embed="rId8"/>
                  <a:stretch>
                    <a:fillRect l="-2190" t="-3030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6851A05-6072-2A86-E569-A0D37CE6B98C}"/>
                </a:ext>
              </a:extLst>
            </p:cNvPr>
            <p:cNvGrpSpPr/>
            <p:nvPr/>
          </p:nvGrpSpPr>
          <p:grpSpPr>
            <a:xfrm>
              <a:off x="6389822" y="3901637"/>
              <a:ext cx="3578218" cy="2506142"/>
              <a:chOff x="6375208" y="4044756"/>
              <a:chExt cx="3578218" cy="2506142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03CD049A-2968-8030-69A9-90AA0A9B7EAC}"/>
                  </a:ext>
                </a:extLst>
              </p:cNvPr>
              <p:cNvCxnSpPr/>
              <p:nvPr/>
            </p:nvCxnSpPr>
            <p:spPr>
              <a:xfrm flipV="1">
                <a:off x="7010201" y="4044756"/>
                <a:ext cx="0" cy="21420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949A947B-075A-E993-76C0-A220F193B1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201" y="6186823"/>
                <a:ext cx="29432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34315857-2413-E595-D0C4-B36B6DBEDBD7}"/>
                      </a:ext>
                    </a:extLst>
                  </p:cNvPr>
                  <p:cNvSpPr txBox="1"/>
                  <p:nvPr/>
                </p:nvSpPr>
                <p:spPr>
                  <a:xfrm>
                    <a:off x="7128738" y="6145032"/>
                    <a:ext cx="5079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34315857-2413-E595-D0C4-B36B6DBEDB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8738" y="6145032"/>
                    <a:ext cx="50799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559244A-9085-D02B-8912-AA1F84CECDB1}"/>
                      </a:ext>
                    </a:extLst>
                  </p:cNvPr>
                  <p:cNvSpPr txBox="1"/>
                  <p:nvPr/>
                </p:nvSpPr>
                <p:spPr>
                  <a:xfrm>
                    <a:off x="7400086" y="6157824"/>
                    <a:ext cx="5079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0559244A-9085-D02B-8912-AA1F84CECD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0086" y="6157824"/>
                    <a:ext cx="50799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A7FFEF7-FF6C-8C47-717A-D5CEA0321CFE}"/>
                      </a:ext>
                    </a:extLst>
                  </p:cNvPr>
                  <p:cNvSpPr txBox="1"/>
                  <p:nvPr/>
                </p:nvSpPr>
                <p:spPr>
                  <a:xfrm>
                    <a:off x="7944371" y="6135107"/>
                    <a:ext cx="56438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A7FFEF7-FF6C-8C47-717A-D5CEA0321C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44371" y="6135107"/>
                    <a:ext cx="56438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D72BC3-16A9-CEAA-3696-7F73CB051234}"/>
                      </a:ext>
                    </a:extLst>
                  </p:cNvPr>
                  <p:cNvSpPr txBox="1"/>
                  <p:nvPr/>
                </p:nvSpPr>
                <p:spPr>
                  <a:xfrm>
                    <a:off x="9384188" y="6117412"/>
                    <a:ext cx="507996" cy="4129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d>
                          </m:sub>
                        </m:sSub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71D72BC3-16A9-CEAA-3696-7F73CB0512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84188" y="6117412"/>
                    <a:ext cx="507996" cy="41293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108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319824-A387-CA07-3459-0BCBFEF87B08}"/>
                  </a:ext>
                </a:extLst>
              </p:cNvPr>
              <p:cNvSpPr/>
              <p:nvPr/>
            </p:nvSpPr>
            <p:spPr>
              <a:xfrm>
                <a:off x="7264201" y="6047122"/>
                <a:ext cx="137160" cy="13969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8F1E53-25F7-8CFC-21D4-83B07C66221D}"/>
                  </a:ext>
                </a:extLst>
              </p:cNvPr>
              <p:cNvSpPr/>
              <p:nvPr/>
            </p:nvSpPr>
            <p:spPr>
              <a:xfrm>
                <a:off x="7493863" y="6047122"/>
                <a:ext cx="137160" cy="13969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A927F74-76B4-11D7-4B3E-3A7E6606B0E0}"/>
                  </a:ext>
                </a:extLst>
              </p:cNvPr>
              <p:cNvSpPr/>
              <p:nvPr/>
            </p:nvSpPr>
            <p:spPr>
              <a:xfrm>
                <a:off x="7723944" y="5752910"/>
                <a:ext cx="137160" cy="43390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E45D7E-471C-978E-0295-801262E5A792}"/>
                  </a:ext>
                </a:extLst>
              </p:cNvPr>
              <p:cNvSpPr/>
              <p:nvPr/>
            </p:nvSpPr>
            <p:spPr>
              <a:xfrm>
                <a:off x="7953829" y="4244735"/>
                <a:ext cx="137160" cy="194208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1ACAA3-647B-09EC-F5EB-25FA7A60B3DC}"/>
                  </a:ext>
                </a:extLst>
              </p:cNvPr>
              <p:cNvSpPr/>
              <p:nvPr/>
            </p:nvSpPr>
            <p:spPr>
              <a:xfrm>
                <a:off x="8186867" y="5242789"/>
                <a:ext cx="137160" cy="94402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E1BD05-3C40-9F4C-25FA-20EB5CC91958}"/>
                  </a:ext>
                </a:extLst>
              </p:cNvPr>
              <p:cNvSpPr/>
              <p:nvPr/>
            </p:nvSpPr>
            <p:spPr>
              <a:xfrm>
                <a:off x="8422872" y="4751723"/>
                <a:ext cx="137160" cy="143301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DE7012-F7FB-870D-1D0C-4EC32AB55E3D}"/>
                  </a:ext>
                </a:extLst>
              </p:cNvPr>
              <p:cNvSpPr/>
              <p:nvPr/>
            </p:nvSpPr>
            <p:spPr>
              <a:xfrm>
                <a:off x="8653794" y="6047122"/>
                <a:ext cx="137160" cy="13761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3CF1C10-38D8-CEA2-35B1-AD21A3BCAE3F}"/>
                  </a:ext>
                </a:extLst>
              </p:cNvPr>
              <p:cNvSpPr/>
              <p:nvPr/>
            </p:nvSpPr>
            <p:spPr>
              <a:xfrm>
                <a:off x="8888152" y="5242789"/>
                <a:ext cx="137160" cy="941953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4DBE0F92-8A9D-41CF-96FE-84D7E7B06578}"/>
                      </a:ext>
                    </a:extLst>
                  </p:cNvPr>
                  <p:cNvSpPr txBox="1"/>
                  <p:nvPr/>
                </p:nvSpPr>
                <p:spPr>
                  <a:xfrm>
                    <a:off x="6584763" y="5973158"/>
                    <a:ext cx="3090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4DBE0F92-8A9D-41CF-96FE-84D7E7B065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4763" y="5973158"/>
                    <a:ext cx="30902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71C22C5-556C-FDBC-8BB4-C1F17924070D}"/>
                      </a:ext>
                    </a:extLst>
                  </p:cNvPr>
                  <p:cNvSpPr txBox="1"/>
                  <p:nvPr/>
                </p:nvSpPr>
                <p:spPr>
                  <a:xfrm>
                    <a:off x="6577359" y="5718611"/>
                    <a:ext cx="3090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71C22C5-556C-FDBC-8BB4-C1F1792407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359" y="5718611"/>
                    <a:ext cx="30902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91940ABB-0B80-5BDC-DBC7-BCFFA49935ED}"/>
                      </a:ext>
                    </a:extLst>
                  </p:cNvPr>
                  <p:cNvSpPr txBox="1"/>
                  <p:nvPr/>
                </p:nvSpPr>
                <p:spPr>
                  <a:xfrm>
                    <a:off x="6595363" y="4599103"/>
                    <a:ext cx="5079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91940ABB-0B80-5BDC-DBC7-BCFFA49935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5363" y="4599103"/>
                    <a:ext cx="507996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D823EE7-8A67-A00D-DD06-302FB2B28491}"/>
                      </a:ext>
                    </a:extLst>
                  </p:cNvPr>
                  <p:cNvSpPr txBox="1"/>
                  <p:nvPr/>
                </p:nvSpPr>
                <p:spPr>
                  <a:xfrm>
                    <a:off x="6375208" y="4064893"/>
                    <a:ext cx="5079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D823EE7-8A67-A00D-DD06-302FB2B284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5208" y="4064893"/>
                    <a:ext cx="507996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238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C3F7A0A-736B-F70F-FED7-5659CA7B57DD}"/>
                  </a:ext>
                </a:extLst>
              </p:cNvPr>
              <p:cNvSpPr/>
              <p:nvPr/>
            </p:nvSpPr>
            <p:spPr>
              <a:xfrm>
                <a:off x="9112265" y="6049192"/>
                <a:ext cx="137160" cy="13555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FB6E6C4-D8FA-5B9A-83D8-1EBFAA0558CC}"/>
                  </a:ext>
                </a:extLst>
              </p:cNvPr>
              <p:cNvSpPr/>
              <p:nvPr/>
            </p:nvSpPr>
            <p:spPr>
              <a:xfrm>
                <a:off x="9536098" y="6049191"/>
                <a:ext cx="137160" cy="13555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0C9C5C0-5EE6-2278-6221-7C90C32418C2}"/>
                  </a:ext>
                </a:extLst>
              </p:cNvPr>
              <p:cNvCxnSpPr/>
              <p:nvPr/>
            </p:nvCxnSpPr>
            <p:spPr>
              <a:xfrm>
                <a:off x="9333203" y="6181566"/>
                <a:ext cx="118573" cy="0"/>
              </a:xfrm>
              <a:prstGeom prst="line">
                <a:avLst/>
              </a:prstGeom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6510657-BEF4-6272-D03F-BA37820BD5BD}"/>
                  </a:ext>
                </a:extLst>
              </p:cNvPr>
              <p:cNvSpPr txBox="1"/>
              <p:nvPr/>
            </p:nvSpPr>
            <p:spPr>
              <a:xfrm>
                <a:off x="8342528" y="6181566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47577DD-4AA5-27E2-C5BB-DB6D25F76AD8}"/>
                  </a:ext>
                </a:extLst>
              </p:cNvPr>
              <p:cNvSpPr txBox="1"/>
              <p:nvPr/>
            </p:nvSpPr>
            <p:spPr>
              <a:xfrm>
                <a:off x="6024636" y="5992219"/>
                <a:ext cx="6429094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Total weight (DP table length):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rad>
                        <m:sSubSup>
                          <m:sSub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b="1" dirty="0"/>
                  <a:t> 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47577DD-4AA5-27E2-C5BB-DB6D25F76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636" y="5992219"/>
                <a:ext cx="6429094" cy="509178"/>
              </a:xfrm>
              <a:prstGeom prst="rect">
                <a:avLst/>
              </a:prstGeom>
              <a:blipFill>
                <a:blip r:embed="rId17"/>
                <a:stretch>
                  <a:fillRect l="-1422"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912FE760-2BD8-A63D-177F-04E35D15C145}"/>
              </a:ext>
            </a:extLst>
          </p:cNvPr>
          <p:cNvGrpSpPr/>
          <p:nvPr/>
        </p:nvGrpSpPr>
        <p:grpSpPr>
          <a:xfrm>
            <a:off x="5770632" y="1938157"/>
            <a:ext cx="5422360" cy="799445"/>
            <a:chOff x="5001245" y="1959499"/>
            <a:chExt cx="5422360" cy="79944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FD0C4C6-E3CC-A191-2C98-552329B18673}"/>
                </a:ext>
              </a:extLst>
            </p:cNvPr>
            <p:cNvGrpSpPr/>
            <p:nvPr/>
          </p:nvGrpSpPr>
          <p:grpSpPr>
            <a:xfrm>
              <a:off x="6995706" y="1959499"/>
              <a:ext cx="3427899" cy="774130"/>
              <a:chOff x="5174080" y="1690688"/>
              <a:chExt cx="3427899" cy="77413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D843A7B-93C1-F345-CFDC-8FD0382FD308}"/>
                  </a:ext>
                </a:extLst>
              </p:cNvPr>
              <p:cNvSpPr txBox="1"/>
              <p:nvPr/>
            </p:nvSpPr>
            <p:spPr>
              <a:xfrm>
                <a:off x="5174080" y="1766518"/>
                <a:ext cx="6443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rank </a:t>
                </a: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BF3CDA3-B2AC-DBC2-A5C3-1EBB5942CD41}"/>
                  </a:ext>
                </a:extLst>
              </p:cNvPr>
              <p:cNvGrpSpPr/>
              <p:nvPr/>
            </p:nvGrpSpPr>
            <p:grpSpPr>
              <a:xfrm>
                <a:off x="5818458" y="1690688"/>
                <a:ext cx="2783521" cy="774130"/>
                <a:chOff x="5852324" y="1891923"/>
                <a:chExt cx="2783521" cy="77413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6406CF3-6A5C-F9EE-23F5-FD4D92415851}"/>
                    </a:ext>
                  </a:extLst>
                </p:cNvPr>
                <p:cNvSpPr/>
                <p:nvPr/>
              </p:nvSpPr>
              <p:spPr>
                <a:xfrm>
                  <a:off x="5852324" y="2311135"/>
                  <a:ext cx="457200" cy="354918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2BF3218-F5BD-B03E-945D-65F5479EF7BA}"/>
                    </a:ext>
                  </a:extLst>
                </p:cNvPr>
                <p:cNvSpPr/>
                <p:nvPr/>
              </p:nvSpPr>
              <p:spPr>
                <a:xfrm>
                  <a:off x="6472195" y="2311135"/>
                  <a:ext cx="457200" cy="354918"/>
                </a:xfrm>
                <a:prstGeom prst="rect">
                  <a:avLst/>
                </a:prstGeom>
                <a:solidFill>
                  <a:srgbClr val="ADB454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7B2A372-3259-3BD4-BB98-64E0DA98F59F}"/>
                    </a:ext>
                  </a:extLst>
                </p:cNvPr>
                <p:cNvSpPr/>
                <p:nvPr/>
              </p:nvSpPr>
              <p:spPr>
                <a:xfrm>
                  <a:off x="7106611" y="2311135"/>
                  <a:ext cx="457200" cy="354918"/>
                </a:xfrm>
                <a:prstGeom prst="rect">
                  <a:avLst/>
                </a:prstGeom>
                <a:solidFill>
                  <a:srgbClr val="A0A16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3FE6E5C-B9C5-C99C-F931-BA6CDF145B79}"/>
                    </a:ext>
                  </a:extLst>
                </p:cNvPr>
                <p:cNvSpPr/>
                <p:nvPr/>
              </p:nvSpPr>
              <p:spPr>
                <a:xfrm>
                  <a:off x="8178645" y="2311135"/>
                  <a:ext cx="457200" cy="354918"/>
                </a:xfrm>
                <a:prstGeom prst="rect">
                  <a:avLst/>
                </a:prstGeom>
                <a:solidFill>
                  <a:srgbClr val="86888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FC16E27B-75F9-F826-DDA0-1467D13A93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38916" y="2270822"/>
                      <a:ext cx="5079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a14:m>
                      <a:r>
                        <a:rPr lang="en-US" dirty="0"/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FC16E27B-75F9-F826-DDA0-1467D13A93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38916" y="2270822"/>
                      <a:ext cx="507996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5E9B06B-AD53-FD98-1BE4-5366E01BFDFE}"/>
                    </a:ext>
                  </a:extLst>
                </p:cNvPr>
                <p:cNvSpPr txBox="1"/>
                <p:nvPr/>
              </p:nvSpPr>
              <p:spPr>
                <a:xfrm>
                  <a:off x="5927492" y="1969090"/>
                  <a:ext cx="6443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1 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C21851B-6D7C-CA4D-B11C-DF20C693C89F}"/>
                    </a:ext>
                  </a:extLst>
                </p:cNvPr>
                <p:cNvSpPr txBox="1"/>
                <p:nvPr/>
              </p:nvSpPr>
              <p:spPr>
                <a:xfrm>
                  <a:off x="6545497" y="1967753"/>
                  <a:ext cx="6443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2 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D1C9CC4-ECB4-732A-38C5-E294FBF00E62}"/>
                    </a:ext>
                  </a:extLst>
                </p:cNvPr>
                <p:cNvSpPr txBox="1"/>
                <p:nvPr/>
              </p:nvSpPr>
              <p:spPr>
                <a:xfrm>
                  <a:off x="7178827" y="1967753"/>
                  <a:ext cx="64437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3 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2A797598-D46A-48FB-8F66-C81065E3366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38916" y="1891923"/>
                      <a:ext cx="50799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a14:m>
                      <a:r>
                        <a:rPr lang="en-US" dirty="0"/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2A797598-D46A-48FB-8F66-C81065E3366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38916" y="1891923"/>
                      <a:ext cx="507996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34D9780-F44C-8316-1449-6C016A41BFBE}"/>
                    </a:ext>
                  </a:extLst>
                </p:cNvPr>
                <p:cNvSpPr txBox="1"/>
                <p:nvPr/>
              </p:nvSpPr>
              <p:spPr>
                <a:xfrm>
                  <a:off x="5001245" y="2389612"/>
                  <a:ext cx="286743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/>
                  <a:r>
                    <a:rPr lang="en-US" dirty="0"/>
                    <a:t>Items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dirty="0"/>
                    <a:t>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r>
                    <a:rPr lang="en-US" dirty="0"/>
                    <a:t>: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34D9780-F44C-8316-1449-6C016A41BF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1245" y="2389612"/>
                  <a:ext cx="2867439" cy="369332"/>
                </a:xfrm>
                <a:prstGeom prst="rect">
                  <a:avLst/>
                </a:prstGeom>
                <a:blipFill>
                  <a:blip r:embed="rId20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14096C9-640E-D6B8-2A5B-E4E633DE816A}"/>
                  </a:ext>
                </a:extLst>
              </p:cNvPr>
              <p:cNvSpPr txBox="1"/>
              <p:nvPr/>
            </p:nvSpPr>
            <p:spPr>
              <a:xfrm>
                <a:off x="2458363" y="4725331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14096C9-640E-D6B8-2A5B-E4E633DE8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363" y="4725331"/>
                <a:ext cx="507996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15B19A0-672C-C52E-D6B4-9E81834E0F20}"/>
                  </a:ext>
                </a:extLst>
              </p:cNvPr>
              <p:cNvSpPr txBox="1"/>
              <p:nvPr/>
            </p:nvSpPr>
            <p:spPr>
              <a:xfrm>
                <a:off x="2480697" y="5413970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15B19A0-672C-C52E-D6B4-9E81834E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697" y="5413970"/>
                <a:ext cx="50799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2EB0F25-E348-5920-36BE-E3B0B0A750A5}"/>
                  </a:ext>
                </a:extLst>
              </p:cNvPr>
              <p:cNvSpPr txBox="1"/>
              <p:nvPr/>
            </p:nvSpPr>
            <p:spPr>
              <a:xfrm>
                <a:off x="4081974" y="6417850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2EB0F25-E348-5920-36BE-E3B0B0A75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974" y="6417850"/>
                <a:ext cx="50799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02C162F8-62D6-99BC-F250-2CCC2983403A}"/>
              </a:ext>
            </a:extLst>
          </p:cNvPr>
          <p:cNvSpPr/>
          <p:nvPr/>
        </p:nvSpPr>
        <p:spPr>
          <a:xfrm>
            <a:off x="2872413" y="4342763"/>
            <a:ext cx="3086428" cy="1927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075C7CC-592D-B741-0F53-3A4ADB0089E5}"/>
              </a:ext>
            </a:extLst>
          </p:cNvPr>
          <p:cNvSpPr/>
          <p:nvPr/>
        </p:nvSpPr>
        <p:spPr>
          <a:xfrm>
            <a:off x="2837683" y="4296305"/>
            <a:ext cx="3086428" cy="146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DF6FF5-3362-3965-1E66-4E29E5E5D7F3}"/>
              </a:ext>
            </a:extLst>
          </p:cNvPr>
          <p:cNvSpPr/>
          <p:nvPr/>
        </p:nvSpPr>
        <p:spPr>
          <a:xfrm>
            <a:off x="2815508" y="4223401"/>
            <a:ext cx="3086428" cy="85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FD026EE-FF6E-2218-CED5-9C4F1A61B68D}"/>
              </a:ext>
            </a:extLst>
          </p:cNvPr>
          <p:cNvCxnSpPr>
            <a:cxnSpLocks/>
          </p:cNvCxnSpPr>
          <p:nvPr/>
        </p:nvCxnSpPr>
        <p:spPr>
          <a:xfrm flipV="1">
            <a:off x="4255118" y="4733887"/>
            <a:ext cx="406339" cy="622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4B1441-9E04-8C66-6B16-4F1583729AB5}"/>
                  </a:ext>
                </a:extLst>
              </p:cNvPr>
              <p:cNvSpPr txBox="1"/>
              <p:nvPr/>
            </p:nvSpPr>
            <p:spPr>
              <a:xfrm>
                <a:off x="5846793" y="4563873"/>
                <a:ext cx="6802011" cy="55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/>
                  <a:t>Our structural lemma: row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b="0" dirty="0"/>
                  <a:t> has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000" dirty="0"/>
                  <a:t> columns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4B1441-9E04-8C66-6B16-4F1583729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793" y="4563873"/>
                <a:ext cx="6802011" cy="552972"/>
              </a:xfrm>
              <a:prstGeom prst="rect">
                <a:avLst/>
              </a:prstGeom>
              <a:blipFill>
                <a:blip r:embed="rId24"/>
                <a:stretch>
                  <a:fillRect l="-89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86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9" grpId="0"/>
      <p:bldP spid="74" grpId="0"/>
      <p:bldP spid="75" grpId="0"/>
      <p:bldP spid="77" grpId="0"/>
      <p:bldP spid="78" grpId="0"/>
      <p:bldP spid="79" grpId="0"/>
      <p:bldP spid="80" grpId="0"/>
      <p:bldP spid="83" grpId="0"/>
      <p:bldP spid="37" grpId="0"/>
      <p:bldP spid="37" grpId="1"/>
      <p:bldP spid="38" grpId="0"/>
      <p:bldP spid="39" grpId="0"/>
      <p:bldP spid="39" grpId="1"/>
      <p:bldP spid="54" grpId="0" animBg="1"/>
      <p:bldP spid="54" grpId="1" animBg="1"/>
      <p:bldP spid="56" grpId="0" animBg="1"/>
      <p:bldP spid="56" grpId="1" animBg="1"/>
      <p:bldP spid="60" grpId="0" animBg="1"/>
      <p:bldP spid="60" grpId="1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57C1-927D-546A-2AB7-02277B24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24" y="0"/>
            <a:ext cx="10515600" cy="1325563"/>
          </a:xfrm>
        </p:spPr>
        <p:txBody>
          <a:bodyPr/>
          <a:lstStyle/>
          <a:p>
            <a:r>
              <a:rPr lang="en-US" dirty="0"/>
              <a:t>How to perform DP updates?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372751-8140-3A23-E6AE-9E02D1DD59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9476" y="3124142"/>
                <a:ext cx="9127323" cy="3225857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When doing DP updates from cell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, only grow active columns!</a:t>
                </a:r>
              </a:p>
              <a:p>
                <a:pPr lvl="1"/>
                <a:r>
                  <a:rPr lang="en-US" sz="2000" dirty="0"/>
                  <a:t>Our structural lemma: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active weights (columns)</a:t>
                </a:r>
              </a:p>
              <a:p>
                <a:pPr lvl="1"/>
                <a:r>
                  <a:rPr lang="en-US" sz="1800" dirty="0"/>
                  <a:t>Inspired by [Deng-Mao-Zhong SODA’23] on variants of </a:t>
                </a:r>
                <a:r>
                  <a:rPr lang="en-US" sz="1800" i="1" dirty="0"/>
                  <a:t>unbounded</a:t>
                </a:r>
                <a:r>
                  <a:rPr lang="en-US" sz="1800" dirty="0"/>
                  <a:t> KP (simpler)</a:t>
                </a:r>
              </a:p>
              <a:p>
                <a:r>
                  <a:rPr lang="en-US" sz="2400" dirty="0"/>
                  <a:t>Wishful thinking: If all DP cells have the same set of active weights, then Batch DP time = [#distinct weights]*[DP table length] </a:t>
                </a:r>
              </a:p>
              <a:p>
                <a:pPr marL="0" indent="0">
                  <a:buNone/>
                </a:pPr>
                <a:r>
                  <a:rPr lang="en-US" sz="2400" dirty="0"/>
                  <a:t>	        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ra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rad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    </a:t>
                </a:r>
                <a:r>
                  <a:rPr lang="en-US" sz="2400" dirty="0">
                    <a:sym typeface="Wingdings" panose="05000000000000000000" pitchFamily="2" charset="2"/>
                  </a:rPr>
                  <a:t></a:t>
                </a:r>
                <a:endParaRPr lang="en-US" sz="2400" dirty="0"/>
              </a:p>
              <a:p>
                <a:r>
                  <a:rPr lang="en-US" sz="2400" dirty="0"/>
                  <a:t>Issue</a:t>
                </a:r>
                <a:r>
                  <a:rPr lang="en-US" sz="2400" dirty="0">
                    <a:sym typeface="Wingdings" panose="05000000000000000000" pitchFamily="2" charset="2"/>
                  </a:rPr>
                  <a:t></a:t>
                </a:r>
                <a:r>
                  <a:rPr lang="en-US" sz="2400" dirty="0"/>
                  <a:t>: different cells may have different active weights (columns)</a:t>
                </a:r>
              </a:p>
              <a:p>
                <a:r>
                  <a:rPr lang="en-US" sz="2400" dirty="0"/>
                  <a:t>By a complicated algorithm, we can still do batch DP! </a:t>
                </a:r>
                <a:r>
                  <a:rPr lang="en-US" sz="2000" dirty="0"/>
                  <a:t>(details omitted)</a:t>
                </a:r>
              </a:p>
              <a:p>
                <a:pPr lvl="1"/>
                <a:r>
                  <a:rPr lang="en-US" sz="1800" dirty="0"/>
                  <a:t>Ingredients: Tall-version of SMAWK, a skipping argument, Bringmann’17 color-coding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372751-8140-3A23-E6AE-9E02D1DD59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9476" y="3124142"/>
                <a:ext cx="9127323" cy="3225857"/>
              </a:xfrm>
              <a:blipFill>
                <a:blip r:embed="rId3"/>
                <a:stretch>
                  <a:fillRect l="-935" t="-2642" b="-1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3136A2-3250-9C55-A561-D79C3B21A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71393"/>
              </p:ext>
            </p:extLst>
          </p:nvPr>
        </p:nvGraphicFramePr>
        <p:xfrm>
          <a:off x="2537641" y="1628056"/>
          <a:ext cx="43766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5321">
                  <a:extLst>
                    <a:ext uri="{9D8B030D-6E8A-4147-A177-3AD203B41FA5}">
                      <a16:colId xmlns:a16="http://schemas.microsoft.com/office/drawing/2014/main" val="387071335"/>
                    </a:ext>
                  </a:extLst>
                </a:gridCol>
                <a:gridCol w="875321">
                  <a:extLst>
                    <a:ext uri="{9D8B030D-6E8A-4147-A177-3AD203B41FA5}">
                      <a16:colId xmlns:a16="http://schemas.microsoft.com/office/drawing/2014/main" val="2451498564"/>
                    </a:ext>
                  </a:extLst>
                </a:gridCol>
                <a:gridCol w="875321">
                  <a:extLst>
                    <a:ext uri="{9D8B030D-6E8A-4147-A177-3AD203B41FA5}">
                      <a16:colId xmlns:a16="http://schemas.microsoft.com/office/drawing/2014/main" val="1753231438"/>
                    </a:ext>
                  </a:extLst>
                </a:gridCol>
                <a:gridCol w="875321">
                  <a:extLst>
                    <a:ext uri="{9D8B030D-6E8A-4147-A177-3AD203B41FA5}">
                      <a16:colId xmlns:a16="http://schemas.microsoft.com/office/drawing/2014/main" val="212178342"/>
                    </a:ext>
                  </a:extLst>
                </a:gridCol>
                <a:gridCol w="875321">
                  <a:extLst>
                    <a:ext uri="{9D8B030D-6E8A-4147-A177-3AD203B41FA5}">
                      <a16:colId xmlns:a16="http://schemas.microsoft.com/office/drawing/2014/main" val="3696003356"/>
                    </a:ext>
                  </a:extLst>
                </a:gridCol>
              </a:tblGrid>
              <a:tr h="356115">
                <a:tc>
                  <a:txBody>
                    <a:bodyPr/>
                    <a:lstStyle/>
                    <a:p>
                      <a:pPr algn="ctr"/>
                      <a:endParaRPr lang="en-US" sz="1200" b="0" i="1" dirty="0"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>
                        <a:latin typeface="Cambria Math" panose="02040503050406030204" pitchFamily="18" charset="0"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4855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798AFC-3096-8915-9E28-C90E027BD3B5}"/>
                  </a:ext>
                </a:extLst>
              </p:cNvPr>
              <p:cNvSpPr txBox="1"/>
              <p:nvPr/>
            </p:nvSpPr>
            <p:spPr>
              <a:xfrm>
                <a:off x="3329581" y="1249240"/>
                <a:ext cx="11260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798AFC-3096-8915-9E28-C90E027BD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581" y="1249240"/>
                <a:ext cx="112606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2CCD58-E6A0-4F88-80C6-D00046CB0388}"/>
                  </a:ext>
                </a:extLst>
              </p:cNvPr>
              <p:cNvSpPr txBox="1"/>
              <p:nvPr/>
            </p:nvSpPr>
            <p:spPr>
              <a:xfrm>
                <a:off x="4213606" y="1255879"/>
                <a:ext cx="11260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2CCD58-E6A0-4F88-80C6-D00046CB0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606" y="1255879"/>
                <a:ext cx="112606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6070F26-FA9A-68AB-3924-D23A2A173402}"/>
              </a:ext>
            </a:extLst>
          </p:cNvPr>
          <p:cNvGrpSpPr/>
          <p:nvPr/>
        </p:nvGrpSpPr>
        <p:grpSpPr>
          <a:xfrm>
            <a:off x="3621568" y="1704934"/>
            <a:ext cx="395230" cy="293504"/>
            <a:chOff x="9007002" y="1760001"/>
            <a:chExt cx="830458" cy="6634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B951C0-68EE-B814-1B19-D303F0C942E5}"/>
                </a:ext>
              </a:extLst>
            </p:cNvPr>
            <p:cNvSpPr/>
            <p:nvPr/>
          </p:nvSpPr>
          <p:spPr>
            <a:xfrm>
              <a:off x="9007002" y="2283778"/>
              <a:ext cx="137160" cy="13969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8CAE68-3ACD-57FF-4FC8-C405E7C7BCDA}"/>
                </a:ext>
              </a:extLst>
            </p:cNvPr>
            <p:cNvSpPr/>
            <p:nvPr/>
          </p:nvSpPr>
          <p:spPr>
            <a:xfrm>
              <a:off x="9154225" y="2133600"/>
              <a:ext cx="137160" cy="289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C07217-E887-80F8-FEFA-492BD043E4A9}"/>
                </a:ext>
              </a:extLst>
            </p:cNvPr>
            <p:cNvSpPr/>
            <p:nvPr/>
          </p:nvSpPr>
          <p:spPr>
            <a:xfrm>
              <a:off x="9435311" y="1989564"/>
              <a:ext cx="137160" cy="43390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1F71EF-956B-7B03-0050-31FC0888FA09}"/>
                </a:ext>
              </a:extLst>
            </p:cNvPr>
            <p:cNvSpPr/>
            <p:nvPr/>
          </p:nvSpPr>
          <p:spPr>
            <a:xfrm>
              <a:off x="9297353" y="1760001"/>
              <a:ext cx="137160" cy="66347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EC0618-6FD4-FC3A-D1BD-2086E7A721C7}"/>
                </a:ext>
              </a:extLst>
            </p:cNvPr>
            <p:cNvSpPr/>
            <p:nvPr/>
          </p:nvSpPr>
          <p:spPr>
            <a:xfrm>
              <a:off x="9700300" y="2285854"/>
              <a:ext cx="137160" cy="13761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D2866F-A445-41E2-BD1C-3F1476ECDE07}"/>
                </a:ext>
              </a:extLst>
            </p:cNvPr>
            <p:cNvSpPr/>
            <p:nvPr/>
          </p:nvSpPr>
          <p:spPr>
            <a:xfrm>
              <a:off x="9574068" y="1760001"/>
              <a:ext cx="137160" cy="66347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83662455-7F59-A42D-E0A3-B506A1042E62}"/>
              </a:ext>
            </a:extLst>
          </p:cNvPr>
          <p:cNvSpPr txBox="1"/>
          <p:nvPr/>
        </p:nvSpPr>
        <p:spPr>
          <a:xfrm>
            <a:off x="275337" y="1644711"/>
            <a:ext cx="2626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Current DP table: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DC4850B-4439-521C-44D6-C9FDB9176E14}"/>
                  </a:ext>
                </a:extLst>
              </p:cNvPr>
              <p:cNvSpPr txBox="1"/>
              <p:nvPr/>
            </p:nvSpPr>
            <p:spPr>
              <a:xfrm>
                <a:off x="2459702" y="1590076"/>
                <a:ext cx="11260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DC4850B-4439-521C-44D6-C9FDB9176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702" y="1590076"/>
                <a:ext cx="112606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3FFCA28-FAD7-BC65-35B2-F147BF2AA349}"/>
                  </a:ext>
                </a:extLst>
              </p:cNvPr>
              <p:cNvSpPr txBox="1"/>
              <p:nvPr/>
            </p:nvSpPr>
            <p:spPr>
              <a:xfrm>
                <a:off x="5969136" y="1601964"/>
                <a:ext cx="11260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3FFCA28-FAD7-BC65-35B2-F147BF2AA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136" y="1601964"/>
                <a:ext cx="11260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5F2302B-0426-1667-1791-FC97502EF29C}"/>
                  </a:ext>
                </a:extLst>
              </p:cNvPr>
              <p:cNvSpPr txBox="1"/>
              <p:nvPr/>
            </p:nvSpPr>
            <p:spPr>
              <a:xfrm>
                <a:off x="605471" y="989688"/>
                <a:ext cx="111523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Suppose all items of rank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are already processed. Next round: update using items of rank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+1,2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5F2302B-0426-1667-1791-FC97502EF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71" y="989688"/>
                <a:ext cx="11152308" cy="400110"/>
              </a:xfrm>
              <a:prstGeom prst="rect">
                <a:avLst/>
              </a:prstGeom>
              <a:blipFill>
                <a:blip r:embed="rId8"/>
                <a:stretch>
                  <a:fillRect l="-54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398CB61-A96A-B5ED-6FA2-5ABB4CDF8DCD}"/>
              </a:ext>
            </a:extLst>
          </p:cNvPr>
          <p:cNvCxnSpPr/>
          <p:nvPr/>
        </p:nvCxnSpPr>
        <p:spPr>
          <a:xfrm flipV="1">
            <a:off x="651963" y="3674003"/>
            <a:ext cx="0" cy="2142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4DDC047-6B69-F99D-077A-CFDC178DE706}"/>
              </a:ext>
            </a:extLst>
          </p:cNvPr>
          <p:cNvCxnSpPr>
            <a:cxnSpLocks/>
          </p:cNvCxnSpPr>
          <p:nvPr/>
        </p:nvCxnSpPr>
        <p:spPr>
          <a:xfrm>
            <a:off x="651963" y="5816070"/>
            <a:ext cx="2943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A1613A6-2ED3-0CEB-858E-951C92F24E4B}"/>
                  </a:ext>
                </a:extLst>
              </p:cNvPr>
              <p:cNvSpPr txBox="1"/>
              <p:nvPr/>
            </p:nvSpPr>
            <p:spPr>
              <a:xfrm>
                <a:off x="-86598" y="3332904"/>
                <a:ext cx="3012015" cy="35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dirty="0"/>
                  <a:t>[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1600" dirty="0"/>
                  <a:t> of items with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] </a:t>
                </a: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A1613A6-2ED3-0CEB-858E-951C92F24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598" y="3332904"/>
                <a:ext cx="3012015" cy="358368"/>
              </a:xfrm>
              <a:prstGeom prst="rect">
                <a:avLst/>
              </a:prstGeom>
              <a:blipFill>
                <a:blip r:embed="rId9"/>
                <a:stretch>
                  <a:fillRect l="-1215" t="-339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CB5F80E-B6C7-BE19-360F-9BCBC832C9CE}"/>
                  </a:ext>
                </a:extLst>
              </p:cNvPr>
              <p:cNvSpPr txBox="1"/>
              <p:nvPr/>
            </p:nvSpPr>
            <p:spPr>
              <a:xfrm>
                <a:off x="770500" y="5774279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CB5F80E-B6C7-BE19-360F-9BCBC832C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00" y="5774279"/>
                <a:ext cx="50799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2AC2526-15E6-73B3-768E-0FACA9E446DF}"/>
                  </a:ext>
                </a:extLst>
              </p:cNvPr>
              <p:cNvSpPr txBox="1"/>
              <p:nvPr/>
            </p:nvSpPr>
            <p:spPr>
              <a:xfrm>
                <a:off x="1041848" y="5787071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2AC2526-15E6-73B3-768E-0FACA9E44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848" y="5787071"/>
                <a:ext cx="5079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DBD9555-F131-5BB3-5C1C-3E4F3E328F2A}"/>
                  </a:ext>
                </a:extLst>
              </p:cNvPr>
              <p:cNvSpPr txBox="1"/>
              <p:nvPr/>
            </p:nvSpPr>
            <p:spPr>
              <a:xfrm>
                <a:off x="1419410" y="5762397"/>
                <a:ext cx="5643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DBD9555-F131-5BB3-5C1C-3E4F3E328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10" y="5762397"/>
                <a:ext cx="56438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10BA921-24F4-B04D-42B4-B7B8AEF0D55D}"/>
                  </a:ext>
                </a:extLst>
              </p:cNvPr>
              <p:cNvSpPr txBox="1"/>
              <p:nvPr/>
            </p:nvSpPr>
            <p:spPr>
              <a:xfrm>
                <a:off x="2113829" y="5805324"/>
                <a:ext cx="507996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sub>
                                </m:sSub>
                              </m:e>
                            </m:rad>
                          </m:e>
                        </m:d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10BA921-24F4-B04D-42B4-B7B8AEF0D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829" y="5805324"/>
                <a:ext cx="507996" cy="412934"/>
              </a:xfrm>
              <a:prstGeom prst="rect">
                <a:avLst/>
              </a:prstGeom>
              <a:blipFill>
                <a:blip r:embed="rId13"/>
                <a:stretch>
                  <a:fillRect r="-10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Rectangle 112">
            <a:extLst>
              <a:ext uri="{FF2B5EF4-FFF2-40B4-BE49-F238E27FC236}">
                <a16:creationId xmlns:a16="http://schemas.microsoft.com/office/drawing/2014/main" id="{8AEB9C51-39D2-A07F-F2E9-4E4FF2F321E0}"/>
              </a:ext>
            </a:extLst>
          </p:cNvPr>
          <p:cNvSpPr/>
          <p:nvPr/>
        </p:nvSpPr>
        <p:spPr>
          <a:xfrm>
            <a:off x="905963" y="5676369"/>
            <a:ext cx="137160" cy="1396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3A611A4-B7C7-F4AF-BF99-1F075296B97C}"/>
              </a:ext>
            </a:extLst>
          </p:cNvPr>
          <p:cNvSpPr/>
          <p:nvPr/>
        </p:nvSpPr>
        <p:spPr>
          <a:xfrm>
            <a:off x="1135625" y="5676369"/>
            <a:ext cx="137160" cy="1396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3EB611A-BDF8-B6D8-C806-42ED33434C37}"/>
              </a:ext>
            </a:extLst>
          </p:cNvPr>
          <p:cNvSpPr/>
          <p:nvPr/>
        </p:nvSpPr>
        <p:spPr>
          <a:xfrm>
            <a:off x="1365706" y="5382157"/>
            <a:ext cx="137160" cy="4339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073FD56-EF6B-3F15-5F2D-19604080CF18}"/>
              </a:ext>
            </a:extLst>
          </p:cNvPr>
          <p:cNvSpPr/>
          <p:nvPr/>
        </p:nvSpPr>
        <p:spPr>
          <a:xfrm>
            <a:off x="1595591" y="5032069"/>
            <a:ext cx="137160" cy="7839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30DDA56-E0DA-EBE3-0018-EE97671DF379}"/>
              </a:ext>
            </a:extLst>
          </p:cNvPr>
          <p:cNvSpPr/>
          <p:nvPr/>
        </p:nvSpPr>
        <p:spPr>
          <a:xfrm>
            <a:off x="1828629" y="5031239"/>
            <a:ext cx="137160" cy="7848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F2C2F0E-A5AE-FE7C-8324-59206B240807}"/>
              </a:ext>
            </a:extLst>
          </p:cNvPr>
          <p:cNvSpPr/>
          <p:nvPr/>
        </p:nvSpPr>
        <p:spPr>
          <a:xfrm>
            <a:off x="2064634" y="5022325"/>
            <a:ext cx="137160" cy="7916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8F89811-48F8-8271-7A73-0705B62C15B5}"/>
              </a:ext>
            </a:extLst>
          </p:cNvPr>
          <p:cNvSpPr/>
          <p:nvPr/>
        </p:nvSpPr>
        <p:spPr>
          <a:xfrm>
            <a:off x="2295556" y="5676369"/>
            <a:ext cx="137160" cy="1376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0F1C301-D441-F421-C5CE-32406B69CF77}"/>
              </a:ext>
            </a:extLst>
          </p:cNvPr>
          <p:cNvSpPr/>
          <p:nvPr/>
        </p:nvSpPr>
        <p:spPr>
          <a:xfrm>
            <a:off x="2529914" y="5028546"/>
            <a:ext cx="137160" cy="7854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BFA6814-6387-2220-D1DA-AE15663A1931}"/>
                  </a:ext>
                </a:extLst>
              </p:cNvPr>
              <p:cNvSpPr txBox="1"/>
              <p:nvPr/>
            </p:nvSpPr>
            <p:spPr>
              <a:xfrm>
                <a:off x="226525" y="5602405"/>
                <a:ext cx="309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BFA6814-6387-2220-D1DA-AE15663A1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25" y="5602405"/>
                <a:ext cx="30902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9BEA6CE-17BB-0358-C712-DCF3727B7A1E}"/>
                  </a:ext>
                </a:extLst>
              </p:cNvPr>
              <p:cNvSpPr txBox="1"/>
              <p:nvPr/>
            </p:nvSpPr>
            <p:spPr>
              <a:xfrm>
                <a:off x="219121" y="5347858"/>
                <a:ext cx="309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9BEA6CE-17BB-0358-C712-DCF3727B7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21" y="5347858"/>
                <a:ext cx="30902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F1C5259-2EDE-B210-556C-1D1DF126D71F}"/>
                  </a:ext>
                </a:extLst>
              </p:cNvPr>
              <p:cNvSpPr txBox="1"/>
              <p:nvPr/>
            </p:nvSpPr>
            <p:spPr>
              <a:xfrm>
                <a:off x="281553" y="4458528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4F1C5259-2EDE-B210-556C-1D1DF126D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53" y="4458528"/>
                <a:ext cx="50799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371033A-346E-87E3-E32F-D18DF744FB38}"/>
                  </a:ext>
                </a:extLst>
              </p:cNvPr>
              <p:cNvSpPr txBox="1"/>
              <p:nvPr/>
            </p:nvSpPr>
            <p:spPr>
              <a:xfrm>
                <a:off x="16970" y="3694140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371033A-346E-87E3-E32F-D18DF744F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0" y="3694140"/>
                <a:ext cx="507996" cy="369332"/>
              </a:xfrm>
              <a:prstGeom prst="rect">
                <a:avLst/>
              </a:prstGeom>
              <a:blipFill>
                <a:blip r:embed="rId17"/>
                <a:stretch>
                  <a:fillRect r="-2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FA0414A-C87E-B1CE-F714-750F5BF4E490}"/>
              </a:ext>
            </a:extLst>
          </p:cNvPr>
          <p:cNvCxnSpPr/>
          <p:nvPr/>
        </p:nvCxnSpPr>
        <p:spPr>
          <a:xfrm>
            <a:off x="2720280" y="5814237"/>
            <a:ext cx="118573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85734C14-22FA-3BC0-591E-0D866FC949B0}"/>
              </a:ext>
            </a:extLst>
          </p:cNvPr>
          <p:cNvSpPr txBox="1"/>
          <p:nvPr/>
        </p:nvSpPr>
        <p:spPr>
          <a:xfrm>
            <a:off x="1984290" y="5810813"/>
            <a:ext cx="5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53EA399-90D8-48C4-B5D7-4B847265106C}"/>
              </a:ext>
            </a:extLst>
          </p:cNvPr>
          <p:cNvCxnSpPr>
            <a:cxnSpLocks/>
          </p:cNvCxnSpPr>
          <p:nvPr/>
        </p:nvCxnSpPr>
        <p:spPr>
          <a:xfrm flipV="1">
            <a:off x="637468" y="5014273"/>
            <a:ext cx="2972213" cy="6220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6AA7EC9-31AB-B247-C38D-D82691E80B76}"/>
                  </a:ext>
                </a:extLst>
              </p:cNvPr>
              <p:cNvSpPr txBox="1"/>
              <p:nvPr/>
            </p:nvSpPr>
            <p:spPr>
              <a:xfrm>
                <a:off x="245265" y="4837659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6AA7EC9-31AB-B247-C38D-D82691E80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65" y="4837659"/>
                <a:ext cx="50799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65C8B6A-8CCE-43F6-5C0F-C432EBBA8978}"/>
                  </a:ext>
                </a:extLst>
              </p:cNvPr>
              <p:cNvSpPr txBox="1"/>
              <p:nvPr/>
            </p:nvSpPr>
            <p:spPr>
              <a:xfrm>
                <a:off x="182067" y="4072913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65C8B6A-8CCE-43F6-5C0F-C432EBBA8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67" y="4072913"/>
                <a:ext cx="50799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Box 137">
            <a:extLst>
              <a:ext uri="{FF2B5EF4-FFF2-40B4-BE49-F238E27FC236}">
                <a16:creationId xmlns:a16="http://schemas.microsoft.com/office/drawing/2014/main" id="{3538740A-3AFB-F140-485A-F391AAEFD3C9}"/>
              </a:ext>
            </a:extLst>
          </p:cNvPr>
          <p:cNvSpPr txBox="1"/>
          <p:nvPr/>
        </p:nvSpPr>
        <p:spPr>
          <a:xfrm>
            <a:off x="825174" y="3691452"/>
            <a:ext cx="293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inactive columns can’t grow!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C6C14EB-8DC5-3367-29D1-ADA32546CDD5}"/>
              </a:ext>
            </a:extLst>
          </p:cNvPr>
          <p:cNvSpPr txBox="1"/>
          <p:nvPr/>
        </p:nvSpPr>
        <p:spPr>
          <a:xfrm>
            <a:off x="396587" y="2655073"/>
            <a:ext cx="2626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New DP table: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89EDCB56-71DB-48D1-6C96-5CADF4FA65A8}"/>
                  </a:ext>
                </a:extLst>
              </p:cNvPr>
              <p:cNvSpPr txBox="1"/>
              <p:nvPr/>
            </p:nvSpPr>
            <p:spPr>
              <a:xfrm>
                <a:off x="2425079" y="2643329"/>
                <a:ext cx="11260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89EDCB56-71DB-48D1-6C96-5CADF4FA6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079" y="2643329"/>
                <a:ext cx="1126068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F946FDB6-647A-74D4-2951-D7596DDF8494}"/>
                  </a:ext>
                </a:extLst>
              </p:cNvPr>
              <p:cNvSpPr txBox="1"/>
              <p:nvPr/>
            </p:nvSpPr>
            <p:spPr>
              <a:xfrm>
                <a:off x="5930713" y="2631377"/>
                <a:ext cx="11260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F946FDB6-647A-74D4-2951-D7596DDF8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713" y="2631377"/>
                <a:ext cx="1126068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3C88A70A-6444-039A-735C-532F7F186EB1}"/>
              </a:ext>
            </a:extLst>
          </p:cNvPr>
          <p:cNvCxnSpPr>
            <a:cxnSpLocks/>
          </p:cNvCxnSpPr>
          <p:nvPr/>
        </p:nvCxnSpPr>
        <p:spPr>
          <a:xfrm>
            <a:off x="4139261" y="2098908"/>
            <a:ext cx="1082478" cy="3909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A992A512-6539-9DD7-84C5-4DD0C3229263}"/>
                  </a:ext>
                </a:extLst>
              </p:cNvPr>
              <p:cNvSpPr txBox="1"/>
              <p:nvPr/>
            </p:nvSpPr>
            <p:spPr>
              <a:xfrm>
                <a:off x="6173128" y="2022156"/>
                <a:ext cx="333894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e.g. add weight-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items with rank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+2,…,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A992A512-6539-9DD7-84C5-4DD0C3229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128" y="2022156"/>
                <a:ext cx="3338945" cy="707886"/>
              </a:xfrm>
              <a:prstGeom prst="rect">
                <a:avLst/>
              </a:prstGeom>
              <a:blipFill>
                <a:blip r:embed="rId22"/>
                <a:stretch>
                  <a:fillRect t="-5172" r="-128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14EA6C7-DC49-41B6-F9E4-F58C2878FC31}"/>
                  </a:ext>
                </a:extLst>
              </p:cNvPr>
              <p:cNvSpPr txBox="1"/>
              <p:nvPr/>
            </p:nvSpPr>
            <p:spPr>
              <a:xfrm>
                <a:off x="5103056" y="2300501"/>
                <a:ext cx="11260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𝑗𝑤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14EA6C7-DC49-41B6-F9E4-F58C2878F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056" y="2300501"/>
                <a:ext cx="1126068" cy="400110"/>
              </a:xfrm>
              <a:prstGeom prst="rect">
                <a:avLst/>
              </a:prstGeom>
              <a:blipFill>
                <a:blip r:embed="rId2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Rectangle 195">
            <a:extLst>
              <a:ext uri="{FF2B5EF4-FFF2-40B4-BE49-F238E27FC236}">
                <a16:creationId xmlns:a16="http://schemas.microsoft.com/office/drawing/2014/main" id="{297DD209-A2AC-EB51-F8E2-B469709FC43B}"/>
              </a:ext>
            </a:extLst>
          </p:cNvPr>
          <p:cNvSpPr/>
          <p:nvPr/>
        </p:nvSpPr>
        <p:spPr>
          <a:xfrm>
            <a:off x="1831188" y="4540597"/>
            <a:ext cx="137160" cy="4839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33D1B467-6888-1668-1556-CB7BFB780554}"/>
                  </a:ext>
                </a:extLst>
              </p:cNvPr>
              <p:cNvSpPr txBox="1"/>
              <p:nvPr/>
            </p:nvSpPr>
            <p:spPr>
              <a:xfrm>
                <a:off x="6472627" y="1321976"/>
                <a:ext cx="3377367" cy="376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DP table l</a:t>
                </a:r>
                <a:r>
                  <a:rPr lang="en-US" sz="1800" dirty="0"/>
                  <a:t>ength: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rad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33D1B467-6888-1668-1556-CB7BFB780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627" y="1321976"/>
                <a:ext cx="3377367" cy="376129"/>
              </a:xfrm>
              <a:prstGeom prst="rect">
                <a:avLst/>
              </a:prstGeom>
              <a:blipFill>
                <a:blip r:embed="rId24"/>
                <a:stretch>
                  <a:fillRect l="-1625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F34BFF8F-3960-E665-1BA4-05632690F20F}"/>
              </a:ext>
            </a:extLst>
          </p:cNvPr>
          <p:cNvSpPr/>
          <p:nvPr/>
        </p:nvSpPr>
        <p:spPr>
          <a:xfrm>
            <a:off x="3542180" y="1544666"/>
            <a:ext cx="597081" cy="622932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2643D7-45E1-030C-C3E2-EDDC5EECE68D}"/>
                  </a:ext>
                </a:extLst>
              </p:cNvPr>
              <p:cNvSpPr txBox="1"/>
              <p:nvPr/>
            </p:nvSpPr>
            <p:spPr>
              <a:xfrm>
                <a:off x="1708582" y="5783411"/>
                <a:ext cx="507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/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2643D7-45E1-030C-C3E2-EDDC5EECE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582" y="5783411"/>
                <a:ext cx="507996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78E87CB3-C00C-D1EB-D285-A0DDE024245D}"/>
              </a:ext>
            </a:extLst>
          </p:cNvPr>
          <p:cNvSpPr/>
          <p:nvPr/>
        </p:nvSpPr>
        <p:spPr>
          <a:xfrm>
            <a:off x="2313776" y="4535687"/>
            <a:ext cx="137160" cy="483922"/>
          </a:xfrm>
          <a:prstGeom prst="rect">
            <a:avLst/>
          </a:prstGeom>
          <a:solidFill>
            <a:srgbClr val="FF4747"/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6CDEFD-539A-4AC5-2180-45F1D1F06FEA}"/>
              </a:ext>
            </a:extLst>
          </p:cNvPr>
          <p:cNvSpPr/>
          <p:nvPr/>
        </p:nvSpPr>
        <p:spPr>
          <a:xfrm>
            <a:off x="2300527" y="5187074"/>
            <a:ext cx="137160" cy="48392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0289B8A-BB5D-42E3-2DD0-501235C34361}"/>
              </a:ext>
            </a:extLst>
          </p:cNvPr>
          <p:cNvGrpSpPr/>
          <p:nvPr/>
        </p:nvGrpSpPr>
        <p:grpSpPr>
          <a:xfrm>
            <a:off x="4498199" y="1669641"/>
            <a:ext cx="404830" cy="327714"/>
            <a:chOff x="9007002" y="1682669"/>
            <a:chExt cx="850629" cy="74080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BFD0802-9CEE-CD20-3098-5761136D9375}"/>
                </a:ext>
              </a:extLst>
            </p:cNvPr>
            <p:cNvSpPr/>
            <p:nvPr/>
          </p:nvSpPr>
          <p:spPr>
            <a:xfrm>
              <a:off x="9007002" y="2283778"/>
              <a:ext cx="137160" cy="13969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4E99739-A044-E89D-3989-651A373B7D62}"/>
                </a:ext>
              </a:extLst>
            </p:cNvPr>
            <p:cNvSpPr/>
            <p:nvPr/>
          </p:nvSpPr>
          <p:spPr>
            <a:xfrm>
              <a:off x="9154225" y="2133600"/>
              <a:ext cx="137160" cy="289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B72C1D5-4223-9252-9AB7-4C8FF6E1A22D}"/>
                </a:ext>
              </a:extLst>
            </p:cNvPr>
            <p:cNvSpPr/>
            <p:nvPr/>
          </p:nvSpPr>
          <p:spPr>
            <a:xfrm>
              <a:off x="9435311" y="1989564"/>
              <a:ext cx="137160" cy="43390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7375BE1-D88B-B996-5E5E-3BD2AD9E30E5}"/>
                </a:ext>
              </a:extLst>
            </p:cNvPr>
            <p:cNvSpPr/>
            <p:nvPr/>
          </p:nvSpPr>
          <p:spPr>
            <a:xfrm>
              <a:off x="9297353" y="1760001"/>
              <a:ext cx="137160" cy="66347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9A3BCF5-4D95-EA91-7DCC-DF95195CF38B}"/>
                </a:ext>
              </a:extLst>
            </p:cNvPr>
            <p:cNvSpPr/>
            <p:nvPr/>
          </p:nvSpPr>
          <p:spPr>
            <a:xfrm>
              <a:off x="9572471" y="2285855"/>
              <a:ext cx="137160" cy="13761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C95858B-4EBE-9AFD-0BBF-1F3248C9C252}"/>
                </a:ext>
              </a:extLst>
            </p:cNvPr>
            <p:cNvSpPr/>
            <p:nvPr/>
          </p:nvSpPr>
          <p:spPr>
            <a:xfrm>
              <a:off x="9720471" y="1682669"/>
              <a:ext cx="137160" cy="7408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57D61B4-A1D8-7216-5D15-948A6947E2FF}"/>
              </a:ext>
            </a:extLst>
          </p:cNvPr>
          <p:cNvGrpSpPr/>
          <p:nvPr/>
        </p:nvGrpSpPr>
        <p:grpSpPr>
          <a:xfrm>
            <a:off x="5392564" y="1676779"/>
            <a:ext cx="346523" cy="330442"/>
            <a:chOff x="8859779" y="1682673"/>
            <a:chExt cx="728115" cy="74697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265491-778A-4AB8-17D5-8ABE5118B822}"/>
                </a:ext>
              </a:extLst>
            </p:cNvPr>
            <p:cNvSpPr/>
            <p:nvPr/>
          </p:nvSpPr>
          <p:spPr>
            <a:xfrm>
              <a:off x="9007002" y="2283778"/>
              <a:ext cx="137160" cy="13969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E1E0291-C8E8-D1A1-4066-A4693154AEA4}"/>
                </a:ext>
              </a:extLst>
            </p:cNvPr>
            <p:cNvSpPr/>
            <p:nvPr/>
          </p:nvSpPr>
          <p:spPr>
            <a:xfrm>
              <a:off x="9154225" y="2133600"/>
              <a:ext cx="137160" cy="2898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F07CBEE-9E76-FE88-4A3A-7E0554985D9B}"/>
                </a:ext>
              </a:extLst>
            </p:cNvPr>
            <p:cNvSpPr/>
            <p:nvPr/>
          </p:nvSpPr>
          <p:spPr>
            <a:xfrm>
              <a:off x="8859779" y="1861578"/>
              <a:ext cx="137160" cy="56189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4CECB6F-E2C7-6974-CB3C-ACC70F3E115A}"/>
                </a:ext>
              </a:extLst>
            </p:cNvPr>
            <p:cNvSpPr/>
            <p:nvPr/>
          </p:nvSpPr>
          <p:spPr>
            <a:xfrm>
              <a:off x="9297353" y="1760001"/>
              <a:ext cx="137160" cy="66347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3549644-6247-D69A-DD44-29A650FB6A75}"/>
                </a:ext>
              </a:extLst>
            </p:cNvPr>
            <p:cNvSpPr/>
            <p:nvPr/>
          </p:nvSpPr>
          <p:spPr>
            <a:xfrm>
              <a:off x="9450734" y="1682673"/>
              <a:ext cx="137160" cy="74697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334F6C21-5ACE-7E0F-8890-D90072203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795671"/>
              </p:ext>
            </p:extLst>
          </p:nvPr>
        </p:nvGraphicFramePr>
        <p:xfrm>
          <a:off x="2513356" y="2676087"/>
          <a:ext cx="43766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5321">
                  <a:extLst>
                    <a:ext uri="{9D8B030D-6E8A-4147-A177-3AD203B41FA5}">
                      <a16:colId xmlns:a16="http://schemas.microsoft.com/office/drawing/2014/main" val="387071335"/>
                    </a:ext>
                  </a:extLst>
                </a:gridCol>
                <a:gridCol w="875321">
                  <a:extLst>
                    <a:ext uri="{9D8B030D-6E8A-4147-A177-3AD203B41FA5}">
                      <a16:colId xmlns:a16="http://schemas.microsoft.com/office/drawing/2014/main" val="2451498564"/>
                    </a:ext>
                  </a:extLst>
                </a:gridCol>
                <a:gridCol w="875321">
                  <a:extLst>
                    <a:ext uri="{9D8B030D-6E8A-4147-A177-3AD203B41FA5}">
                      <a16:colId xmlns:a16="http://schemas.microsoft.com/office/drawing/2014/main" val="1753231438"/>
                    </a:ext>
                  </a:extLst>
                </a:gridCol>
                <a:gridCol w="875321">
                  <a:extLst>
                    <a:ext uri="{9D8B030D-6E8A-4147-A177-3AD203B41FA5}">
                      <a16:colId xmlns:a16="http://schemas.microsoft.com/office/drawing/2014/main" val="212178342"/>
                    </a:ext>
                  </a:extLst>
                </a:gridCol>
                <a:gridCol w="875321">
                  <a:extLst>
                    <a:ext uri="{9D8B030D-6E8A-4147-A177-3AD203B41FA5}">
                      <a16:colId xmlns:a16="http://schemas.microsoft.com/office/drawing/2014/main" val="3696003356"/>
                    </a:ext>
                  </a:extLst>
                </a:gridCol>
              </a:tblGrid>
              <a:tr h="356115">
                <a:tc>
                  <a:txBody>
                    <a:bodyPr/>
                    <a:lstStyle/>
                    <a:p>
                      <a:pPr algn="ctr"/>
                      <a:endParaRPr lang="en-US" sz="1200" b="0" i="1" dirty="0">
                        <a:latin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>
                        <a:latin typeface="Cambria Math" panose="02040503050406030204" pitchFamily="18" charset="0"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485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1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6" grpId="0"/>
      <p:bldP spid="97" grpId="0"/>
      <p:bldP spid="98" grpId="0"/>
      <p:bldP spid="100" grpId="0"/>
      <p:bldP spid="108" grpId="0"/>
      <p:bldP spid="109" grpId="0"/>
      <p:bldP spid="110" grpId="0"/>
      <p:bldP spid="111" grpId="0"/>
      <p:bldP spid="112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/>
      <p:bldP spid="123" grpId="0"/>
      <p:bldP spid="124" grpId="0"/>
      <p:bldP spid="132" grpId="0"/>
      <p:bldP spid="135" grpId="0"/>
      <p:bldP spid="136" grpId="0"/>
      <p:bldP spid="138" grpId="0"/>
      <p:bldP spid="186" grpId="0"/>
      <p:bldP spid="189" grpId="0"/>
      <p:bldP spid="190" grpId="0"/>
      <p:bldP spid="193" grpId="0"/>
      <p:bldP spid="194" grpId="0"/>
      <p:bldP spid="196" grpId="0" animBg="1"/>
      <p:bldP spid="198" grpId="0"/>
      <p:bldP spid="54" grpId="0" animBg="1"/>
      <p:bldP spid="55" grpId="0"/>
      <p:bldP spid="56" grpId="0" animBg="1"/>
      <p:bldP spid="56" grpId="1" animBg="1"/>
      <p:bldP spid="53" grpId="0" animBg="1"/>
      <p:bldP spid="5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5F64-B315-AA9E-2E15-419A7EE2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B50FF-D752-6F43-B5BA-DE91B65868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069" y="1562495"/>
                <a:ext cx="10201000" cy="38446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Independent work [</a:t>
                </a:r>
                <a:r>
                  <a:rPr lang="en-US" dirty="0" err="1"/>
                  <a:t>Bringmann</a:t>
                </a:r>
                <a:r>
                  <a:rPr lang="en-US" dirty="0"/>
                  <a:t> STOC’24]:</a:t>
                </a:r>
              </a:p>
              <a:p>
                <a:pPr lvl="1"/>
                <a:r>
                  <a:rPr lang="en-US" dirty="0"/>
                  <a:t>A more refined way to partition items (into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classes), improving the proximity bound of [CLMZ SODA’24]</a:t>
                </a:r>
              </a:p>
              <a:p>
                <a:pPr lvl="1"/>
                <a:r>
                  <a:rPr lang="en-US" dirty="0"/>
                  <a:t>After that, standard Batch DP (via concave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dirty="0"/>
                  <a:t>-convolution) suffices</a:t>
                </a:r>
              </a:p>
              <a:p>
                <a:r>
                  <a:rPr lang="en-US" dirty="0"/>
                  <a:t>Open questions:</a:t>
                </a:r>
              </a:p>
              <a:p>
                <a:pPr lvl="1"/>
                <a:r>
                  <a:rPr lang="en-US" dirty="0"/>
                  <a:t>Achieve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time for 01KP?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(randomized)  [He-Xu SOSA’24]</a:t>
                </a:r>
              </a:p>
              <a:p>
                <a:pPr lvl="1"/>
                <a:r>
                  <a:rPr lang="en-US" dirty="0"/>
                  <a:t>Lower-order improvements (e.g. shaving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dirty="0"/>
                  <a:t>)  ?</a:t>
                </a:r>
              </a:p>
              <a:p>
                <a:pPr lvl="2"/>
                <a:r>
                  <a:rPr lang="en-US" dirty="0"/>
                  <a:t>Currently: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([</a:t>
                </a:r>
                <a:r>
                  <a:rPr lang="en-US" dirty="0" err="1">
                    <a:solidFill>
                      <a:schemeClr val="bg2">
                        <a:lumMod val="50000"/>
                      </a:schemeClr>
                    </a:solidFill>
                  </a:rPr>
                  <a:t>Bringmann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STOC’24] has 7 logs)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B50FF-D752-6F43-B5BA-DE91B65868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069" y="1562495"/>
                <a:ext cx="10201000" cy="3844669"/>
              </a:xfrm>
              <a:blipFill>
                <a:blip r:embed="rId3"/>
                <a:stretch>
                  <a:fillRect l="-1075" t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D739AF-819A-F80F-E49C-EA43877AC595}"/>
              </a:ext>
            </a:extLst>
          </p:cNvPr>
          <p:cNvSpPr txBox="1"/>
          <p:nvPr/>
        </p:nvSpPr>
        <p:spPr>
          <a:xfrm>
            <a:off x="6974594" y="5699552"/>
            <a:ext cx="317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Thank you!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4090C-8266-2660-490E-0BD6E9D89B34}"/>
              </a:ext>
            </a:extLst>
          </p:cNvPr>
          <p:cNvCxnSpPr>
            <a:cxnSpLocks/>
          </p:cNvCxnSpPr>
          <p:nvPr/>
        </p:nvCxnSpPr>
        <p:spPr>
          <a:xfrm>
            <a:off x="8406185" y="3732724"/>
            <a:ext cx="0" cy="78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9E146E-E5F1-06F6-B122-4981F02749FE}"/>
              </a:ext>
            </a:extLst>
          </p:cNvPr>
          <p:cNvCxnSpPr>
            <a:cxnSpLocks/>
          </p:cNvCxnSpPr>
          <p:nvPr/>
        </p:nvCxnSpPr>
        <p:spPr>
          <a:xfrm flipH="1">
            <a:off x="8155613" y="3732724"/>
            <a:ext cx="250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62E054-DB40-4092-4A77-CF24EA5EA76B}"/>
              </a:ext>
            </a:extLst>
          </p:cNvPr>
          <p:cNvCxnSpPr>
            <a:cxnSpLocks/>
          </p:cNvCxnSpPr>
          <p:nvPr/>
        </p:nvCxnSpPr>
        <p:spPr>
          <a:xfrm flipH="1">
            <a:off x="8153255" y="4514948"/>
            <a:ext cx="2529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5D010C5-53FE-0B17-9490-8FE69FD69DB1}"/>
              </a:ext>
            </a:extLst>
          </p:cNvPr>
          <p:cNvSpPr txBox="1"/>
          <p:nvPr/>
        </p:nvSpPr>
        <p:spPr>
          <a:xfrm>
            <a:off x="8406185" y="3385172"/>
            <a:ext cx="36596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Known for Unbounded KP</a:t>
            </a:r>
          </a:p>
          <a:p>
            <a:r>
              <a:rPr lang="en-US" dirty="0"/>
              <a:t>(every input item has infinite copies)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[Chan-He ESA’20]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[Jansen-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Rohwedder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ITCS’19, </a:t>
            </a:r>
          </a:p>
          <a:p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Axiotis-Tzamos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ICALP’19]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104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66B2-3370-5598-FEF4-7B202AF2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D1F25-FA6F-F901-F0A4-954182EFA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1FFECF-2DB9-6E99-128F-512FBD73BE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269" y="1004853"/>
                <a:ext cx="10999304" cy="4351338"/>
              </a:xfrm>
            </p:spPr>
            <p:txBody>
              <a:bodyPr/>
              <a:lstStyle/>
              <a:p>
                <a:r>
                  <a:rPr lang="en-US" dirty="0"/>
                  <a:t>Key technical component: </a:t>
                </a:r>
              </a:p>
              <a:p>
                <a:pPr lvl="1"/>
                <a:r>
                  <a:rPr lang="en-US" dirty="0"/>
                  <a:t>if DP table has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each cell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active weights  (even if different across the cells),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batch-update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r>
                  <a:rPr lang="en-US" dirty="0"/>
                  <a:t>This implies overall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runtime for 01KP.</a:t>
                </a:r>
              </a:p>
              <a:p>
                <a:endParaRPr lang="en-US" dirty="0"/>
              </a:p>
              <a:p>
                <a:r>
                  <a:rPr lang="en-US" dirty="0"/>
                  <a:t>We solve toy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General case: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case via color-coding </a:t>
                </a:r>
              </a:p>
              <a:p>
                <a:pPr lvl="1"/>
                <a:r>
                  <a:rPr lang="en-US" dirty="0"/>
                  <a:t>similar to [</a:t>
                </a:r>
                <a:r>
                  <a:rPr lang="en-US" dirty="0" err="1"/>
                  <a:t>Bringmann</a:t>
                </a:r>
                <a:r>
                  <a:rPr lang="en-US" dirty="0"/>
                  <a:t> SODA’17]’s subset sum algorithm.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1FFECF-2DB9-6E99-128F-512FBD73B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269" y="1004853"/>
                <a:ext cx="10999304" cy="4351338"/>
              </a:xfrm>
              <a:blipFill>
                <a:blip r:embed="rId3"/>
                <a:stretch>
                  <a:fillRect l="-99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61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FA247C6-44D3-F420-6F16-90E2AB07D9E8}"/>
              </a:ext>
            </a:extLst>
          </p:cNvPr>
          <p:cNvSpPr/>
          <p:nvPr/>
        </p:nvSpPr>
        <p:spPr>
          <a:xfrm>
            <a:off x="7304157" y="3952213"/>
            <a:ext cx="1916112" cy="161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2734A4-732B-4729-A3EF-C13ADD0C0F2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0756" y="-52062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case example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2734A4-732B-4729-A3EF-C13ADD0C0F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0756" y="-52062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EE46A2F-EE2A-3558-F3EB-00C1FE5FAF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1199396"/>
                  </p:ext>
                </p:extLst>
              </p:nvPr>
            </p:nvGraphicFramePr>
            <p:xfrm>
              <a:off x="2135253" y="2134427"/>
              <a:ext cx="8569620" cy="4624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4135">
                      <a:extLst>
                        <a:ext uri="{9D8B030D-6E8A-4147-A177-3AD203B41FA5}">
                          <a16:colId xmlns:a16="http://schemas.microsoft.com/office/drawing/2014/main" val="48210054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87071335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45149856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75323143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12178342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090383280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973577877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45399675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154186869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533827101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225550833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665133337"/>
                        </a:ext>
                      </a:extLst>
                    </a:gridCol>
                  </a:tblGrid>
                  <a:tr h="4624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{}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60485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EE46A2F-EE2A-3558-F3EB-00C1FE5FAF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1199396"/>
                  </p:ext>
                </p:extLst>
              </p:nvPr>
            </p:nvGraphicFramePr>
            <p:xfrm>
              <a:off x="2135253" y="2134427"/>
              <a:ext cx="8569620" cy="4624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4135">
                      <a:extLst>
                        <a:ext uri="{9D8B030D-6E8A-4147-A177-3AD203B41FA5}">
                          <a16:colId xmlns:a16="http://schemas.microsoft.com/office/drawing/2014/main" val="48210054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87071335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45149856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75323143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12178342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090383280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973577877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45399675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154186869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533827101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225550833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665133337"/>
                        </a:ext>
                      </a:extLst>
                    </a:gridCol>
                  </a:tblGrid>
                  <a:tr h="462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299" r="-110341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99153" t="-1299" r="-994068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855" t="-1299" r="-902564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855" t="-1299" r="-802564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855" t="-1299" r="-702564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96610" t="-1299" r="-596610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1709" t="-1299" r="-50170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01709" t="-1299" r="-40170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1709" t="-1299" r="-30170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94068" t="-1299" r="-199153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2564" t="-1299" r="-100855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02564" t="-1299" r="-855" b="-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4855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8149A0-8C3F-DA8D-705A-527503952875}"/>
                  </a:ext>
                </a:extLst>
              </p:cNvPr>
              <p:cNvSpPr txBox="1"/>
              <p:nvPr/>
            </p:nvSpPr>
            <p:spPr>
              <a:xfrm>
                <a:off x="0" y="1982062"/>
                <a:ext cx="23910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active weights in this partial solution</a:t>
                </a:r>
              </a:p>
              <a:p>
                <a:r>
                  <a:rPr lang="en-US" dirty="0"/>
                  <a:t>(size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8149A0-8C3F-DA8D-705A-527503952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82062"/>
                <a:ext cx="2391074" cy="923330"/>
              </a:xfrm>
              <a:prstGeom prst="rect">
                <a:avLst/>
              </a:prstGeom>
              <a:blipFill>
                <a:blip r:embed="rId5"/>
                <a:stretch>
                  <a:fillRect l="-204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0A2CA3C-704B-4ED9-9196-7A36D5C1F9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7234786"/>
                  </p:ext>
                </p:extLst>
              </p:nvPr>
            </p:nvGraphicFramePr>
            <p:xfrm>
              <a:off x="2135253" y="1224531"/>
              <a:ext cx="8569620" cy="4624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4135">
                      <a:extLst>
                        <a:ext uri="{9D8B030D-6E8A-4147-A177-3AD203B41FA5}">
                          <a16:colId xmlns:a16="http://schemas.microsoft.com/office/drawing/2014/main" val="48210054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87071335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45149856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75323143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12178342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090383280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973577877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45399675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154186869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533827101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225550833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665133337"/>
                        </a:ext>
                      </a:extLst>
                    </a:gridCol>
                  </a:tblGrid>
                  <a:tr h="462479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60485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0A2CA3C-704B-4ED9-9196-7A36D5C1F9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7234786"/>
                  </p:ext>
                </p:extLst>
              </p:nvPr>
            </p:nvGraphicFramePr>
            <p:xfrm>
              <a:off x="2135253" y="1224531"/>
              <a:ext cx="8569620" cy="4624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4135">
                      <a:extLst>
                        <a:ext uri="{9D8B030D-6E8A-4147-A177-3AD203B41FA5}">
                          <a16:colId xmlns:a16="http://schemas.microsoft.com/office/drawing/2014/main" val="48210054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87071335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45149856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75323143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12178342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090383280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973577877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45399675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154186869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533827101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225550833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665133337"/>
                        </a:ext>
                      </a:extLst>
                    </a:gridCol>
                  </a:tblGrid>
                  <a:tr h="462479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99153" r="-993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0855" r="-9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0855" r="-8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00855" r="-7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96610" r="-595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601709" r="-5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01709" r="-4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01709" r="-3008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894068" r="-1983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2564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0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4855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EBA45E-E68F-A385-FE15-6FCE1604EFB7}"/>
                  </a:ext>
                </a:extLst>
              </p:cNvPr>
              <p:cNvSpPr txBox="1"/>
              <p:nvPr/>
            </p:nvSpPr>
            <p:spPr>
              <a:xfrm>
                <a:off x="1522173" y="1241999"/>
                <a:ext cx="7281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EBA45E-E68F-A385-FE15-6FCE1604E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173" y="1241999"/>
                <a:ext cx="72813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1C6AC2-24EA-28B3-CC89-88E6E9B1935D}"/>
                  </a:ext>
                </a:extLst>
              </p:cNvPr>
              <p:cNvSpPr txBox="1"/>
              <p:nvPr/>
            </p:nvSpPr>
            <p:spPr>
              <a:xfrm>
                <a:off x="1348993" y="2737196"/>
                <a:ext cx="47470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total profit of the top-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unprocessed items with weight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(concave)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1C6AC2-24EA-28B3-CC89-88E6E9B19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993" y="2737196"/>
                <a:ext cx="4747007" cy="707886"/>
              </a:xfrm>
              <a:prstGeom prst="rect">
                <a:avLst/>
              </a:prstGeom>
              <a:blipFill>
                <a:blip r:embed="rId8"/>
                <a:stretch>
                  <a:fillRect l="-128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DB3A962-93D0-8A6B-DD6C-3B0E11D0EA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319393"/>
                  </p:ext>
                </p:extLst>
              </p:nvPr>
            </p:nvGraphicFramePr>
            <p:xfrm>
              <a:off x="2135253" y="1671948"/>
              <a:ext cx="8569620" cy="4624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4135">
                      <a:extLst>
                        <a:ext uri="{9D8B030D-6E8A-4147-A177-3AD203B41FA5}">
                          <a16:colId xmlns:a16="http://schemas.microsoft.com/office/drawing/2014/main" val="48210054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87071335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45149856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75323143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12178342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090383280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973577877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45399675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154186869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533827101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225550833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665133337"/>
                        </a:ext>
                      </a:extLst>
                    </a:gridCol>
                  </a:tblGrid>
                  <a:tr h="4624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[11]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[12]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[13]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[14]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[15]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[16]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[17]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[18]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[19]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[20]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60485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DB3A962-93D0-8A6B-DD6C-3B0E11D0EA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319393"/>
                  </p:ext>
                </p:extLst>
              </p:nvPr>
            </p:nvGraphicFramePr>
            <p:xfrm>
              <a:off x="2135253" y="1671948"/>
              <a:ext cx="8569620" cy="4624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4135">
                      <a:extLst>
                        <a:ext uri="{9D8B030D-6E8A-4147-A177-3AD203B41FA5}">
                          <a16:colId xmlns:a16="http://schemas.microsoft.com/office/drawing/2014/main" val="48210054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87071335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45149856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75323143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12178342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090383280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973577877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45399675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154186869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533827101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225550833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665133337"/>
                        </a:ext>
                      </a:extLst>
                    </a:gridCol>
                  </a:tblGrid>
                  <a:tr h="462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1299" r="-110341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9"/>
                          <a:stretch>
                            <a:fillRect l="-99153" t="-1299" r="-994068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855" t="-1299" r="-902564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0855" t="-1299" r="-802564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0855" t="-1299" r="-702564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96610" t="-1299" r="-596610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01709" t="-1299" r="-50170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701709" t="-1299" r="-40170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801709" t="-1299" r="-30170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894068" t="-1299" r="-199153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l="-1002564" t="-1299" r="-100855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102564" t="-1299" r="-855" b="-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4855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725808-7212-1641-E3E8-2FDBAA815914}"/>
                  </a:ext>
                </a:extLst>
              </p:cNvPr>
              <p:cNvSpPr txBox="1"/>
              <p:nvPr/>
            </p:nvSpPr>
            <p:spPr>
              <a:xfrm>
                <a:off x="7304156" y="238312"/>
                <a:ext cx="34007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cell stores a partial solution 	of total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	and total profit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8725808-7212-1641-E3E8-2FDBAA815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156" y="238312"/>
                <a:ext cx="3400717" cy="923330"/>
              </a:xfrm>
              <a:prstGeom prst="rect">
                <a:avLst/>
              </a:prstGeom>
              <a:blipFill>
                <a:blip r:embed="rId10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B95BF18C-8CA5-124B-59FF-AAE8566813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885668"/>
                  </p:ext>
                </p:extLst>
              </p:nvPr>
            </p:nvGraphicFramePr>
            <p:xfrm>
              <a:off x="2135253" y="3417707"/>
              <a:ext cx="8569620" cy="4624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4135">
                      <a:extLst>
                        <a:ext uri="{9D8B030D-6E8A-4147-A177-3AD203B41FA5}">
                          <a16:colId xmlns:a16="http://schemas.microsoft.com/office/drawing/2014/main" val="48210054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87071335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45149856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75323143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12178342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090383280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973577877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45399675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154186869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533827101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225550833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665133337"/>
                        </a:ext>
                      </a:extLst>
                    </a:gridCol>
                  </a:tblGrid>
                  <a:tr h="4624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[11]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[12]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[13]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[14]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[15]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[16]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[17]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[18]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[19]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[20]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60485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B95BF18C-8CA5-124B-59FF-AAE8566813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885668"/>
                  </p:ext>
                </p:extLst>
              </p:nvPr>
            </p:nvGraphicFramePr>
            <p:xfrm>
              <a:off x="2135253" y="3417707"/>
              <a:ext cx="8569620" cy="4624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14135">
                      <a:extLst>
                        <a:ext uri="{9D8B030D-6E8A-4147-A177-3AD203B41FA5}">
                          <a16:colId xmlns:a16="http://schemas.microsoft.com/office/drawing/2014/main" val="48210054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87071335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45149856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753231438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212178342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090383280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973577877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1453996754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154186869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533827101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4225550833"/>
                        </a:ext>
                      </a:extLst>
                    </a:gridCol>
                    <a:gridCol w="714135">
                      <a:extLst>
                        <a:ext uri="{9D8B030D-6E8A-4147-A177-3AD203B41FA5}">
                          <a16:colId xmlns:a16="http://schemas.microsoft.com/office/drawing/2014/main" val="3665133337"/>
                        </a:ext>
                      </a:extLst>
                    </a:gridCol>
                  </a:tblGrid>
                  <a:tr h="462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1299" r="-110341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11"/>
                          <a:stretch>
                            <a:fillRect l="-99153" t="-1299" r="-994068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200855" t="-1299" r="-902564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300855" t="-1299" r="-802564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00855" t="-1299" r="-702564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496610" t="-1299" r="-596610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601709" t="-1299" r="-50170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701709" t="-1299" r="-40170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801709" t="-1299" r="-301709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894068" t="-1299" r="-199153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l="-1002564" t="-1299" r="-100855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102564" t="-1299" r="-855" b="-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048554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004F86-D127-611E-52C0-2ACB77C7E791}"/>
              </a:ext>
            </a:extLst>
          </p:cNvPr>
          <p:cNvCxnSpPr>
            <a:cxnSpLocks/>
          </p:cNvCxnSpPr>
          <p:nvPr/>
        </p:nvCxnSpPr>
        <p:spPr>
          <a:xfrm>
            <a:off x="3951356" y="2622487"/>
            <a:ext cx="4216400" cy="7952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CD1FB6-F4EF-BD6F-340B-F46259AB0195}"/>
                  </a:ext>
                </a:extLst>
              </p:cNvPr>
              <p:cNvSpPr txBox="1"/>
              <p:nvPr/>
            </p:nvSpPr>
            <p:spPr>
              <a:xfrm>
                <a:off x="6533690" y="2669747"/>
                <a:ext cx="5335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e.g.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/>
                  <a:t> to update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′[18]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CD1FB6-F4EF-BD6F-340B-F46259AB0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90" y="2669747"/>
                <a:ext cx="5335353" cy="461665"/>
              </a:xfrm>
              <a:prstGeom prst="rect">
                <a:avLst/>
              </a:prstGeom>
              <a:blipFill>
                <a:blip r:embed="rId12"/>
                <a:stretch>
                  <a:fillRect l="-18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709C18-750C-1460-7FCC-8BB0622C8AF3}"/>
                  </a:ext>
                </a:extLst>
              </p:cNvPr>
              <p:cNvSpPr txBox="1"/>
              <p:nvPr/>
            </p:nvSpPr>
            <p:spPr>
              <a:xfrm>
                <a:off x="173872" y="3437465"/>
                <a:ext cx="2785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New DP 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709C18-750C-1460-7FCC-8BB0622C8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72" y="3437465"/>
                <a:ext cx="2785533" cy="369332"/>
              </a:xfrm>
              <a:prstGeom prst="rect">
                <a:avLst/>
              </a:prstGeom>
              <a:blipFill>
                <a:blip r:embed="rId13"/>
                <a:stretch>
                  <a:fillRect l="-197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1E9EE6-4FF1-DE4B-6644-BED8DE54E261}"/>
                  </a:ext>
                </a:extLst>
              </p:cNvPr>
              <p:cNvSpPr txBox="1"/>
              <p:nvPr/>
            </p:nvSpPr>
            <p:spPr>
              <a:xfrm>
                <a:off x="3350224" y="4100516"/>
                <a:ext cx="2167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f[11]+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(1)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1E9EE6-4FF1-DE4B-6644-BED8DE54E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224" y="4100516"/>
                <a:ext cx="2167466" cy="338554"/>
              </a:xfrm>
              <a:prstGeom prst="rect">
                <a:avLst/>
              </a:prstGeom>
              <a:blipFill>
                <a:blip r:embed="rId14"/>
                <a:stretch>
                  <a:fillRect l="-169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FC96FDF-8746-EB8C-9BB2-19C96FB49C56}"/>
              </a:ext>
            </a:extLst>
          </p:cNvPr>
          <p:cNvSpPr/>
          <p:nvPr/>
        </p:nvSpPr>
        <p:spPr>
          <a:xfrm>
            <a:off x="3621156" y="3952213"/>
            <a:ext cx="3386669" cy="161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F7F754-A8A6-C0FB-A981-0F055B95655C}"/>
              </a:ext>
            </a:extLst>
          </p:cNvPr>
          <p:cNvSpPr/>
          <p:nvPr/>
        </p:nvSpPr>
        <p:spPr>
          <a:xfrm>
            <a:off x="3870923" y="3979588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0E4F2F-1A49-DE3B-54B5-17F504A13BF9}"/>
              </a:ext>
            </a:extLst>
          </p:cNvPr>
          <p:cNvSpPr/>
          <p:nvPr/>
        </p:nvSpPr>
        <p:spPr>
          <a:xfrm>
            <a:off x="4590590" y="3979588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F204496-D77E-8C5E-338C-9632FCF5CB60}"/>
              </a:ext>
            </a:extLst>
          </p:cNvPr>
          <p:cNvSpPr/>
          <p:nvPr/>
        </p:nvSpPr>
        <p:spPr>
          <a:xfrm>
            <a:off x="5339889" y="3979588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6909432-FCE7-79F2-3EF9-CC10858227A4}"/>
              </a:ext>
            </a:extLst>
          </p:cNvPr>
          <p:cNvSpPr/>
          <p:nvPr/>
        </p:nvSpPr>
        <p:spPr>
          <a:xfrm>
            <a:off x="6012989" y="3979588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D2F237-E201-7E2C-6ADC-4483F68EE376}"/>
              </a:ext>
            </a:extLst>
          </p:cNvPr>
          <p:cNvSpPr/>
          <p:nvPr/>
        </p:nvSpPr>
        <p:spPr>
          <a:xfrm>
            <a:off x="6715722" y="3979588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ABA93F-BA3A-1A4A-C54E-929472C29F75}"/>
              </a:ext>
            </a:extLst>
          </p:cNvPr>
          <p:cNvSpPr/>
          <p:nvPr/>
        </p:nvSpPr>
        <p:spPr>
          <a:xfrm>
            <a:off x="7448089" y="3979588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5B3960-86A5-42F7-BE2E-7E852268F07E}"/>
              </a:ext>
            </a:extLst>
          </p:cNvPr>
          <p:cNvSpPr/>
          <p:nvPr/>
        </p:nvSpPr>
        <p:spPr>
          <a:xfrm>
            <a:off x="8167756" y="3979588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9E65F70-43CA-3AEC-EA80-3E86901C57A8}"/>
              </a:ext>
            </a:extLst>
          </p:cNvPr>
          <p:cNvSpPr/>
          <p:nvPr/>
        </p:nvSpPr>
        <p:spPr>
          <a:xfrm>
            <a:off x="8917055" y="3979588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D65CA40-C623-B059-CE7B-ECBC3789FF87}"/>
              </a:ext>
            </a:extLst>
          </p:cNvPr>
          <p:cNvSpPr/>
          <p:nvPr/>
        </p:nvSpPr>
        <p:spPr>
          <a:xfrm>
            <a:off x="9516601" y="3952213"/>
            <a:ext cx="1292755" cy="161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4428D7-AE04-A67C-1D08-35A752ABB779}"/>
                  </a:ext>
                </a:extLst>
              </p:cNvPr>
              <p:cNvSpPr txBox="1"/>
              <p:nvPr/>
            </p:nvSpPr>
            <p:spPr>
              <a:xfrm>
                <a:off x="10065285" y="3794922"/>
                <a:ext cx="4346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4428D7-AE04-A67C-1D08-35A752ABB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285" y="3794922"/>
                <a:ext cx="43468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B91DD4-1DDA-23EC-6547-8B0F6DE998D1}"/>
                  </a:ext>
                </a:extLst>
              </p:cNvPr>
              <p:cNvSpPr txBox="1"/>
              <p:nvPr/>
            </p:nvSpPr>
            <p:spPr>
              <a:xfrm>
                <a:off x="7052803" y="4044686"/>
                <a:ext cx="2167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f[13]+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(4)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B91DD4-1DDA-23EC-6547-8B0F6DE99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803" y="4044686"/>
                <a:ext cx="2167466" cy="338554"/>
              </a:xfrm>
              <a:prstGeom prst="rect">
                <a:avLst/>
              </a:prstGeom>
              <a:blipFill>
                <a:blip r:embed="rId16"/>
                <a:stretch>
                  <a:fillRect l="-168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1514A87-A9E5-76A5-967B-19CC4FC8D784}"/>
                  </a:ext>
                </a:extLst>
              </p:cNvPr>
              <p:cNvSpPr txBox="1"/>
              <p:nvPr/>
            </p:nvSpPr>
            <p:spPr>
              <a:xfrm>
                <a:off x="8458265" y="4037345"/>
                <a:ext cx="2167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f[13]+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(6)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1514A87-A9E5-76A5-967B-19CC4FC8D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65" y="4037345"/>
                <a:ext cx="2167466" cy="338554"/>
              </a:xfrm>
              <a:prstGeom prst="rect">
                <a:avLst/>
              </a:prstGeom>
              <a:blipFill>
                <a:blip r:embed="rId17"/>
                <a:stretch>
                  <a:fillRect l="-1690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B47583E-0245-6EC2-A120-36045FFF3750}"/>
              </a:ext>
            </a:extLst>
          </p:cNvPr>
          <p:cNvSpPr/>
          <p:nvPr/>
        </p:nvSpPr>
        <p:spPr>
          <a:xfrm>
            <a:off x="5032442" y="4984647"/>
            <a:ext cx="3435877" cy="161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7A4FD3F-AF97-18F6-52B3-7F2062B56874}"/>
              </a:ext>
            </a:extLst>
          </p:cNvPr>
          <p:cNvSpPr/>
          <p:nvPr/>
        </p:nvSpPr>
        <p:spPr>
          <a:xfrm>
            <a:off x="5341478" y="5012022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2AC73E9-BAAA-0566-A16E-552753F4976F}"/>
              </a:ext>
            </a:extLst>
          </p:cNvPr>
          <p:cNvSpPr/>
          <p:nvPr/>
        </p:nvSpPr>
        <p:spPr>
          <a:xfrm>
            <a:off x="6751175" y="5012022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16FFBB0-7648-461D-9B16-0B1C40055154}"/>
                  </a:ext>
                </a:extLst>
              </p:cNvPr>
              <p:cNvSpPr txBox="1"/>
              <p:nvPr/>
            </p:nvSpPr>
            <p:spPr>
              <a:xfrm>
                <a:off x="4842473" y="5186687"/>
                <a:ext cx="2167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f[12]+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(1)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16FFBB0-7648-461D-9B16-0B1C40055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473" y="5186687"/>
                <a:ext cx="2167466" cy="338554"/>
              </a:xfrm>
              <a:prstGeom prst="rect">
                <a:avLst/>
              </a:prstGeom>
              <a:blipFill>
                <a:blip r:embed="rId18"/>
                <a:stretch>
                  <a:fillRect l="-1404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D35C71-1757-350E-9E85-0AAFB39FD353}"/>
                  </a:ext>
                </a:extLst>
              </p:cNvPr>
              <p:cNvSpPr txBox="1"/>
              <p:nvPr/>
            </p:nvSpPr>
            <p:spPr>
              <a:xfrm>
                <a:off x="6161421" y="5165806"/>
                <a:ext cx="2167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f[12]+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(2)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D35C71-1757-350E-9E85-0AAFB39FD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421" y="5165806"/>
                <a:ext cx="2167466" cy="338554"/>
              </a:xfrm>
              <a:prstGeom prst="rect">
                <a:avLst/>
              </a:prstGeom>
              <a:blipFill>
                <a:blip r:embed="rId19"/>
                <a:stretch>
                  <a:fillRect l="-1690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F86D1D6-16C0-8F3C-B250-62A4642A43C4}"/>
              </a:ext>
            </a:extLst>
          </p:cNvPr>
          <p:cNvSpPr/>
          <p:nvPr/>
        </p:nvSpPr>
        <p:spPr>
          <a:xfrm>
            <a:off x="9481677" y="5000653"/>
            <a:ext cx="1337733" cy="1257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89AC44-C05C-C1E2-F542-FAAFB90BE46D}"/>
              </a:ext>
            </a:extLst>
          </p:cNvPr>
          <p:cNvSpPr/>
          <p:nvPr/>
        </p:nvSpPr>
        <p:spPr>
          <a:xfrm>
            <a:off x="8180454" y="5012831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1B9F8D-BD0C-879D-5676-CA4F23E607A9}"/>
              </a:ext>
            </a:extLst>
          </p:cNvPr>
          <p:cNvSpPr/>
          <p:nvPr/>
        </p:nvSpPr>
        <p:spPr>
          <a:xfrm>
            <a:off x="9618605" y="5025548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5EE12C3-707D-EEB7-7CCF-BDB1DA44879A}"/>
                  </a:ext>
                </a:extLst>
              </p:cNvPr>
              <p:cNvSpPr txBox="1"/>
              <p:nvPr/>
            </p:nvSpPr>
            <p:spPr>
              <a:xfrm>
                <a:off x="7679719" y="5176910"/>
                <a:ext cx="2167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f[12]+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(3)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5EE12C3-707D-EEB7-7CCF-BDB1DA448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719" y="5176910"/>
                <a:ext cx="2167466" cy="338554"/>
              </a:xfrm>
              <a:prstGeom prst="rect">
                <a:avLst/>
              </a:prstGeom>
              <a:blipFill>
                <a:blip r:embed="rId20"/>
                <a:stretch>
                  <a:fillRect l="-1690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625DB33-C0D8-02A8-BDD7-6A984D43D841}"/>
                  </a:ext>
                </a:extLst>
              </p:cNvPr>
              <p:cNvSpPr txBox="1"/>
              <p:nvPr/>
            </p:nvSpPr>
            <p:spPr>
              <a:xfrm>
                <a:off x="9387708" y="5110873"/>
                <a:ext cx="2167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f[16]+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(2)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625DB33-C0D8-02A8-BDD7-6A984D43D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708" y="5110873"/>
                <a:ext cx="2167466" cy="338554"/>
              </a:xfrm>
              <a:prstGeom prst="rect">
                <a:avLst/>
              </a:prstGeom>
              <a:blipFill>
                <a:blip r:embed="rId21"/>
                <a:stretch>
                  <a:fillRect l="-168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B517CC5-50AD-B43E-8C86-28C8020E4690}"/>
              </a:ext>
            </a:extLst>
          </p:cNvPr>
          <p:cNvSpPr/>
          <p:nvPr/>
        </p:nvSpPr>
        <p:spPr>
          <a:xfrm>
            <a:off x="7304156" y="4440997"/>
            <a:ext cx="1878808" cy="161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EC61164-F236-0412-56E2-2BCC2B294688}"/>
              </a:ext>
            </a:extLst>
          </p:cNvPr>
          <p:cNvSpPr/>
          <p:nvPr/>
        </p:nvSpPr>
        <p:spPr>
          <a:xfrm>
            <a:off x="7461583" y="4468372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E729863-F5C0-4701-E50A-C31BA8C3CDD3}"/>
              </a:ext>
            </a:extLst>
          </p:cNvPr>
          <p:cNvSpPr/>
          <p:nvPr/>
        </p:nvSpPr>
        <p:spPr>
          <a:xfrm>
            <a:off x="8917845" y="4468372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3EE6485-53D1-1B83-675B-A602A7870045}"/>
                  </a:ext>
                </a:extLst>
              </p:cNvPr>
              <p:cNvSpPr txBox="1"/>
              <p:nvPr/>
            </p:nvSpPr>
            <p:spPr>
              <a:xfrm>
                <a:off x="6968400" y="4533423"/>
                <a:ext cx="2167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f[15]+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(1)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3EE6485-53D1-1B83-675B-A602A7870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400" y="4533423"/>
                <a:ext cx="2167466" cy="338554"/>
              </a:xfrm>
              <a:prstGeom prst="rect">
                <a:avLst/>
              </a:prstGeom>
              <a:blipFill>
                <a:blip r:embed="rId22"/>
                <a:stretch>
                  <a:fillRect l="-1404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9666E84-E886-B05A-E797-AA3784106ED3}"/>
                  </a:ext>
                </a:extLst>
              </p:cNvPr>
              <p:cNvSpPr txBox="1"/>
              <p:nvPr/>
            </p:nvSpPr>
            <p:spPr>
              <a:xfrm>
                <a:off x="8408266" y="4532854"/>
                <a:ext cx="2167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f[15]+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(2)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9666E84-E886-B05A-E797-AA3784106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266" y="4532854"/>
                <a:ext cx="2167466" cy="338554"/>
              </a:xfrm>
              <a:prstGeom prst="rect">
                <a:avLst/>
              </a:prstGeom>
              <a:blipFill>
                <a:blip r:embed="rId23"/>
                <a:stretch>
                  <a:fillRect l="-1404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25B28FC1-B2B4-F563-EC7A-5E9CEC211ABE}"/>
              </a:ext>
            </a:extLst>
          </p:cNvPr>
          <p:cNvSpPr/>
          <p:nvPr/>
        </p:nvSpPr>
        <p:spPr>
          <a:xfrm>
            <a:off x="9616228" y="3987979"/>
            <a:ext cx="93133" cy="1008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267A232-9D3A-A326-0800-51752507D680}"/>
                  </a:ext>
                </a:extLst>
              </p:cNvPr>
              <p:cNvSpPr txBox="1"/>
              <p:nvPr/>
            </p:nvSpPr>
            <p:spPr>
              <a:xfrm>
                <a:off x="4800140" y="4110128"/>
                <a:ext cx="11726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f[11]+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(3)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267A232-9D3A-A326-0800-51752507D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140" y="4110128"/>
                <a:ext cx="1172630" cy="338554"/>
              </a:xfrm>
              <a:prstGeom prst="rect">
                <a:avLst/>
              </a:prstGeom>
              <a:blipFill>
                <a:blip r:embed="rId24"/>
                <a:stretch>
                  <a:fillRect l="-2591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C762AC-1D7D-AADB-0906-CD9D461570D8}"/>
              </a:ext>
            </a:extLst>
          </p:cNvPr>
          <p:cNvSpPr txBox="1"/>
          <p:nvPr/>
        </p:nvSpPr>
        <p:spPr>
          <a:xfrm>
            <a:off x="4497338" y="5592574"/>
            <a:ext cx="192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keep the largest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88861E-D1E3-CFC3-1C1C-4C881482108E}"/>
              </a:ext>
            </a:extLst>
          </p:cNvPr>
          <p:cNvSpPr txBox="1"/>
          <p:nvPr/>
        </p:nvSpPr>
        <p:spPr>
          <a:xfrm>
            <a:off x="416138" y="521991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9FC589E-0490-DA6C-90CE-43BB1570A785}"/>
              </a:ext>
            </a:extLst>
          </p:cNvPr>
          <p:cNvSpPr txBox="1"/>
          <p:nvPr/>
        </p:nvSpPr>
        <p:spPr>
          <a:xfrm>
            <a:off x="7821865" y="6100866"/>
            <a:ext cx="422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Want to keep the max of each column. (but brute force is too slow)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3111EBA-10DF-61D1-404F-CEDF66A24F1C}"/>
              </a:ext>
            </a:extLst>
          </p:cNvPr>
          <p:cNvSpPr/>
          <p:nvPr/>
        </p:nvSpPr>
        <p:spPr>
          <a:xfrm>
            <a:off x="4886658" y="3922786"/>
            <a:ext cx="990865" cy="53202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6D5C5D-5CFF-49A4-9291-319252334701}"/>
              </a:ext>
            </a:extLst>
          </p:cNvPr>
          <p:cNvSpPr/>
          <p:nvPr/>
        </p:nvSpPr>
        <p:spPr>
          <a:xfrm>
            <a:off x="4894006" y="3857147"/>
            <a:ext cx="990865" cy="1708052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54DB6A7-D10F-11CA-B14E-131D6264F775}"/>
              </a:ext>
            </a:extLst>
          </p:cNvPr>
          <p:cNvSpPr/>
          <p:nvPr/>
        </p:nvSpPr>
        <p:spPr>
          <a:xfrm>
            <a:off x="6001956" y="4908119"/>
            <a:ext cx="2508977" cy="278568"/>
          </a:xfrm>
          <a:prstGeom prst="rect">
            <a:avLst/>
          </a:prstGeom>
          <a:solidFill>
            <a:srgbClr val="000000">
              <a:alpha val="58039"/>
            </a:srgb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truncate (suboptimal!)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AE8CFCF-D1D3-F2EF-6BEF-C3D1C7378F9C}"/>
              </a:ext>
            </a:extLst>
          </p:cNvPr>
          <p:cNvCxnSpPr/>
          <p:nvPr/>
        </p:nvCxnSpPr>
        <p:spPr>
          <a:xfrm>
            <a:off x="8115363" y="104719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80CC11F-A9A9-3DB0-651B-02EC2C09C9FD}"/>
              </a:ext>
            </a:extLst>
          </p:cNvPr>
          <p:cNvCxnSpPr>
            <a:cxnSpLocks/>
          </p:cNvCxnSpPr>
          <p:nvPr/>
        </p:nvCxnSpPr>
        <p:spPr>
          <a:xfrm flipV="1">
            <a:off x="3493535" y="6199127"/>
            <a:ext cx="4370042" cy="12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6F241B3-1CCD-806F-048E-49E9976313A1}"/>
              </a:ext>
            </a:extLst>
          </p:cNvPr>
          <p:cNvSpPr txBox="1"/>
          <p:nvPr/>
        </p:nvSpPr>
        <p:spPr>
          <a:xfrm>
            <a:off x="4938022" y="6256690"/>
            <a:ext cx="3685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Left-to-right scan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D07012E-AD51-EBE8-7E4F-51285578565D}"/>
              </a:ext>
            </a:extLst>
          </p:cNvPr>
          <p:cNvCxnSpPr>
            <a:cxnSpLocks/>
          </p:cNvCxnSpPr>
          <p:nvPr/>
        </p:nvCxnSpPr>
        <p:spPr>
          <a:xfrm>
            <a:off x="5931716" y="5502065"/>
            <a:ext cx="148936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DCA474-F35A-05B1-5155-49C08DBDC393}"/>
                  </a:ext>
                </a:extLst>
              </p:cNvPr>
              <p:cNvSpPr txBox="1"/>
              <p:nvPr/>
            </p:nvSpPr>
            <p:spPr>
              <a:xfrm>
                <a:off x="7488830" y="5701789"/>
                <a:ext cx="2167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/>
                  <a:t> f[11]+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(3)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(2) 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DCA474-F35A-05B1-5155-49C08DBDC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830" y="5701789"/>
                <a:ext cx="2167466" cy="338554"/>
              </a:xfrm>
              <a:prstGeom prst="rect">
                <a:avLst/>
              </a:prstGeom>
              <a:blipFill>
                <a:blip r:embed="rId2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FAE7413-B771-6EB8-AB31-329E9B14401C}"/>
                  </a:ext>
                </a:extLst>
              </p:cNvPr>
              <p:cNvSpPr txBox="1"/>
              <p:nvPr/>
            </p:nvSpPr>
            <p:spPr>
              <a:xfrm>
                <a:off x="7488830" y="5428974"/>
                <a:ext cx="2167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/>
                  <a:t> f[12]+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(1)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(2) 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FAE7413-B771-6EB8-AB31-329E9B144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830" y="5428974"/>
                <a:ext cx="2167466" cy="338554"/>
              </a:xfrm>
              <a:prstGeom prst="rect">
                <a:avLst/>
              </a:prstGeom>
              <a:blipFill>
                <a:blip r:embed="rId2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48C5C9AB-8411-D653-CB9E-6224FD3B7E6C}"/>
              </a:ext>
            </a:extLst>
          </p:cNvPr>
          <p:cNvSpPr txBox="1"/>
          <p:nvPr/>
        </p:nvSpPr>
        <p:spPr>
          <a:xfrm>
            <a:off x="9452311" y="5423961"/>
            <a:ext cx="1450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(concavity)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CB1851-8E08-0F99-049D-846C38449A50}"/>
              </a:ext>
            </a:extLst>
          </p:cNvPr>
          <p:cNvSpPr txBox="1"/>
          <p:nvPr/>
        </p:nvSpPr>
        <p:spPr>
          <a:xfrm>
            <a:off x="369696" y="6199127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time near-linear!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8BC2D-257E-60A1-BA8B-B790536FF67D}"/>
              </a:ext>
            </a:extLst>
          </p:cNvPr>
          <p:cNvSpPr txBox="1"/>
          <p:nvPr/>
        </p:nvSpPr>
        <p:spPr>
          <a:xfrm>
            <a:off x="842893" y="1698477"/>
            <a:ext cx="6216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Total </a:t>
            </a:r>
            <a:r>
              <a:rPr lang="en-US" dirty="0"/>
              <a:t>profit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7BEDDF-DA5D-AABD-3532-19C318B424FD}"/>
                  </a:ext>
                </a:extLst>
              </p:cNvPr>
              <p:cNvSpPr txBox="1"/>
              <p:nvPr/>
            </p:nvSpPr>
            <p:spPr>
              <a:xfrm>
                <a:off x="71362" y="4433895"/>
                <a:ext cx="391463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run SMAWK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outputs intervals (succinctly), runs in near-linear time in output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7BEDDF-DA5D-AABD-3532-19C318B42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2" y="4433895"/>
                <a:ext cx="3914631" cy="1754326"/>
              </a:xfrm>
              <a:prstGeom prst="rect">
                <a:avLst/>
              </a:prstGeom>
              <a:blipFill>
                <a:blip r:embed="rId27"/>
                <a:stretch>
                  <a:fillRect l="-2181" t="-2778" r="-2492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CA6DF65-830E-6F71-91D5-7ACC157C4398}"/>
              </a:ext>
            </a:extLst>
          </p:cNvPr>
          <p:cNvSpPr/>
          <p:nvPr/>
        </p:nvSpPr>
        <p:spPr>
          <a:xfrm>
            <a:off x="2858501" y="1125569"/>
            <a:ext cx="672996" cy="148779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63DF43-697E-43B2-C1B5-1AAA1D2E86EF}"/>
              </a:ext>
            </a:extLst>
          </p:cNvPr>
          <p:cNvSpPr/>
          <p:nvPr/>
        </p:nvSpPr>
        <p:spPr>
          <a:xfrm>
            <a:off x="4287036" y="1122726"/>
            <a:ext cx="672996" cy="148779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6D5E3A-51C4-D931-14AE-18D18E780E67}"/>
              </a:ext>
            </a:extLst>
          </p:cNvPr>
          <p:cNvSpPr/>
          <p:nvPr/>
        </p:nvSpPr>
        <p:spPr>
          <a:xfrm>
            <a:off x="7148869" y="1131881"/>
            <a:ext cx="672996" cy="148779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3A8102-AA68-6D7A-1293-A80801ED69F4}"/>
              </a:ext>
            </a:extLst>
          </p:cNvPr>
          <p:cNvSpPr/>
          <p:nvPr/>
        </p:nvSpPr>
        <p:spPr>
          <a:xfrm>
            <a:off x="5695732" y="1147755"/>
            <a:ext cx="672996" cy="148779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8EBBF2-5CC5-B512-99E6-7A94654FD8F9}"/>
              </a:ext>
            </a:extLst>
          </p:cNvPr>
          <p:cNvSpPr/>
          <p:nvPr/>
        </p:nvSpPr>
        <p:spPr>
          <a:xfrm>
            <a:off x="6444406" y="1158325"/>
            <a:ext cx="672996" cy="148779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037B4DF-5224-52F2-2603-D171C2204B2C}"/>
              </a:ext>
            </a:extLst>
          </p:cNvPr>
          <p:cNvSpPr/>
          <p:nvPr/>
        </p:nvSpPr>
        <p:spPr>
          <a:xfrm>
            <a:off x="3556457" y="1116519"/>
            <a:ext cx="672996" cy="148779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39844D-45E5-B45D-9F58-06A8F1131633}"/>
              </a:ext>
            </a:extLst>
          </p:cNvPr>
          <p:cNvSpPr/>
          <p:nvPr/>
        </p:nvSpPr>
        <p:spPr>
          <a:xfrm>
            <a:off x="7611966" y="5219918"/>
            <a:ext cx="1249812" cy="2717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" grpId="0"/>
      <p:bldP spid="11" grpId="0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41" grpId="0" animBg="1"/>
      <p:bldP spid="43" grpId="0"/>
      <p:bldP spid="44" grpId="0"/>
      <p:bldP spid="45" grpId="0"/>
      <p:bldP spid="46" grpId="0" animBg="1"/>
      <p:bldP spid="47" grpId="0" animBg="1"/>
      <p:bldP spid="49" grpId="0" animBg="1"/>
      <p:bldP spid="51" grpId="0"/>
      <p:bldP spid="52" grpId="0"/>
      <p:bldP spid="53" grpId="0" animBg="1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 animBg="1"/>
      <p:bldP spid="61" grpId="0"/>
      <p:bldP spid="62" grpId="0"/>
      <p:bldP spid="63" grpId="0" animBg="1"/>
      <p:bldP spid="64" grpId="0"/>
      <p:bldP spid="65" grpId="0"/>
      <p:bldP spid="67" grpId="0"/>
      <p:bldP spid="68" grpId="0" animBg="1"/>
      <p:bldP spid="73" grpId="0" animBg="1"/>
      <p:bldP spid="74" grpId="0" animBg="1"/>
      <p:bldP spid="79" grpId="0"/>
      <p:bldP spid="84" grpId="0"/>
      <p:bldP spid="85" grpId="0"/>
      <p:bldP spid="90" grpId="0"/>
      <p:bldP spid="91" grpId="0"/>
      <p:bldP spid="7" grpId="0" animBg="1"/>
      <p:bldP spid="7" grpId="1" animBg="1"/>
      <p:bldP spid="8" grpId="0" animBg="1"/>
      <p:bldP spid="8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1586-273A-5611-C2D1-DEE38DCB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Knapsack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906051-8DDF-FA18-8516-535F7FDDDF52}"/>
                  </a:ext>
                </a:extLst>
              </p:cNvPr>
              <p:cNvSpPr txBox="1"/>
              <p:nvPr/>
            </p:nvSpPr>
            <p:spPr>
              <a:xfrm>
                <a:off x="519412" y="1740492"/>
                <a:ext cx="9545343" cy="3541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28625" indent="-428625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0-1 Knapsack Problem (01KP)</a:t>
                </a:r>
                <a:r>
                  <a:rPr lang="en-US" sz="2800" dirty="0"/>
                  <a:t>: </a:t>
                </a:r>
              </a:p>
              <a:p>
                <a:pPr marL="885825" lvl="1" indent="-42862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input items. Each has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profit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𝐙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2800" dirty="0"/>
                  <a:t>).</a:t>
                </a:r>
              </a:p>
              <a:p>
                <a:pPr marL="885825" lvl="1" indent="-428625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Find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that </a:t>
                </a:r>
              </a:p>
              <a:p>
                <a:pPr marL="1343025" lvl="2" indent="-428625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maximizes </a:t>
                </a: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total profit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,</a:t>
                </a:r>
              </a:p>
              <a:p>
                <a:pPr marL="1343025" lvl="2" indent="-428625">
                  <a:buFont typeface="Arial" panose="020B0604020202020204" pitchFamily="34" charset="0"/>
                  <a:buChar char="•"/>
                </a:pP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 (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</a:rPr>
                  <a:t>total weight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capacity</a:t>
                </a:r>
                <a:r>
                  <a:rPr lang="en-US" sz="2800" dirty="0"/>
                  <a:t>)</a:t>
                </a:r>
              </a:p>
              <a:p>
                <a:pPr marL="428625" indent="-428625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28625" indent="-428625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NP-hard, but in </a:t>
                </a:r>
                <a:r>
                  <a:rPr lang="en-US" sz="2800" b="1" u="sng" dirty="0"/>
                  <a:t>pseudo-polynomial time</a:t>
                </a:r>
                <a:r>
                  <a:rPr lang="en-US" sz="2800" b="1" dirty="0"/>
                  <a:t> (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𝐩𝐨𝐥𝐲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err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)</a:t>
                </a:r>
                <a:endParaRPr lang="en-US" sz="2800" dirty="0"/>
              </a:p>
              <a:p>
                <a:pPr marL="428625" indent="-428625">
                  <a:buFont typeface="Arial" panose="020B0604020202020204" pitchFamily="34" charset="0"/>
                  <a:buChar char="•"/>
                </a:pPr>
                <a:endParaRPr lang="en-US" sz="2800" b="1" u="sng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906051-8DDF-FA18-8516-535F7FDDD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2" y="1740492"/>
                <a:ext cx="9545343" cy="3541098"/>
              </a:xfrm>
              <a:prstGeom prst="rect">
                <a:avLst/>
              </a:prstGeom>
              <a:blipFill>
                <a:blip r:embed="rId3"/>
                <a:stretch>
                  <a:fillRect l="-1149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5B72BD1-CD4F-0567-8A2C-D630EC57033F}"/>
              </a:ext>
            </a:extLst>
          </p:cNvPr>
          <p:cNvGrpSpPr/>
          <p:nvPr/>
        </p:nvGrpSpPr>
        <p:grpSpPr>
          <a:xfrm>
            <a:off x="9135293" y="4552461"/>
            <a:ext cx="3382924" cy="2305539"/>
            <a:chOff x="8731104" y="4306163"/>
            <a:chExt cx="3382924" cy="2305539"/>
          </a:xfrm>
        </p:grpSpPr>
        <p:pic>
          <p:nvPicPr>
            <p:cNvPr id="2050" name="Picture 2" descr="Knapsack Problems - Hans Kellerer, Ulrich Pferschy, David Pisinger - Google  Books">
              <a:extLst>
                <a:ext uri="{FF2B5EF4-FFF2-40B4-BE49-F238E27FC236}">
                  <a16:creationId xmlns:a16="http://schemas.microsoft.com/office/drawing/2014/main" id="{52B7C195-60F7-A50F-D8F6-ACDEE0B3C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1138" y="4321534"/>
              <a:ext cx="1238535" cy="1857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29671E-B7E7-AF9B-E2F8-46872DFD4173}"/>
                </a:ext>
              </a:extLst>
            </p:cNvPr>
            <p:cNvSpPr txBox="1"/>
            <p:nvPr/>
          </p:nvSpPr>
          <p:spPr>
            <a:xfrm>
              <a:off x="10274601" y="6150037"/>
              <a:ext cx="18394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[Kellerer, </a:t>
              </a:r>
              <a:r>
                <a:rPr lang="en-US" sz="1200" dirty="0" err="1"/>
                <a:t>Pferschy</a:t>
              </a:r>
              <a:r>
                <a:rPr lang="en-US" sz="1200" dirty="0"/>
                <a:t>, &amp; </a:t>
              </a:r>
              <a:r>
                <a:rPr lang="en-US" sz="1200" dirty="0" err="1"/>
                <a:t>Pisinger</a:t>
              </a:r>
              <a:r>
                <a:rPr lang="en-US" sz="1200" dirty="0"/>
                <a:t> 2004]</a:t>
              </a:r>
            </a:p>
          </p:txBody>
        </p:sp>
        <p:pic>
          <p:nvPicPr>
            <p:cNvPr id="2052" name="Picture 4" descr="Knapsack Problems: Algorithms and Computer Implementations - Free ...">
              <a:extLst>
                <a:ext uri="{FF2B5EF4-FFF2-40B4-BE49-F238E27FC236}">
                  <a16:creationId xmlns:a16="http://schemas.microsoft.com/office/drawing/2014/main" id="{5F2C52EA-E786-F5B1-4389-341826658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7138" y="4306163"/>
              <a:ext cx="1197074" cy="185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1C3B4F-ACB4-DE40-25E0-AECA2C8130E7}"/>
                </a:ext>
              </a:extLst>
            </p:cNvPr>
            <p:cNvSpPr txBox="1"/>
            <p:nvPr/>
          </p:nvSpPr>
          <p:spPr>
            <a:xfrm>
              <a:off x="8731104" y="6179337"/>
              <a:ext cx="25447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[Martello &amp; Toth 1990]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296B3CA-BBE0-2F2D-B26F-6766C7BF2F3F}"/>
              </a:ext>
            </a:extLst>
          </p:cNvPr>
          <p:cNvSpPr txBox="1"/>
          <p:nvPr/>
        </p:nvSpPr>
        <p:spPr>
          <a:xfrm>
            <a:off x="1177329" y="5216823"/>
            <a:ext cx="7412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What is the fine-grained complexity of 01KP?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E6457-3740-7536-A91A-5EF6903F6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441" y="905933"/>
            <a:ext cx="2436156" cy="2373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56E64D-71E6-B667-90FB-D2A3990A3514}"/>
              </a:ext>
            </a:extLst>
          </p:cNvPr>
          <p:cNvSpPr txBox="1"/>
          <p:nvPr/>
        </p:nvSpPr>
        <p:spPr>
          <a:xfrm>
            <a:off x="10508401" y="3214831"/>
            <a:ext cx="2414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image from ChatGPT</a:t>
            </a:r>
          </a:p>
        </p:txBody>
      </p:sp>
    </p:spTree>
    <p:extLst>
      <p:ext uri="{BB962C8B-B14F-4D97-AF65-F5344CB8AC3E}">
        <p14:creationId xmlns:p14="http://schemas.microsoft.com/office/powerpoint/2010/main" val="41312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22615-129C-359D-8B76-600FF2A5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37874" cy="1325563"/>
          </a:xfrm>
        </p:spPr>
        <p:txBody>
          <a:bodyPr/>
          <a:lstStyle/>
          <a:p>
            <a:r>
              <a:rPr lang="en-US" dirty="0"/>
              <a:t>Fine-grained complexity </a:t>
            </a:r>
            <a:r>
              <a:rPr lang="en-US" dirty="0" err="1"/>
              <a:t>w.r.t.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143815-8828-4E58-05EB-5308346FC6C6}"/>
                  </a:ext>
                </a:extLst>
              </p:cNvPr>
              <p:cNvSpPr txBox="1"/>
              <p:nvPr/>
            </p:nvSpPr>
            <p:spPr>
              <a:xfrm>
                <a:off x="7522533" y="521997"/>
                <a:ext cx="270244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= # items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600" dirty="0"/>
                  <a:t> = capacity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143815-8828-4E58-05EB-5308346FC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533" y="521997"/>
                <a:ext cx="2702444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E7FBC5-66C8-C339-B31B-39D4BA2334B6}"/>
                  </a:ext>
                </a:extLst>
              </p:cNvPr>
              <p:cNvSpPr txBox="1"/>
              <p:nvPr/>
            </p:nvSpPr>
            <p:spPr>
              <a:xfrm>
                <a:off x="822536" y="1672729"/>
                <a:ext cx="11679027" cy="2122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28625" indent="-428625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Dynamic Programming (DP) </a:t>
                </a:r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[Bellman’57]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time</a:t>
                </a:r>
              </a:p>
              <a:p>
                <a:pPr marL="1343025" lvl="2" indent="-428625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Computes a </a:t>
                </a:r>
                <a:r>
                  <a:rPr lang="en-US" sz="2400" i="1" dirty="0"/>
                  <a:t>DP table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[0…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1800225" lvl="3" indent="-42862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= maximum total profit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total weight =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/>
              </a:p>
              <a:p>
                <a:pPr marL="1343025" lvl="2" indent="-428625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with a new item takes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Alternatively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sz="2400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b="0" i="1" dirty="0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rad>
                            <m:r>
                              <a:rPr lang="en-US" sz="2400" b="0" i="1" dirty="0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en-US" sz="2400" dirty="0"/>
                  <a:t>time 	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E7FBC5-66C8-C339-B31B-39D4BA233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36" y="1672729"/>
                <a:ext cx="11679027" cy="2122376"/>
              </a:xfrm>
              <a:prstGeom prst="rect">
                <a:avLst/>
              </a:prstGeom>
              <a:blipFill>
                <a:blip r:embed="rId5"/>
                <a:stretch>
                  <a:fillRect l="-731" t="-2292" b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2A8CE0-3E39-1A38-C970-DE499A0FA991}"/>
                  </a:ext>
                </a:extLst>
              </p:cNvPr>
              <p:cNvSpPr txBox="1"/>
              <p:nvPr/>
            </p:nvSpPr>
            <p:spPr>
              <a:xfrm>
                <a:off x="1397605" y="4814872"/>
                <a:ext cx="7155712" cy="94455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4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+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-convolution</a:t>
                </a:r>
                <a:r>
                  <a:rPr lang="en-US" sz="2400" dirty="0"/>
                  <a:t>: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0..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, compute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𝐦𝐚𝐱</m:t>
                            </m:r>
                          </m:e>
                          <m:li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sz="2400" b="1" i="1" smtClean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/>
                  <a:t>for</a:t>
                </a:r>
                <a:r>
                  <a:rPr lang="en-US" sz="2400" b="1" dirty="0"/>
                  <a:t> all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2A8CE0-3E39-1A38-C970-DE499A0FA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605" y="4814872"/>
                <a:ext cx="7155712" cy="944554"/>
              </a:xfrm>
              <a:prstGeom prst="rect">
                <a:avLst/>
              </a:prstGeom>
              <a:blipFill>
                <a:blip r:embed="rId6"/>
                <a:stretch>
                  <a:fillRect l="-85" t="-4459" r="-1190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ADD695-C15B-4367-A033-6A830CFD5E6B}"/>
                  </a:ext>
                </a:extLst>
              </p:cNvPr>
              <p:cNvSpPr txBox="1"/>
              <p:nvPr/>
            </p:nvSpPr>
            <p:spPr>
              <a:xfrm>
                <a:off x="822536" y="4107304"/>
                <a:ext cx="10629016" cy="479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01KP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time, </a:t>
                </a:r>
                <a:r>
                  <a:rPr lang="en-US" sz="2400" b="0" dirty="0"/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-convolution conjecture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is FALSE </a:t>
                </a:r>
                <a:endParaRPr lang="en-US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ADD695-C15B-4367-A033-6A830CFD5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36" y="4107304"/>
                <a:ext cx="10629016" cy="479298"/>
              </a:xfrm>
              <a:prstGeom prst="rect">
                <a:avLst/>
              </a:prstGeom>
              <a:blipFill>
                <a:blip r:embed="rId7"/>
                <a:stretch>
                  <a:fillRect l="-803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7A79D88-73E7-3CC2-C661-F0668C800E6D}"/>
              </a:ext>
            </a:extLst>
          </p:cNvPr>
          <p:cNvSpPr txBox="1"/>
          <p:nvPr/>
        </p:nvSpPr>
        <p:spPr>
          <a:xfrm>
            <a:off x="8600780" y="4468368"/>
            <a:ext cx="3530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Cygan-Mucha-Węgrzycki-Włodarczyk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Künnemann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Paturi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-Schneider, ICALP’17]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2F723526-0BE7-7291-F74B-146922FFDDD9}"/>
                  </a:ext>
                </a:extLst>
              </p:cNvPr>
              <p:cNvSpPr/>
              <p:nvPr/>
            </p:nvSpPr>
            <p:spPr>
              <a:xfrm>
                <a:off x="7293501" y="5643887"/>
                <a:ext cx="4789945" cy="343809"/>
              </a:xfrm>
              <a:prstGeom prst="wedgeRoundRectCallout">
                <a:avLst>
                  <a:gd name="adj1" fmla="val -36859"/>
                  <a:gd name="adj2" fmla="val -145671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2060"/>
                    </a:solidFill>
                  </a:rPr>
                  <a:t>Conjecture: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time algorithm!</a:t>
                </a: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2F723526-0BE7-7291-F74B-146922FFD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501" y="5643887"/>
                <a:ext cx="4789945" cy="343809"/>
              </a:xfrm>
              <a:prstGeom prst="wedgeRoundRectCallout">
                <a:avLst>
                  <a:gd name="adj1" fmla="val -36859"/>
                  <a:gd name="adj2" fmla="val -145671"/>
                  <a:gd name="adj3" fmla="val 16667"/>
                </a:avLst>
              </a:prstGeom>
              <a:blipFill>
                <a:blip r:embed="rId8"/>
                <a:stretch>
                  <a:fillRect b="-20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A22628-D762-FCC7-7F1F-B1C54EC878EF}"/>
                  </a:ext>
                </a:extLst>
              </p:cNvPr>
              <p:cNvSpPr txBox="1"/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sz="2000" dirty="0"/>
              </a:p>
              <a:p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AA22628-D762-FCC7-7F1F-B1C54EC87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  <a:blipFill>
                <a:blip r:embed="rId10"/>
                <a:stretch>
                  <a:fillRect l="-2138" t="-67797" b="-10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4B8C30-831D-9FE0-6CDF-2782750A4AC0}"/>
                  </a:ext>
                </a:extLst>
              </p:cNvPr>
              <p:cNvSpPr txBox="1"/>
              <p:nvPr/>
            </p:nvSpPr>
            <p:spPr>
              <a:xfrm>
                <a:off x="1111997" y="5865297"/>
                <a:ext cx="6741042" cy="470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Matching both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algorithms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4B8C30-831D-9FE0-6CDF-2782750A4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97" y="5865297"/>
                <a:ext cx="6741042" cy="470706"/>
              </a:xfrm>
              <a:prstGeom prst="rect">
                <a:avLst/>
              </a:prstGeom>
              <a:blipFill>
                <a:blip r:embed="rId11"/>
                <a:stretch>
                  <a:fillRect l="-1356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4D446C9-9FA1-D8DA-7893-07DC6634F17F}"/>
              </a:ext>
            </a:extLst>
          </p:cNvPr>
          <p:cNvSpPr txBox="1"/>
          <p:nvPr/>
        </p:nvSpPr>
        <p:spPr>
          <a:xfrm>
            <a:off x="6602016" y="3254674"/>
            <a:ext cx="5589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Bringmann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SODA’17,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Cygan-Mucha-Węgrzycki-Włodarczyk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ICALP’17] + [Williams STOC’14] + [Bremner et al. ESA’06] </a:t>
            </a:r>
          </a:p>
        </p:txBody>
      </p:sp>
    </p:spTree>
    <p:extLst>
      <p:ext uri="{BB962C8B-B14F-4D97-AF65-F5344CB8AC3E}">
        <p14:creationId xmlns:p14="http://schemas.microsoft.com/office/powerpoint/2010/main" val="2228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7" grpId="0"/>
      <p:bldP spid="18" grpId="0" animBg="1"/>
      <p:bldP spid="1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E6F01F-D401-BCC6-B7EB-63719DBD180B}"/>
                  </a:ext>
                </a:extLst>
              </p:cNvPr>
              <p:cNvSpPr txBox="1"/>
              <p:nvPr/>
            </p:nvSpPr>
            <p:spPr>
              <a:xfrm>
                <a:off x="380400" y="1918202"/>
                <a:ext cx="10192350" cy="4063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Small-item setting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)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800" i="1" dirty="0">
                    <a:solidFill>
                      <a:srgbClr val="002060"/>
                    </a:solidFill>
                  </a:rPr>
                  <a:t>Main question: Can we improve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𝑛𝑡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00206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solidFill>
                      <a:srgbClr val="002060"/>
                    </a:solidFill>
                  </a:rPr>
                  <a:t> to</a:t>
                </a:r>
              </a:p>
              <a:p>
                <a:pPr lvl="1"/>
                <a:r>
                  <a:rPr lang="en-US" sz="2800" i="1" dirty="0">
                    <a:solidFill>
                      <a:srgbClr val="002060"/>
                    </a:solidFill>
                  </a:rPr>
                  <a:t>                   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solidFill>
                      <a:srgbClr val="002060"/>
                    </a:solidFill>
                  </a:rPr>
                  <a:t> 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i="1" dirty="0">
                    <a:solidFill>
                      <a:srgbClr val="002060"/>
                    </a:solidFill>
                  </a:rPr>
                  <a:t> ?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sz="2400" dirty="0"/>
                  <a:t>-conv conjecture only rules 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Textbook DP: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 err="1">
                            <a:latin typeface="Cambria Math" panose="02040503050406030204" pitchFamily="18" charset="0"/>
                          </a:rPr>
                          <m:t>𝑛𝑡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(because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holds for any nontrivial 01KP instance)</a:t>
                </a:r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E6F01F-D401-BCC6-B7EB-63719DBD1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00" y="1918202"/>
                <a:ext cx="10192350" cy="4063035"/>
              </a:xfrm>
              <a:prstGeom prst="rect">
                <a:avLst/>
              </a:prstGeom>
              <a:blipFill>
                <a:blip r:embed="rId3"/>
                <a:stretch>
                  <a:fillRect l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A317FF7C-A8EB-21B5-8C7B-F21A1309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8" y="360806"/>
            <a:ext cx="10637874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Finer-grained</a:t>
            </a:r>
            <a:r>
              <a:rPr lang="en-US" dirty="0"/>
              <a:t> complexity </a:t>
            </a:r>
            <a:r>
              <a:rPr lang="en-US" dirty="0" err="1"/>
              <a:t>w.r.t.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728072-C693-5A4E-B391-FF9EE48F7E85}"/>
                  </a:ext>
                </a:extLst>
              </p:cNvPr>
              <p:cNvSpPr txBox="1"/>
              <p:nvPr/>
            </p:nvSpPr>
            <p:spPr>
              <a:xfrm>
                <a:off x="7591199" y="522825"/>
                <a:ext cx="434694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= # items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=</a:t>
                </a:r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728072-C693-5A4E-B391-FF9EE48F7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99" y="522825"/>
                <a:ext cx="4346947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7A5F05-CA92-3B0F-A427-079FFC655957}"/>
                  </a:ext>
                </a:extLst>
              </p:cNvPr>
              <p:cNvSpPr txBox="1"/>
              <p:nvPr/>
            </p:nvSpPr>
            <p:spPr>
              <a:xfrm>
                <a:off x="8870211" y="1048329"/>
                <a:ext cx="1944869" cy="889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∈[</m:t>
                              </m:r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7A5F05-CA92-3B0F-A427-079FFC655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211" y="1048329"/>
                <a:ext cx="1944869" cy="889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41B1A5-8F83-E937-BECD-D0848AD3CBCB}"/>
                  </a:ext>
                </a:extLst>
              </p:cNvPr>
              <p:cNvSpPr txBox="1"/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sz="2000" dirty="0"/>
              </a:p>
              <a:p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41B1A5-8F83-E937-BECD-D0848AD3C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  <a:blipFill>
                <a:blip r:embed="rId6"/>
                <a:stretch>
                  <a:fillRect l="-2138" t="-67797" b="-10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3FF0EB5-1DCB-2FFF-967F-AD510F9A1012}"/>
              </a:ext>
            </a:extLst>
          </p:cNvPr>
          <p:cNvSpPr txBox="1"/>
          <p:nvPr/>
        </p:nvSpPr>
        <p:spPr>
          <a:xfrm>
            <a:off x="1163993" y="3244334"/>
            <a:ext cx="3232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[PRW’21, BC’22, CLMZ’24]</a:t>
            </a:r>
          </a:p>
        </p:txBody>
      </p:sp>
    </p:spTree>
    <p:extLst>
      <p:ext uri="{BB962C8B-B14F-4D97-AF65-F5344CB8AC3E}">
        <p14:creationId xmlns:p14="http://schemas.microsoft.com/office/powerpoint/2010/main" val="15237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852F58-8DB2-C1E7-93D5-A93E5319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8" y="360806"/>
            <a:ext cx="10637874" cy="1325563"/>
          </a:xfrm>
        </p:spPr>
        <p:txBody>
          <a:bodyPr/>
          <a:lstStyle/>
          <a:p>
            <a:r>
              <a:rPr lang="en-US" dirty="0"/>
              <a:t>Previous 01KP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2F58F-B5A7-6AE5-E8C0-C6E349F4BE16}"/>
                  </a:ext>
                </a:extLst>
              </p:cNvPr>
              <p:cNvSpPr txBox="1"/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sz="2000" dirty="0"/>
              </a:p>
              <a:p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2F58F-B5A7-6AE5-E8C0-C6E349F4B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  <a:blipFill>
                <a:blip r:embed="rId3"/>
                <a:stretch>
                  <a:fillRect l="-2138" t="-67797" b="-10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4C9ABF-1F32-7F4F-54FB-141F7207378D}"/>
                  </a:ext>
                </a:extLst>
              </p:cNvPr>
              <p:cNvSpPr txBox="1"/>
              <p:nvPr/>
            </p:nvSpPr>
            <p:spPr>
              <a:xfrm>
                <a:off x="7591199" y="522825"/>
                <a:ext cx="434694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600" dirty="0"/>
                  <a:t> = # items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C00000"/>
                    </a:solidFill>
                  </a:rPr>
                  <a:t> =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4C9ABF-1F32-7F4F-54FB-141F72073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99" y="522825"/>
                <a:ext cx="4346947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3B326B-2722-AD29-B6D5-D602104902B9}"/>
                  </a:ext>
                </a:extLst>
              </p:cNvPr>
              <p:cNvSpPr txBox="1"/>
              <p:nvPr/>
            </p:nvSpPr>
            <p:spPr>
              <a:xfrm>
                <a:off x="8870211" y="1048329"/>
                <a:ext cx="1944869" cy="889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i="0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∈[</m:t>
                              </m:r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3B326B-2722-AD29-B6D5-D60210490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211" y="1048329"/>
                <a:ext cx="1944869" cy="889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A2B6FA-FB90-CC91-40E7-4BBF16F8045B}"/>
                  </a:ext>
                </a:extLst>
              </p:cNvPr>
              <p:cNvSpPr txBox="1"/>
              <p:nvPr/>
            </p:nvSpPr>
            <p:spPr>
              <a:xfrm>
                <a:off x="2676099" y="6164958"/>
                <a:ext cx="4048356" cy="376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(alternatively,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A2B6FA-FB90-CC91-40E7-4BBF16F8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99" y="6164958"/>
                <a:ext cx="4048356" cy="376129"/>
              </a:xfrm>
              <a:prstGeom prst="rect">
                <a:avLst/>
              </a:prstGeom>
              <a:blipFill>
                <a:blip r:embed="rId6"/>
                <a:stretch>
                  <a:fillRect l="-1355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44C478-9105-033C-5048-EBA1235598BF}"/>
                  </a:ext>
                </a:extLst>
              </p:cNvPr>
              <p:cNvSpPr txBox="1"/>
              <p:nvPr/>
            </p:nvSpPr>
            <p:spPr>
              <a:xfrm>
                <a:off x="1016460" y="1503894"/>
                <a:ext cx="2875175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44C478-9105-033C-5048-EBA123559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460" y="1503894"/>
                <a:ext cx="2875175" cy="4397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805F974-D9E3-7268-ED33-C431CD5DC458}"/>
              </a:ext>
            </a:extLst>
          </p:cNvPr>
          <p:cNvSpPr txBox="1"/>
          <p:nvPr/>
        </p:nvSpPr>
        <p:spPr>
          <a:xfrm>
            <a:off x="3838017" y="1551880"/>
            <a:ext cx="2875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Bellman’57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00FB39-0DCB-DEFE-4C22-6B34943F754E}"/>
                  </a:ext>
                </a:extLst>
              </p:cNvPr>
              <p:cNvSpPr txBox="1"/>
              <p:nvPr/>
            </p:nvSpPr>
            <p:spPr>
              <a:xfrm>
                <a:off x="482553" y="1886265"/>
                <a:ext cx="3161688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̃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00FB39-0DCB-DEFE-4C22-6B34943F7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53" y="1886265"/>
                <a:ext cx="3161688" cy="439736"/>
              </a:xfrm>
              <a:prstGeom prst="rect">
                <a:avLst/>
              </a:prstGeom>
              <a:blipFill>
                <a:blip r:embed="rId8"/>
                <a:stretch>
                  <a:fillRect t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0CE69EF-923C-82DB-D7D5-F899AC3B9C2A}"/>
              </a:ext>
            </a:extLst>
          </p:cNvPr>
          <p:cNvSpPr txBox="1"/>
          <p:nvPr/>
        </p:nvSpPr>
        <p:spPr>
          <a:xfrm>
            <a:off x="3855246" y="1926533"/>
            <a:ext cx="4639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Bateni</a:t>
            </a:r>
            <a:r>
              <a:rPr lang="en-US" sz="2000" dirty="0"/>
              <a:t>-</a:t>
            </a:r>
            <a:r>
              <a:rPr lang="en-US" sz="2000" dirty="0" err="1"/>
              <a:t>Hajiaghayi</a:t>
            </a:r>
            <a:r>
              <a:rPr lang="en-US" sz="2000" dirty="0"/>
              <a:t>-</a:t>
            </a:r>
            <a:r>
              <a:rPr lang="en-US" sz="2000" dirty="0" err="1"/>
              <a:t>Seddighin</a:t>
            </a:r>
            <a:r>
              <a:rPr lang="en-US" sz="2000" dirty="0"/>
              <a:t>-Stein STOC’18</a:t>
            </a:r>
          </a:p>
          <a:p>
            <a:r>
              <a:rPr lang="en-US" sz="2000" dirty="0" err="1"/>
              <a:t>Axiotis</a:t>
            </a:r>
            <a:r>
              <a:rPr lang="en-US" sz="2000" dirty="0"/>
              <a:t> &amp; </a:t>
            </a:r>
            <a:r>
              <a:rPr lang="en-US" sz="2000" dirty="0" err="1"/>
              <a:t>Tzamos</a:t>
            </a:r>
            <a:r>
              <a:rPr lang="en-US" sz="2000" dirty="0"/>
              <a:t> ICALP’19</a:t>
            </a:r>
          </a:p>
          <a:p>
            <a:r>
              <a:rPr lang="en-US" sz="2000" dirty="0"/>
              <a:t>(Kellerer &amp; </a:t>
            </a:r>
            <a:r>
              <a:rPr lang="en-US" sz="2000" dirty="0" err="1"/>
              <a:t>Pferschy</a:t>
            </a:r>
            <a:r>
              <a:rPr lang="en-US" sz="2000" dirty="0"/>
              <a:t> J. Comb. Optim.’04)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F3E264-E315-1D8D-2223-34435F0CB25F}"/>
                  </a:ext>
                </a:extLst>
              </p:cNvPr>
              <p:cNvSpPr txBox="1"/>
              <p:nvPr/>
            </p:nvSpPr>
            <p:spPr>
              <a:xfrm>
                <a:off x="1732142" y="2806807"/>
                <a:ext cx="2580286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F3E264-E315-1D8D-2223-34435F0CB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42" y="2806807"/>
                <a:ext cx="2580286" cy="439736"/>
              </a:xfrm>
              <a:prstGeom prst="rect">
                <a:avLst/>
              </a:prstGeom>
              <a:blipFill>
                <a:blip r:embed="rId9"/>
                <a:stretch>
                  <a:fillRect t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F64A44F-7C8F-A98F-7A61-9071EF44738D}"/>
              </a:ext>
            </a:extLst>
          </p:cNvPr>
          <p:cNvSpPr txBox="1"/>
          <p:nvPr/>
        </p:nvSpPr>
        <p:spPr>
          <a:xfrm>
            <a:off x="3855246" y="2863341"/>
            <a:ext cx="4855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Eisenbrand</a:t>
            </a:r>
            <a:r>
              <a:rPr lang="en-US" sz="2000" dirty="0"/>
              <a:t> &amp; </a:t>
            </a:r>
            <a:r>
              <a:rPr lang="en-US" sz="2000" dirty="0" err="1"/>
              <a:t>Weismantel</a:t>
            </a:r>
            <a:r>
              <a:rPr lang="en-US" sz="2000" dirty="0"/>
              <a:t> SODA’18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EBCFE6-7906-C39E-25CC-84146E905005}"/>
              </a:ext>
            </a:extLst>
          </p:cNvPr>
          <p:cNvSpPr txBox="1"/>
          <p:nvPr/>
        </p:nvSpPr>
        <p:spPr>
          <a:xfrm>
            <a:off x="3855245" y="3403507"/>
            <a:ext cx="49735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Polak-Rohwedder-Węgrzycki</a:t>
            </a:r>
            <a:r>
              <a:rPr lang="en-US" sz="2000" dirty="0"/>
              <a:t> ICALP’21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7A5860-EE0B-9A21-CD15-1EE70326CA6E}"/>
                  </a:ext>
                </a:extLst>
              </p:cNvPr>
              <p:cNvSpPr txBox="1"/>
              <p:nvPr/>
            </p:nvSpPr>
            <p:spPr>
              <a:xfrm>
                <a:off x="2202179" y="3398166"/>
                <a:ext cx="185628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7A5860-EE0B-9A21-CD15-1EE70326C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179" y="3398166"/>
                <a:ext cx="1856288" cy="400110"/>
              </a:xfrm>
              <a:prstGeom prst="rect">
                <a:avLst/>
              </a:prstGeom>
              <a:blipFill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17FD7F-85E8-BCF3-D6EC-2AE2FBD04A14}"/>
                  </a:ext>
                </a:extLst>
              </p:cNvPr>
              <p:cNvSpPr txBox="1"/>
              <p:nvPr/>
            </p:nvSpPr>
            <p:spPr>
              <a:xfrm>
                <a:off x="2206652" y="3823396"/>
                <a:ext cx="5538248" cy="407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17FD7F-85E8-BCF3-D6EC-2AE2FBD04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652" y="3823396"/>
                <a:ext cx="5538248" cy="407676"/>
              </a:xfrm>
              <a:prstGeom prst="rect">
                <a:avLst/>
              </a:prstGeom>
              <a:blipFill>
                <a:blip r:embed="rId11"/>
                <a:stretch>
                  <a:fillRect t="-5970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D42E906-9E67-3440-9504-153AB415701F}"/>
              </a:ext>
            </a:extLst>
          </p:cNvPr>
          <p:cNvSpPr txBox="1"/>
          <p:nvPr/>
        </p:nvSpPr>
        <p:spPr>
          <a:xfrm>
            <a:off x="3855246" y="3804468"/>
            <a:ext cx="1217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J</a:t>
            </a:r>
            <a:r>
              <a:rPr lang="en-US" sz="2000" dirty="0"/>
              <a:t> arXiv’23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37B264-A18D-6DF3-D876-F53443AE75CF}"/>
                  </a:ext>
                </a:extLst>
              </p:cNvPr>
              <p:cNvSpPr txBox="1"/>
              <p:nvPr/>
            </p:nvSpPr>
            <p:spPr>
              <a:xfrm>
                <a:off x="2206652" y="4510403"/>
                <a:ext cx="5538248" cy="407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37B264-A18D-6DF3-D876-F53443AE7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652" y="4510403"/>
                <a:ext cx="5538248" cy="407676"/>
              </a:xfrm>
              <a:prstGeom prst="rect">
                <a:avLst/>
              </a:prstGeom>
              <a:blipFill>
                <a:blip r:embed="rId12"/>
                <a:stretch>
                  <a:fillRect t="-597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0BF93BA3-A4DA-8920-91D7-8E8B1BD8E495}"/>
              </a:ext>
            </a:extLst>
          </p:cNvPr>
          <p:cNvSpPr txBox="1"/>
          <p:nvPr/>
        </p:nvSpPr>
        <p:spPr>
          <a:xfrm>
            <a:off x="3834035" y="4546842"/>
            <a:ext cx="4339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Chen-Lian-Mao-Zhang SODA’24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5FEFA7-B977-E909-B532-20C2C39073B9}"/>
                  </a:ext>
                </a:extLst>
              </p:cNvPr>
              <p:cNvSpPr txBox="1"/>
              <p:nvPr/>
            </p:nvSpPr>
            <p:spPr>
              <a:xfrm>
                <a:off x="2206652" y="4193251"/>
                <a:ext cx="5538248" cy="407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5FEFA7-B977-E909-B532-20C2C3907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652" y="4193251"/>
                <a:ext cx="5538248" cy="407676"/>
              </a:xfrm>
              <a:prstGeom prst="rect">
                <a:avLst/>
              </a:prstGeom>
              <a:blipFill>
                <a:blip r:embed="rId13"/>
                <a:stretch>
                  <a:fillRect t="-597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C5F21F9-9988-C8AC-3B5E-BC873B401AF7}"/>
              </a:ext>
            </a:extLst>
          </p:cNvPr>
          <p:cNvSpPr txBox="1"/>
          <p:nvPr/>
        </p:nvSpPr>
        <p:spPr>
          <a:xfrm>
            <a:off x="3834035" y="4234397"/>
            <a:ext cx="36283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He &amp; Xu SOSA’24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(Randomized)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A73C01-135D-0DB9-9CB9-4FFDE986D263}"/>
              </a:ext>
            </a:extLst>
          </p:cNvPr>
          <p:cNvSpPr txBox="1"/>
          <p:nvPr/>
        </p:nvSpPr>
        <p:spPr>
          <a:xfrm>
            <a:off x="347654" y="4177510"/>
            <a:ext cx="1768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(independent)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6C9871-7B47-6FF5-9CD3-E227809390C5}"/>
              </a:ext>
            </a:extLst>
          </p:cNvPr>
          <p:cNvCxnSpPr/>
          <p:nvPr/>
        </p:nvCxnSpPr>
        <p:spPr>
          <a:xfrm>
            <a:off x="1956842" y="4009601"/>
            <a:ext cx="0" cy="68665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F1F00CA-7336-0001-3889-64FB5479727C}"/>
              </a:ext>
            </a:extLst>
          </p:cNvPr>
          <p:cNvCxnSpPr/>
          <p:nvPr/>
        </p:nvCxnSpPr>
        <p:spPr>
          <a:xfrm>
            <a:off x="1966269" y="4009601"/>
            <a:ext cx="240383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552A389-303A-0C45-6CDF-2363207AC6CD}"/>
              </a:ext>
            </a:extLst>
          </p:cNvPr>
          <p:cNvCxnSpPr/>
          <p:nvPr/>
        </p:nvCxnSpPr>
        <p:spPr>
          <a:xfrm>
            <a:off x="1956842" y="4379456"/>
            <a:ext cx="240383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1EC0954-6A3F-E548-DFEA-16B6C2EAE05D}"/>
              </a:ext>
            </a:extLst>
          </p:cNvPr>
          <p:cNvCxnSpPr/>
          <p:nvPr/>
        </p:nvCxnSpPr>
        <p:spPr>
          <a:xfrm>
            <a:off x="1956841" y="4696252"/>
            <a:ext cx="240383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317780F-012F-C663-0E68-3842B846C941}"/>
                  </a:ext>
                </a:extLst>
              </p:cNvPr>
              <p:cNvSpPr txBox="1"/>
              <p:nvPr/>
            </p:nvSpPr>
            <p:spPr>
              <a:xfrm>
                <a:off x="2206652" y="5028367"/>
                <a:ext cx="2105776" cy="439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2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sz="22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317780F-012F-C663-0E68-3842B846C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652" y="5028367"/>
                <a:ext cx="2105776" cy="439287"/>
              </a:xfrm>
              <a:prstGeom prst="rect">
                <a:avLst/>
              </a:prstGeom>
              <a:blipFill>
                <a:blip r:embed="rId14"/>
                <a:stretch>
                  <a:fillRect l="-290" t="-83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432943B1-89F9-9D31-9BB3-2E72AF01B13E}"/>
              </a:ext>
            </a:extLst>
          </p:cNvPr>
          <p:cNvSpPr txBox="1"/>
          <p:nvPr/>
        </p:nvSpPr>
        <p:spPr>
          <a:xfrm>
            <a:off x="3855244" y="5428723"/>
            <a:ext cx="16900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J</a:t>
            </a:r>
            <a:r>
              <a:rPr lang="en-US" sz="2200" dirty="0"/>
              <a:t> STOC’24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E5BCFC0-4DF2-7263-A095-F6932078BC37}"/>
              </a:ext>
            </a:extLst>
          </p:cNvPr>
          <p:cNvSpPr txBox="1"/>
          <p:nvPr/>
        </p:nvSpPr>
        <p:spPr>
          <a:xfrm>
            <a:off x="3855245" y="5067298"/>
            <a:ext cx="25646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/>
              <a:t>Bringmann</a:t>
            </a:r>
            <a:r>
              <a:rPr lang="en-US" sz="2200" dirty="0"/>
              <a:t> STOC’24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361AADC-EC9B-1DF7-FAC8-D4C838B7D8AD}"/>
                  </a:ext>
                </a:extLst>
              </p:cNvPr>
              <p:cNvSpPr txBox="1"/>
              <p:nvPr/>
            </p:nvSpPr>
            <p:spPr>
              <a:xfrm>
                <a:off x="2206652" y="5356677"/>
                <a:ext cx="1750828" cy="439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2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sz="22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361AADC-EC9B-1DF7-FAC8-D4C838B7D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652" y="5356677"/>
                <a:ext cx="1750828" cy="439287"/>
              </a:xfrm>
              <a:prstGeom prst="rect">
                <a:avLst/>
              </a:prstGeom>
              <a:blipFill>
                <a:blip r:embed="rId15"/>
                <a:stretch>
                  <a:fillRect l="-348" t="-8333" r="-6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D2E6263-E90F-4F6E-D412-1C20508EA82B}"/>
              </a:ext>
            </a:extLst>
          </p:cNvPr>
          <p:cNvSpPr txBox="1"/>
          <p:nvPr/>
        </p:nvSpPr>
        <p:spPr>
          <a:xfrm>
            <a:off x="347654" y="5214862"/>
            <a:ext cx="1738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(independent)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0D345BD-85F5-6CE0-588D-3BA7E32585C9}"/>
              </a:ext>
            </a:extLst>
          </p:cNvPr>
          <p:cNvCxnSpPr>
            <a:cxnSpLocks/>
          </p:cNvCxnSpPr>
          <p:nvPr/>
        </p:nvCxnSpPr>
        <p:spPr>
          <a:xfrm>
            <a:off x="1951362" y="5175222"/>
            <a:ext cx="2359" cy="44861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4C6CCB0-B9F3-B299-2DF3-85B612A6C214}"/>
              </a:ext>
            </a:extLst>
          </p:cNvPr>
          <p:cNvCxnSpPr>
            <a:cxnSpLocks/>
          </p:cNvCxnSpPr>
          <p:nvPr/>
        </p:nvCxnSpPr>
        <p:spPr>
          <a:xfrm>
            <a:off x="1951362" y="5175222"/>
            <a:ext cx="240383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Straight Arrow Connector 3071">
            <a:extLst>
              <a:ext uri="{FF2B5EF4-FFF2-40B4-BE49-F238E27FC236}">
                <a16:creationId xmlns:a16="http://schemas.microsoft.com/office/drawing/2014/main" id="{DFB1C474-8F01-3D38-3E99-7583AE3B1749}"/>
              </a:ext>
            </a:extLst>
          </p:cNvPr>
          <p:cNvCxnSpPr>
            <a:cxnSpLocks/>
          </p:cNvCxnSpPr>
          <p:nvPr/>
        </p:nvCxnSpPr>
        <p:spPr>
          <a:xfrm>
            <a:off x="1953720" y="5623834"/>
            <a:ext cx="240383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3077">
            <a:extLst>
              <a:ext uri="{FF2B5EF4-FFF2-40B4-BE49-F238E27FC236}">
                <a16:creationId xmlns:a16="http://schemas.microsoft.com/office/drawing/2014/main" id="{EB2D525A-94C0-6AE5-5A28-871C253D9EDB}"/>
              </a:ext>
            </a:extLst>
          </p:cNvPr>
          <p:cNvSpPr txBox="1"/>
          <p:nvPr/>
        </p:nvSpPr>
        <p:spPr>
          <a:xfrm>
            <a:off x="4951789" y="3802976"/>
            <a:ext cx="2645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(merged into this work)</a:t>
            </a:r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B289A510-E61C-B5A0-E051-6AC75E6FA5B4}"/>
              </a:ext>
            </a:extLst>
          </p:cNvPr>
          <p:cNvSpPr txBox="1"/>
          <p:nvPr/>
        </p:nvSpPr>
        <p:spPr>
          <a:xfrm>
            <a:off x="5028354" y="5397850"/>
            <a:ext cx="1825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This work</a:t>
            </a:r>
          </a:p>
        </p:txBody>
      </p:sp>
      <p:sp>
        <p:nvSpPr>
          <p:cNvPr id="3086" name="TextBox 3085">
            <a:extLst>
              <a:ext uri="{FF2B5EF4-FFF2-40B4-BE49-F238E27FC236}">
                <a16:creationId xmlns:a16="http://schemas.microsoft.com/office/drawing/2014/main" id="{A3EA87E5-CBE3-F5BE-C922-812BF6D87539}"/>
              </a:ext>
            </a:extLst>
          </p:cNvPr>
          <p:cNvSpPr txBox="1"/>
          <p:nvPr/>
        </p:nvSpPr>
        <p:spPr>
          <a:xfrm>
            <a:off x="6680269" y="5214862"/>
            <a:ext cx="5207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both build on [CLMZ SODA’24]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D21FC6-21BC-5300-4894-256F29411303}"/>
              </a:ext>
            </a:extLst>
          </p:cNvPr>
          <p:cNvGrpSpPr/>
          <p:nvPr/>
        </p:nvGrpSpPr>
        <p:grpSpPr>
          <a:xfrm>
            <a:off x="6361301" y="5195554"/>
            <a:ext cx="252931" cy="448612"/>
            <a:chOff x="5927007" y="5529871"/>
            <a:chExt cx="252931" cy="448612"/>
          </a:xfrm>
        </p:grpSpPr>
        <p:cxnSp>
          <p:nvCxnSpPr>
            <p:cNvPr id="3087" name="Straight Connector 3086">
              <a:extLst>
                <a:ext uri="{FF2B5EF4-FFF2-40B4-BE49-F238E27FC236}">
                  <a16:creationId xmlns:a16="http://schemas.microsoft.com/office/drawing/2014/main" id="{F912292D-D02F-C278-6BDA-387E12576A66}"/>
                </a:ext>
              </a:extLst>
            </p:cNvPr>
            <p:cNvCxnSpPr>
              <a:cxnSpLocks/>
            </p:cNvCxnSpPr>
            <p:nvPr/>
          </p:nvCxnSpPr>
          <p:spPr>
            <a:xfrm>
              <a:off x="6177579" y="5529871"/>
              <a:ext cx="2359" cy="44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8" name="Straight Arrow Connector 3087">
              <a:extLst>
                <a:ext uri="{FF2B5EF4-FFF2-40B4-BE49-F238E27FC236}">
                  <a16:creationId xmlns:a16="http://schemas.microsoft.com/office/drawing/2014/main" id="{D8A68A0A-96EB-8067-B63D-3AB1CF1BC9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7007" y="5529871"/>
              <a:ext cx="2505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9" name="Straight Arrow Connector 3088">
              <a:extLst>
                <a:ext uri="{FF2B5EF4-FFF2-40B4-BE49-F238E27FC236}">
                  <a16:creationId xmlns:a16="http://schemas.microsoft.com/office/drawing/2014/main" id="{B42CB042-9A47-4154-087F-4EB6EE174E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7007" y="5978483"/>
              <a:ext cx="2529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3" name="TextBox 3092">
            <a:extLst>
              <a:ext uri="{FF2B5EF4-FFF2-40B4-BE49-F238E27FC236}">
                <a16:creationId xmlns:a16="http://schemas.microsoft.com/office/drawing/2014/main" id="{D66A2B5C-6F61-88A1-8C27-6FC9797F637D}"/>
              </a:ext>
            </a:extLst>
          </p:cNvPr>
          <p:cNvSpPr txBox="1"/>
          <p:nvPr/>
        </p:nvSpPr>
        <p:spPr>
          <a:xfrm>
            <a:off x="3731802" y="3418005"/>
            <a:ext cx="24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094" name="TextBox 3093">
            <a:extLst>
              <a:ext uri="{FF2B5EF4-FFF2-40B4-BE49-F238E27FC236}">
                <a16:creationId xmlns:a16="http://schemas.microsoft.com/office/drawing/2014/main" id="{335287ED-F8CA-0934-FBB1-D8F86B07C95E}"/>
              </a:ext>
            </a:extLst>
          </p:cNvPr>
          <p:cNvSpPr txBox="1"/>
          <p:nvPr/>
        </p:nvSpPr>
        <p:spPr>
          <a:xfrm>
            <a:off x="3746597" y="2842863"/>
            <a:ext cx="24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095" name="TextBox 3094">
            <a:extLst>
              <a:ext uri="{FF2B5EF4-FFF2-40B4-BE49-F238E27FC236}">
                <a16:creationId xmlns:a16="http://schemas.microsoft.com/office/drawing/2014/main" id="{59C71DAE-1F47-B332-E692-7E4E3BC2090F}"/>
              </a:ext>
            </a:extLst>
          </p:cNvPr>
          <p:cNvSpPr txBox="1"/>
          <p:nvPr/>
        </p:nvSpPr>
        <p:spPr>
          <a:xfrm>
            <a:off x="3701165" y="4230168"/>
            <a:ext cx="24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096" name="TextBox 3095">
            <a:extLst>
              <a:ext uri="{FF2B5EF4-FFF2-40B4-BE49-F238E27FC236}">
                <a16:creationId xmlns:a16="http://schemas.microsoft.com/office/drawing/2014/main" id="{329392C7-98C1-724D-8C2E-179B06E8CE4D}"/>
              </a:ext>
            </a:extLst>
          </p:cNvPr>
          <p:cNvSpPr txBox="1"/>
          <p:nvPr/>
        </p:nvSpPr>
        <p:spPr>
          <a:xfrm>
            <a:off x="3710592" y="4569060"/>
            <a:ext cx="24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3097" name="TextBox 3096">
            <a:extLst>
              <a:ext uri="{FF2B5EF4-FFF2-40B4-BE49-F238E27FC236}">
                <a16:creationId xmlns:a16="http://schemas.microsoft.com/office/drawing/2014/main" id="{D72E0B49-C04C-1A9E-419D-3DADFA0061A1}"/>
              </a:ext>
            </a:extLst>
          </p:cNvPr>
          <p:cNvSpPr txBox="1"/>
          <p:nvPr/>
        </p:nvSpPr>
        <p:spPr>
          <a:xfrm>
            <a:off x="3743611" y="5090022"/>
            <a:ext cx="246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8" name="TextBox 3097">
                <a:extLst>
                  <a:ext uri="{FF2B5EF4-FFF2-40B4-BE49-F238E27FC236}">
                    <a16:creationId xmlns:a16="http://schemas.microsoft.com/office/drawing/2014/main" id="{23258F82-FC49-3140-D0CB-7334120B6F85}"/>
                  </a:ext>
                </a:extLst>
              </p:cNvPr>
              <p:cNvSpPr txBox="1"/>
              <p:nvPr/>
            </p:nvSpPr>
            <p:spPr>
              <a:xfrm>
                <a:off x="0" y="6488668"/>
                <a:ext cx="57445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* also works for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Bounded KP 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-</a:t>
                </a:r>
                <a:r>
                  <a:rPr lang="en-US" dirty="0" err="1">
                    <a:solidFill>
                      <a:schemeClr val="bg2">
                        <a:lumMod val="50000"/>
                      </a:schemeClr>
                    </a:solidFill>
                  </a:rPr>
                  <a:t>th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item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copies) </a:t>
                </a:r>
              </a:p>
            </p:txBody>
          </p:sp>
        </mc:Choice>
        <mc:Fallback xmlns="">
          <p:sp>
            <p:nvSpPr>
              <p:cNvPr id="3098" name="TextBox 3097">
                <a:extLst>
                  <a:ext uri="{FF2B5EF4-FFF2-40B4-BE49-F238E27FC236}">
                    <a16:creationId xmlns:a16="http://schemas.microsoft.com/office/drawing/2014/main" id="{23258F82-FC49-3140-D0CB-7334120B6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88668"/>
                <a:ext cx="5744567" cy="369332"/>
              </a:xfrm>
              <a:prstGeom prst="rect">
                <a:avLst/>
              </a:prstGeom>
              <a:blipFill>
                <a:blip r:embed="rId16"/>
                <a:stretch>
                  <a:fillRect l="-8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19258F-3871-30BB-0836-4C68BD59091A}"/>
                  </a:ext>
                </a:extLst>
              </p:cNvPr>
              <p:cNvSpPr txBox="1"/>
              <p:nvPr/>
            </p:nvSpPr>
            <p:spPr>
              <a:xfrm>
                <a:off x="2116111" y="5817267"/>
                <a:ext cx="66545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(exponent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optimal under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-conv conjecture)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19258F-3871-30BB-0836-4C68BD590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11" y="5817267"/>
                <a:ext cx="6654579" cy="400110"/>
              </a:xfrm>
              <a:prstGeom prst="rect">
                <a:avLst/>
              </a:prstGeom>
              <a:blipFill>
                <a:blip r:embed="rId17"/>
                <a:stretch>
                  <a:fillRect l="-91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244099-888C-882A-2CD5-014F988A2678}"/>
              </a:ext>
            </a:extLst>
          </p:cNvPr>
          <p:cNvCxnSpPr/>
          <p:nvPr/>
        </p:nvCxnSpPr>
        <p:spPr>
          <a:xfrm>
            <a:off x="0" y="6538014"/>
            <a:ext cx="40584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6" grpId="0"/>
      <p:bldP spid="7" grpId="0"/>
      <p:bldP spid="18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6" grpId="0"/>
      <p:bldP spid="57" grpId="0"/>
      <p:bldP spid="58" grpId="0"/>
      <p:bldP spid="59" grpId="0"/>
      <p:bldP spid="60" grpId="0"/>
      <p:bldP spid="61" grpId="0"/>
      <p:bldP spid="3078" grpId="0"/>
      <p:bldP spid="3079" grpId="0"/>
      <p:bldP spid="3086" grpId="0"/>
      <p:bldP spid="3093" grpId="0"/>
      <p:bldP spid="3094" grpId="0"/>
      <p:bldP spid="3095" grpId="0"/>
      <p:bldP spid="3096" grpId="0"/>
      <p:bldP spid="3097" grpId="0"/>
      <p:bldP spid="3098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1D1F1-166B-5E1E-41A8-1031CB98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080"/>
            <a:ext cx="10515600" cy="1133475"/>
          </a:xfrm>
        </p:spPr>
        <p:txBody>
          <a:bodyPr>
            <a:normAutofit/>
          </a:bodyPr>
          <a:lstStyle/>
          <a:p>
            <a:r>
              <a:rPr lang="en-US" dirty="0"/>
              <a:t>Ingredients from previous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322423A-2AE5-C9EC-5AB9-A0AF835880D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3675063"/>
                <a:ext cx="10515600" cy="1500187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Two basic ingredients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time [PRW’21]: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US" dirty="0">
                    <a:solidFill>
                      <a:schemeClr val="tx1"/>
                    </a:solidFill>
                  </a:rPr>
                  <a:t>Proximity to the greedy solution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US" dirty="0">
                    <a:solidFill>
                      <a:schemeClr val="tx1"/>
                    </a:solidFill>
                  </a:rPr>
                  <a:t>Batch DP updates via concave (max,+)-convolution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Better proximity bounds via additive combinatorics of subset sums [CLMZ’24]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322423A-2AE5-C9EC-5AB9-A0AF83588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3675063"/>
                <a:ext cx="10515600" cy="1500187"/>
              </a:xfrm>
              <a:blipFill>
                <a:blip r:embed="rId3"/>
                <a:stretch>
                  <a:fillRect l="-812" t="-7724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6D743A-DD24-55F4-1929-BAD31B7A50A8}"/>
                  </a:ext>
                </a:extLst>
              </p:cNvPr>
              <p:cNvSpPr txBox="1"/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sz="2000" dirty="0"/>
              </a:p>
              <a:p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76D743A-DD24-55F4-1929-BAD31B7A5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  <a:blipFill>
                <a:blip r:embed="rId4"/>
                <a:stretch>
                  <a:fillRect l="-2138" t="-67797" b="-10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F3332DC-FC1A-293A-FBE3-D6634E015582}"/>
              </a:ext>
            </a:extLst>
          </p:cNvPr>
          <p:cNvSpPr/>
          <p:nvPr/>
        </p:nvSpPr>
        <p:spPr>
          <a:xfrm>
            <a:off x="1103243" y="3568148"/>
            <a:ext cx="7712766" cy="11334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2572-51A7-1B49-8DF3-B7E1266B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 to the Greedy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7BDC7-7D49-90A4-833F-EB63A79D89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0386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Greedy: </a:t>
                </a:r>
                <a:r>
                  <a:rPr lang="en-US" sz="2800" dirty="0"/>
                  <a:t>take items in decreasing order of </a:t>
                </a:r>
                <a:r>
                  <a:rPr lang="en-US" sz="2800" i="1" dirty="0"/>
                  <a:t>efficiency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07BDC7-7D49-90A4-833F-EB63A79D89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0386"/>
                <a:ext cx="10515600" cy="4351338"/>
              </a:xfrm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520E4C-2C87-DFA4-61F8-9E8B4F178BA7}"/>
                  </a:ext>
                </a:extLst>
              </p:cNvPr>
              <p:cNvSpPr txBox="1"/>
              <p:nvPr/>
            </p:nvSpPr>
            <p:spPr>
              <a:xfrm>
                <a:off x="550645" y="3208407"/>
                <a:ext cx="11586010" cy="3335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28625" indent="-428625">
                  <a:buFont typeface="Arial" panose="020B0604020202020204" pitchFamily="34" charset="0"/>
                  <a:buChar char="•"/>
                </a:pPr>
                <a:r>
                  <a:rPr lang="en-US" sz="2625" dirty="0"/>
                  <a:t>Proximity lemma </a:t>
                </a:r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[EW’18,PRW’21]</a:t>
                </a:r>
                <a:r>
                  <a:rPr lang="en-US" sz="2625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total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/>
              </a:p>
              <a:p>
                <a:pPr marL="885825" lvl="1" indent="-428625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based 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𝑆𝑆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sz="2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𝑆𝑆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 (otherwise, exchange and improve!)</a:t>
                </a:r>
              </a:p>
              <a:p>
                <a:pPr marL="885825" lvl="1" indent="-428625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00050" indent="-428625">
                  <a:buFont typeface="Arial" panose="020B0604020202020204" pitchFamily="34" charset="0"/>
                  <a:buChar char="•"/>
                </a:pPr>
                <a:endParaRPr lang="en-US" sz="2625" dirty="0"/>
              </a:p>
              <a:p>
                <a:pPr marL="400050" indent="-428625">
                  <a:buFont typeface="Arial" panose="020B0604020202020204" pitchFamily="34" charset="0"/>
                  <a:buChar char="•"/>
                </a:pPr>
                <a:endParaRPr lang="en-US" sz="2625" dirty="0"/>
              </a:p>
              <a:p>
                <a:pPr marL="400050" indent="-428625">
                  <a:buFont typeface="Arial" panose="020B0604020202020204" pitchFamily="34" charset="0"/>
                  <a:buChar char="•"/>
                </a:pPr>
                <a:r>
                  <a:rPr lang="en-US" sz="2625" dirty="0"/>
                  <a:t>DP to find optimal </a:t>
                </a:r>
                <a:r>
                  <a:rPr lang="en-US" sz="2800" dirty="0"/>
                  <a:t>“exchange solution”</a:t>
                </a:r>
                <a:r>
                  <a:rPr lang="en-US" sz="2625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8572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55A1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625" dirty="0"/>
              </a:p>
              <a:p>
                <a:pPr marL="857250" lvl="1" indent="-428625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[DP table length] becomes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8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𝐦𝐚𝐱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25" dirty="0"/>
                  <a:t>, instead of </a:t>
                </a:r>
                <a14:m>
                  <m:oMath xmlns:m="http://schemas.openxmlformats.org/officeDocument/2006/math">
                    <m:r>
                      <a:rPr lang="en-US" sz="2625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25" dirty="0"/>
                  <a:t>.</a:t>
                </a:r>
              </a:p>
              <a:p>
                <a:pPr marL="428625" indent="-428625">
                  <a:buFont typeface="Arial" panose="020B0604020202020204" pitchFamily="34" charset="0"/>
                  <a:buChar char="•"/>
                </a:pPr>
                <a:endParaRPr lang="en-US" sz="2625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520E4C-2C87-DFA4-61F8-9E8B4F178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45" y="3208407"/>
                <a:ext cx="11586010" cy="3335337"/>
              </a:xfrm>
              <a:prstGeom prst="rect">
                <a:avLst/>
              </a:prstGeom>
              <a:blipFill>
                <a:blip r:embed="rId4"/>
                <a:stretch>
                  <a:fillRect l="-842" t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C95E0A9-8A30-118F-C0D8-DFA5172C416B}"/>
              </a:ext>
            </a:extLst>
          </p:cNvPr>
          <p:cNvSpPr/>
          <p:nvPr/>
        </p:nvSpPr>
        <p:spPr>
          <a:xfrm>
            <a:off x="2328115" y="2414289"/>
            <a:ext cx="732214" cy="351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883CA9-6554-D49B-D7CA-EEEEEE647FD7}"/>
              </a:ext>
            </a:extLst>
          </p:cNvPr>
          <p:cNvSpPr/>
          <p:nvPr/>
        </p:nvSpPr>
        <p:spPr>
          <a:xfrm>
            <a:off x="3234991" y="2413203"/>
            <a:ext cx="506185" cy="354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65FFBB-03FB-652F-03F9-484610D25266}"/>
              </a:ext>
            </a:extLst>
          </p:cNvPr>
          <p:cNvSpPr/>
          <p:nvPr/>
        </p:nvSpPr>
        <p:spPr>
          <a:xfrm>
            <a:off x="3915838" y="2419197"/>
            <a:ext cx="419237" cy="354918"/>
          </a:xfrm>
          <a:prstGeom prst="rect">
            <a:avLst/>
          </a:prstGeom>
          <a:solidFill>
            <a:srgbClr val="ADB4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34D229-590B-AF5F-7ABD-F58FBBDAAC95}"/>
              </a:ext>
            </a:extLst>
          </p:cNvPr>
          <p:cNvSpPr/>
          <p:nvPr/>
        </p:nvSpPr>
        <p:spPr>
          <a:xfrm>
            <a:off x="4609178" y="2419196"/>
            <a:ext cx="350818" cy="354918"/>
          </a:xfrm>
          <a:prstGeom prst="rect">
            <a:avLst/>
          </a:prstGeom>
          <a:solidFill>
            <a:srgbClr val="A0A1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8AEF7E-1DF2-0B83-DA8D-BA6789524FF0}"/>
              </a:ext>
            </a:extLst>
          </p:cNvPr>
          <p:cNvSpPr/>
          <p:nvPr/>
        </p:nvSpPr>
        <p:spPr>
          <a:xfrm>
            <a:off x="5200682" y="2411031"/>
            <a:ext cx="741418" cy="354918"/>
          </a:xfrm>
          <a:prstGeom prst="rect">
            <a:avLst/>
          </a:prstGeom>
          <a:solidFill>
            <a:srgbClr val="A0A1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7A512F-0D10-84CB-410D-8358A976432F}"/>
              </a:ext>
            </a:extLst>
          </p:cNvPr>
          <p:cNvSpPr/>
          <p:nvPr/>
        </p:nvSpPr>
        <p:spPr>
          <a:xfrm>
            <a:off x="6271063" y="2407381"/>
            <a:ext cx="397540" cy="354918"/>
          </a:xfrm>
          <a:prstGeom prst="rect">
            <a:avLst/>
          </a:prstGeom>
          <a:solidFill>
            <a:srgbClr val="8688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9F1EFF-5D02-11BD-C7C2-7341EA287426}"/>
              </a:ext>
            </a:extLst>
          </p:cNvPr>
          <p:cNvSpPr/>
          <p:nvPr/>
        </p:nvSpPr>
        <p:spPr>
          <a:xfrm>
            <a:off x="6983147" y="2419195"/>
            <a:ext cx="289131" cy="354918"/>
          </a:xfrm>
          <a:prstGeom prst="rect">
            <a:avLst/>
          </a:prstGeom>
          <a:solidFill>
            <a:srgbClr val="8688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DDE85C-F7EA-71BC-FAB2-469FC95BF90D}"/>
              </a:ext>
            </a:extLst>
          </p:cNvPr>
          <p:cNvSpPr/>
          <p:nvPr/>
        </p:nvSpPr>
        <p:spPr>
          <a:xfrm>
            <a:off x="7586823" y="2414817"/>
            <a:ext cx="907120" cy="354918"/>
          </a:xfrm>
          <a:prstGeom prst="rect">
            <a:avLst/>
          </a:prstGeom>
          <a:solidFill>
            <a:srgbClr val="8688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4A24AB-C45D-239A-AAEB-19B825BFEE54}"/>
              </a:ext>
            </a:extLst>
          </p:cNvPr>
          <p:cNvCxnSpPr/>
          <p:nvPr/>
        </p:nvCxnSpPr>
        <p:spPr>
          <a:xfrm>
            <a:off x="2288360" y="2978212"/>
            <a:ext cx="34882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A8AC8DB-F66A-0131-B149-6B727E329E77}"/>
              </a:ext>
            </a:extLst>
          </p:cNvPr>
          <p:cNvSpPr txBox="1"/>
          <p:nvPr/>
        </p:nvSpPr>
        <p:spPr>
          <a:xfrm>
            <a:off x="3488083" y="300628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Capacity </a:t>
            </a:r>
            <a:r>
              <a:rPr lang="en-US" i="1" dirty="0"/>
              <a:t>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C82365-FC2F-EF1D-9F7D-DD5A012F0151}"/>
              </a:ext>
            </a:extLst>
          </p:cNvPr>
          <p:cNvSpPr/>
          <p:nvPr/>
        </p:nvSpPr>
        <p:spPr>
          <a:xfrm>
            <a:off x="2256691" y="2332560"/>
            <a:ext cx="2857500" cy="539479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6D87F-DD55-C8CF-0EDF-0DCE9D0337A6}"/>
                  </a:ext>
                </a:extLst>
              </p:cNvPr>
              <p:cNvSpPr txBox="1"/>
              <p:nvPr/>
            </p:nvSpPr>
            <p:spPr>
              <a:xfrm>
                <a:off x="2789147" y="1879364"/>
                <a:ext cx="225338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Greedy Solution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86D87F-DD55-C8CF-0EDF-0DCE9D033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147" y="1879364"/>
                <a:ext cx="2253382" cy="400110"/>
              </a:xfrm>
              <a:prstGeom prst="rect">
                <a:avLst/>
              </a:prstGeom>
              <a:blipFill>
                <a:blip r:embed="rId5"/>
                <a:stretch>
                  <a:fillRect l="-2981"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01EFE14-51AD-1E7E-1286-C16830331BFA}"/>
              </a:ext>
            </a:extLst>
          </p:cNvPr>
          <p:cNvSpPr/>
          <p:nvPr/>
        </p:nvSpPr>
        <p:spPr>
          <a:xfrm>
            <a:off x="3146820" y="2374753"/>
            <a:ext cx="1300220" cy="423502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320EE7-AA82-AAC0-55BD-B61877CE2D39}"/>
              </a:ext>
            </a:extLst>
          </p:cNvPr>
          <p:cNvSpPr/>
          <p:nvPr/>
        </p:nvSpPr>
        <p:spPr>
          <a:xfrm>
            <a:off x="5158618" y="2330246"/>
            <a:ext cx="1593574" cy="509213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8D2302-CF25-8E7F-1EF1-2595D6D88F30}"/>
              </a:ext>
            </a:extLst>
          </p:cNvPr>
          <p:cNvSpPr txBox="1"/>
          <p:nvPr/>
        </p:nvSpPr>
        <p:spPr>
          <a:xfrm>
            <a:off x="3685442" y="2446956"/>
            <a:ext cx="230397" cy="352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88" dirty="0">
                <a:solidFill>
                  <a:schemeClr val="accent2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0535A8-07C0-D50C-4266-5D1DB64530EC}"/>
              </a:ext>
            </a:extLst>
          </p:cNvPr>
          <p:cNvSpPr txBox="1"/>
          <p:nvPr/>
        </p:nvSpPr>
        <p:spPr>
          <a:xfrm>
            <a:off x="5984164" y="2411126"/>
            <a:ext cx="261298" cy="352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88" dirty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170D1A-C94D-9DDE-AA14-D38CBA7EB20E}"/>
                  </a:ext>
                </a:extLst>
              </p:cNvPr>
              <p:cNvSpPr txBox="1"/>
              <p:nvPr/>
            </p:nvSpPr>
            <p:spPr>
              <a:xfrm>
                <a:off x="6895979" y="2765956"/>
                <a:ext cx="4241128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Optimal solution =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0" i="1" smtClean="0">
                        <a:solidFill>
                          <a:srgbClr val="C55A1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)∪</m:t>
                    </m:r>
                    <m:r>
                      <a:rPr lang="en-US" sz="2400" b="0" i="1" smtClean="0">
                        <a:solidFill>
                          <a:srgbClr val="43602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170D1A-C94D-9DDE-AA14-D38CBA7EB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979" y="2765956"/>
                <a:ext cx="4241128" cy="461665"/>
              </a:xfrm>
              <a:prstGeom prst="rect">
                <a:avLst/>
              </a:prstGeom>
              <a:blipFill>
                <a:blip r:embed="rId6"/>
                <a:stretch>
                  <a:fillRect l="-2155" t="-10667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93894B-D598-F84E-A57E-B0FA244B5045}"/>
                  </a:ext>
                </a:extLst>
              </p:cNvPr>
              <p:cNvSpPr txBox="1"/>
              <p:nvPr/>
            </p:nvSpPr>
            <p:spPr>
              <a:xfrm>
                <a:off x="2108663" y="4134261"/>
                <a:ext cx="7053107" cy="429285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b="0" i="1" dirty="0"/>
                  <a:t>Subset Sums</a:t>
                </a:r>
                <a:r>
                  <a:rPr lang="en-US" sz="2000" b="0" dirty="0"/>
                  <a:t> of multiset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0" dirty="0"/>
                  <a:t> denoted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𝑆𝑆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sz="200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93894B-D598-F84E-A57E-B0FA244B5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663" y="4134261"/>
                <a:ext cx="7053107" cy="429285"/>
              </a:xfrm>
              <a:prstGeom prst="rect">
                <a:avLst/>
              </a:prstGeom>
              <a:blipFill>
                <a:blip r:embed="rId7"/>
                <a:stretch>
                  <a:fillRect l="-863" t="-108219" b="-15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CB00FE-1342-2E11-5D3F-F959F4551C29}"/>
                  </a:ext>
                </a:extLst>
              </p:cNvPr>
              <p:cNvSpPr txBox="1"/>
              <p:nvPr/>
            </p:nvSpPr>
            <p:spPr>
              <a:xfrm>
                <a:off x="8920400" y="4876075"/>
                <a:ext cx="2824828" cy="83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“negative items”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 : “positive items”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CB00FE-1342-2E11-5D3F-F959F4551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400" y="4876075"/>
                <a:ext cx="2824828" cy="831766"/>
              </a:xfrm>
              <a:prstGeom prst="rect">
                <a:avLst/>
              </a:prstGeom>
              <a:blipFill>
                <a:blip r:embed="rId8"/>
                <a:stretch>
                  <a:fillRect l="-43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851AB5-FE95-430F-8FCC-AFAF1980C251}"/>
                  </a:ext>
                </a:extLst>
              </p:cNvPr>
              <p:cNvSpPr txBox="1"/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sz="2000" dirty="0"/>
              </a:p>
              <a:p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851AB5-FE95-430F-8FCC-AFAF1980C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  <a:blipFill>
                <a:blip r:embed="rId10"/>
                <a:stretch>
                  <a:fillRect l="-2138" t="-67797" b="-10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FDA499-47EA-8A48-F62B-DEF8A38FF442}"/>
                  </a:ext>
                </a:extLst>
              </p:cNvPr>
              <p:cNvSpPr txBox="1"/>
              <p:nvPr/>
            </p:nvSpPr>
            <p:spPr>
              <a:xfrm>
                <a:off x="5635217" y="1894984"/>
                <a:ext cx="2716517" cy="4008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accent4">
                        <a:lumMod val="50000"/>
                      </a:schemeClr>
                    </a:solidFill>
                  </a:rPr>
                  <a:t>: not taken by greedy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FDA499-47EA-8A48-F62B-DEF8A38FF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17" y="1894984"/>
                <a:ext cx="2716517" cy="400815"/>
              </a:xfrm>
              <a:prstGeom prst="rect">
                <a:avLst/>
              </a:prstGeom>
              <a:blipFill>
                <a:blip r:embed="rId11"/>
                <a:stretch>
                  <a:fillRect t="-9091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0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8D25-3009-5C75-BBD9-A7EABC98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930"/>
            <a:ext cx="10515600" cy="1325563"/>
          </a:xfrm>
        </p:spPr>
        <p:txBody>
          <a:bodyPr/>
          <a:lstStyle/>
          <a:p>
            <a:r>
              <a:rPr lang="en-US" dirty="0"/>
              <a:t>Batch DP updates via concave (max,+)-conv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FEB9F-FEB3-A3AB-94F3-0F587E2B94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7206" y="2116891"/>
                <a:ext cx="11015664" cy="311233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Bellman’s DP: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, update the DP table using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err="1"/>
                  <a:t>th</a:t>
                </a:r>
                <a:r>
                  <a:rPr lang="en-US" sz="2400" dirty="0"/>
                  <a:t> item</a:t>
                </a:r>
              </a:p>
              <a:p>
                <a:pPr lvl="1"/>
                <a:r>
                  <a:rPr lang="en-US" sz="2000" dirty="0"/>
                  <a:t>time 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/>
                  <a:t> [DP table length] 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Batch DP</a:t>
                </a:r>
                <a:r>
                  <a:rPr lang="en-US" sz="2400" dirty="0"/>
                  <a:t>: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, update the DP table using items in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b="1" dirty="0"/>
                  <a:t>time = [#distinct weights]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⋅ </m:t>
                    </m:r>
                  </m:oMath>
                </a14:m>
                <a:r>
                  <a:rPr lang="en-US" b="1" dirty="0"/>
                  <a:t>[DP table length] </a:t>
                </a:r>
              </a:p>
              <a:p>
                <a:pPr lvl="2"/>
                <a:r>
                  <a:rPr lang="en-US" dirty="0"/>
                  <a:t>Inside a weight class, always take the top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 (total profit </a:t>
                </a:r>
                <a:r>
                  <a:rPr lang="en-US" u="sng" dirty="0"/>
                  <a:t>concave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SMAWK (1987): For array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:r>
                  <a:rPr lang="en-US" u="sng" dirty="0"/>
                  <a:t>concave</a:t>
                </a:r>
                <a:r>
                  <a:rPr lang="en-US" dirty="0"/>
                  <a:t> array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(max,+)-conv(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/>
                  <a:t> time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CFEB9F-FEB3-A3AB-94F3-0F587E2B94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206" y="2116891"/>
                <a:ext cx="11015664" cy="3112335"/>
              </a:xfrm>
              <a:blipFill>
                <a:blip r:embed="rId3"/>
                <a:stretch>
                  <a:fillRect l="-719" t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E09161-0B6C-5722-708C-83D07176734D}"/>
                  </a:ext>
                </a:extLst>
              </p:cNvPr>
              <p:cNvSpPr txBox="1"/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sz="2000" dirty="0"/>
              </a:p>
              <a:p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E09161-0B6C-5722-708C-83D071767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  <a:blipFill>
                <a:blip r:embed="rId7"/>
                <a:stretch>
                  <a:fillRect l="-2138" t="-67797" b="-10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24D0E82-1E03-B490-1BB7-169382E224A3}"/>
              </a:ext>
            </a:extLst>
          </p:cNvPr>
          <p:cNvSpPr txBox="1"/>
          <p:nvPr/>
        </p:nvSpPr>
        <p:spPr>
          <a:xfrm>
            <a:off x="7432509" y="1145383"/>
            <a:ext cx="6127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[KP’04, BHSS’18, AT’19, PRW’21, …]</a:t>
            </a:r>
          </a:p>
        </p:txBody>
      </p:sp>
    </p:spTree>
    <p:extLst>
      <p:ext uri="{BB962C8B-B14F-4D97-AF65-F5344CB8AC3E}">
        <p14:creationId xmlns:p14="http://schemas.microsoft.com/office/powerpoint/2010/main" val="326072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322423A-2AE5-C9EC-5AB9-A0AF835880D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9331" y="3675063"/>
                <a:ext cx="11787808" cy="1500187"/>
              </a:xfrm>
            </p:spPr>
            <p:txBody>
              <a:bodyPr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Two basic ingredients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 [PRW’21]: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US" sz="2400" dirty="0">
                    <a:solidFill>
                      <a:schemeClr val="tx1"/>
                    </a:solidFill>
                  </a:rPr>
                  <a:t>Proximity to the greedy solution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US" sz="2400" dirty="0">
                    <a:solidFill>
                      <a:schemeClr val="tx1"/>
                    </a:solidFill>
                  </a:rPr>
                  <a:t>Batch DP updates via concave (max,+)-convolution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Better proximity bounds via additive combinatorics of subset sums [CLMZ’24]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322423A-2AE5-C9EC-5AB9-A0AF83588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9331" y="3675063"/>
                <a:ext cx="11787808" cy="1500187"/>
              </a:xfrm>
              <a:blipFill>
                <a:blip r:embed="rId3"/>
                <a:stretch>
                  <a:fillRect l="-931" t="-6911" b="-29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74D3D91-9DF6-343B-CF42-E0767709A01D}"/>
              </a:ext>
            </a:extLst>
          </p:cNvPr>
          <p:cNvGrpSpPr/>
          <p:nvPr/>
        </p:nvGrpSpPr>
        <p:grpSpPr>
          <a:xfrm>
            <a:off x="4021931" y="2324704"/>
            <a:ext cx="7154768" cy="841819"/>
            <a:chOff x="4021931" y="2324704"/>
            <a:chExt cx="7154768" cy="8418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Placeholder 2">
                  <a:extLst>
                    <a:ext uri="{FF2B5EF4-FFF2-40B4-BE49-F238E27FC236}">
                      <a16:creationId xmlns:a16="http://schemas.microsoft.com/office/drawing/2014/main" id="{B831085D-57CB-E81E-2014-693C8C6F40D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092326" y="2352286"/>
                  <a:ext cx="7084373" cy="44862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24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>
                      <a:solidFill>
                        <a:schemeClr val="tx1"/>
                      </a:solidFill>
                    </a:rPr>
                    <a:t>Time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[#distinct weights] * [DP table length]</a:t>
                  </a:r>
                </a:p>
              </p:txBody>
            </p:sp>
          </mc:Choice>
          <mc:Fallback xmlns="">
            <p:sp>
              <p:nvSpPr>
                <p:cNvPr id="4" name="Text Placeholder 2">
                  <a:extLst>
                    <a:ext uri="{FF2B5EF4-FFF2-40B4-BE49-F238E27FC236}">
                      <a16:creationId xmlns:a16="http://schemas.microsoft.com/office/drawing/2014/main" id="{B831085D-57CB-E81E-2014-693C8C6F40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2326" y="2352286"/>
                  <a:ext cx="7084373" cy="448627"/>
                </a:xfrm>
                <a:prstGeom prst="rect">
                  <a:avLst/>
                </a:prstGeom>
                <a:blipFill>
                  <a:blip r:embed="rId4"/>
                  <a:stretch>
                    <a:fillRect l="-1291" t="-19178" b="-26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BE276A4-9605-13EB-457E-BA6BED6B79F8}"/>
                    </a:ext>
                  </a:extLst>
                </p:cNvPr>
                <p:cNvSpPr txBox="1"/>
                <p:nvPr/>
              </p:nvSpPr>
              <p:spPr>
                <a:xfrm>
                  <a:off x="5492812" y="2718585"/>
                  <a:ext cx="123950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BE276A4-9605-13EB-457E-BA6BED6B7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812" y="2718585"/>
                  <a:ext cx="1239505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620F5A2-9E5C-5E04-C384-633D4174C484}"/>
                    </a:ext>
                  </a:extLst>
                </p:cNvPr>
                <p:cNvSpPr txBox="1"/>
                <p:nvPr/>
              </p:nvSpPr>
              <p:spPr>
                <a:xfrm>
                  <a:off x="7443788" y="2721257"/>
                  <a:ext cx="268605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by proximity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620F5A2-9E5C-5E04-C384-633D4174C4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3788" y="2721257"/>
                  <a:ext cx="2686050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1E3A97E9-99B1-8F74-A639-DC4129DCD121}"/>
                </a:ext>
              </a:extLst>
            </p:cNvPr>
            <p:cNvSpPr/>
            <p:nvPr/>
          </p:nvSpPr>
          <p:spPr>
            <a:xfrm>
              <a:off x="4021931" y="2324704"/>
              <a:ext cx="5936457" cy="841819"/>
            </a:xfrm>
            <a:prstGeom prst="wedgeRoundRectCallout">
              <a:avLst>
                <a:gd name="adj1" fmla="val -19106"/>
                <a:gd name="adj2" fmla="val 115257"/>
                <a:gd name="adj3" fmla="val 16667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41B8C9-9C3C-AE1B-6A40-787EEB7C24D1}"/>
                  </a:ext>
                </a:extLst>
              </p:cNvPr>
              <p:cNvSpPr txBox="1"/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/>
                  <a:t>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sz="2000" dirty="0"/>
              </a:p>
              <a:p>
                <a:r>
                  <a:rPr lang="en-US" sz="2000" dirty="0" err="1"/>
                  <a:t>s.t.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41B8C9-9C3C-AE1B-6A40-787EEB7C2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474" y="-41549"/>
                <a:ext cx="2554475" cy="709040"/>
              </a:xfrm>
              <a:prstGeom prst="rect">
                <a:avLst/>
              </a:prstGeom>
              <a:blipFill>
                <a:blip r:embed="rId7"/>
                <a:stretch>
                  <a:fillRect l="-2138" t="-67797" b="-10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DDAD653-E20C-A2CE-E7F0-D8825C447B1C}"/>
              </a:ext>
            </a:extLst>
          </p:cNvPr>
          <p:cNvSpPr/>
          <p:nvPr/>
        </p:nvSpPr>
        <p:spPr>
          <a:xfrm>
            <a:off x="218661" y="5043950"/>
            <a:ext cx="11787808" cy="1403657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C0A78-9A6F-BDF6-2040-561B0C6387FF}"/>
              </a:ext>
            </a:extLst>
          </p:cNvPr>
          <p:cNvSpPr/>
          <p:nvPr/>
        </p:nvSpPr>
        <p:spPr>
          <a:xfrm>
            <a:off x="437322" y="4947420"/>
            <a:ext cx="11569147" cy="48928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6450</TotalTime>
  <Words>2479</Words>
  <Application>Microsoft Office PowerPoint</Application>
  <PresentationFormat>Widescreen</PresentationFormat>
  <Paragraphs>393</Paragraphs>
  <Slides>18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0-1 Knapsack in  Nearly Quadratic Time</vt:lpstr>
      <vt:lpstr>Knapsack Problem</vt:lpstr>
      <vt:lpstr>Fine-grained complexity w.r.t.</vt:lpstr>
      <vt:lpstr>Finer-grained complexity w.r.t.</vt:lpstr>
      <vt:lpstr>Previous 01KP algorithms</vt:lpstr>
      <vt:lpstr>Ingredients from previous works</vt:lpstr>
      <vt:lpstr>Proximity to the Greedy solution</vt:lpstr>
      <vt:lpstr>Batch DP updates via concave (max,+)-conv</vt:lpstr>
      <vt:lpstr>PowerPoint Presentation</vt:lpstr>
      <vt:lpstr>Additive combinatorics of subset sums</vt:lpstr>
      <vt:lpstr>Key idea of [Chen-Lian-Mao-Zhang SODA’24]</vt:lpstr>
      <vt:lpstr>Another structural lemma </vt:lpstr>
      <vt:lpstr>Partition items based on ranks</vt:lpstr>
      <vt:lpstr>How to perform DP updates?</vt:lpstr>
      <vt:lpstr>Conclusion</vt:lpstr>
      <vt:lpstr>PowerPoint Presentation</vt:lpstr>
      <vt:lpstr>PowerPoint Presentation</vt:lpstr>
      <vt:lpstr>b=1 case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0-1 Knapsack in  Nearly Quadratic Time</dc:title>
  <dc:creator>Ce Jin</dc:creator>
  <cp:lastModifiedBy>Ce Jin</cp:lastModifiedBy>
  <cp:revision>925</cp:revision>
  <dcterms:created xsi:type="dcterms:W3CDTF">2024-03-18T02:52:24Z</dcterms:created>
  <dcterms:modified xsi:type="dcterms:W3CDTF">2024-06-17T05:28:08Z</dcterms:modified>
</cp:coreProperties>
</file>