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9" r:id="rId4"/>
    <p:sldId id="268" r:id="rId5"/>
    <p:sldId id="270" r:id="rId6"/>
    <p:sldId id="271" r:id="rId7"/>
    <p:sldId id="275" r:id="rId8"/>
    <p:sldId id="273" r:id="rId9"/>
    <p:sldId id="264" r:id="rId10"/>
    <p:sldId id="276" r:id="rId11"/>
    <p:sldId id="277" r:id="rId12"/>
    <p:sldId id="274" r:id="rId13"/>
    <p:sldId id="266" r:id="rId14"/>
    <p:sldId id="278" r:id="rId15"/>
    <p:sldId id="265" r:id="rId16"/>
    <p:sldId id="279" r:id="rId17"/>
    <p:sldId id="267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C44B802-FA61-4AC0-92AC-8B9704DF5A1A}">
          <p14:sldIdLst>
            <p14:sldId id="256"/>
            <p14:sldId id="258"/>
            <p14:sldId id="269"/>
            <p14:sldId id="268"/>
            <p14:sldId id="270"/>
            <p14:sldId id="271"/>
            <p14:sldId id="275"/>
          </p14:sldIdLst>
        </p14:section>
        <p14:section name="techniques" id="{92FA808E-EA01-427E-AF55-4FDDE09CE2B1}">
          <p14:sldIdLst>
            <p14:sldId id="273"/>
            <p14:sldId id="264"/>
            <p14:sldId id="276"/>
            <p14:sldId id="277"/>
            <p14:sldId id="274"/>
            <p14:sldId id="266"/>
            <p14:sldId id="278"/>
            <p14:sldId id="265"/>
            <p14:sldId id="279"/>
            <p14:sldId id="267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58" autoAdjust="0"/>
  </p:normalViewPr>
  <p:slideViewPr>
    <p:cSldViewPr snapToGrid="0">
      <p:cViewPr varScale="1">
        <p:scale>
          <a:sx n="89" d="100"/>
          <a:sy n="89" d="100"/>
        </p:scale>
        <p:origin x="8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791A5-E5C9-499E-BAE9-5C2BE023C93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1586B-9F9C-48F4-B270-AE2B5613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7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25/30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586B-9F9C-48F4-B270-AE2B56133A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18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|𝐶+𝑃|≤|𝑇|+𝑘|𝐶|</a:t>
                </a:r>
                <a:endParaRPr lang="en-US" i="1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586B-9F9C-48F4-B270-AE2B56133A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46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586B-9F9C-48F4-B270-AE2B56133A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586B-9F9C-48F4-B270-AE2B56133A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3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586B-9F9C-48F4-B270-AE2B56133A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7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For this talk, it’s convenient to think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Number of matches</a:t>
                </a:r>
              </a:p>
              <a:p>
                <a:r>
                  <a:rPr lang="en-US" dirty="0"/>
                  <a:t>Can think of k=o(|P|)</a:t>
                </a:r>
              </a:p>
              <a:p>
                <a:r>
                  <a:rPr lang="en-US" sz="1200" dirty="0"/>
                  <a:t>(even for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𝑘≤0.99|𝑃|</a:t>
                </a:r>
                <a:r>
                  <a:rPr lang="en-US" sz="1200" dirty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586B-9F9C-48F4-B270-AE2B56133A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84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586B-9F9C-48F4-B270-AE2B56133A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9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ad>
                              <m:radPr>
                                <m:degHide m:val="on"/>
                                <m:ctrlP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rad>
                          </m:e>
                        </m:d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for</a:t>
                </a:r>
                <a:r>
                  <a:rPr lang="en-US" baseline="0" dirty="0"/>
                  <a:t> string matching</a:t>
                </a:r>
              </a:p>
              <a:p>
                <a:r>
                  <a:rPr lang="en-US" baseline="0" dirty="0"/>
                  <a:t>Don’t know how to partition T into n/m blocks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>
                    <a:latin typeface="Cambria Math" panose="02040503050406030204" pitchFamily="18" charset="0"/>
                  </a:rPr>
                  <a:t>𝑂 ̃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((𝑚+𝑘√𝑚)⋅𝑛/𝑚)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586B-9F9C-48F4-B270-AE2B56133A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42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𝑛^(2−𝛿)</a:t>
                </a:r>
                <a:r>
                  <a:rPr lang="en-US" dirty="0"/>
                  <a:t> algorithm is possible for structured input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586B-9F9C-48F4-B270-AE2B56133A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3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dirty="0">
                    <a:latin typeface="Cambria Math" panose="02040503050406030204" pitchFamily="18" charset="0"/>
                  </a:rPr>
                  <a:t>Here I scaled k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dirty="0">
                    <a:latin typeface="Cambria Math" panose="02040503050406030204" pitchFamily="18" charset="0"/>
                  </a:rPr>
                  <a:t>CVX: if k close to n then faster than </a:t>
                </a:r>
                <a:r>
                  <a:rPr lang="en-US" b="0" i="0" dirty="0" err="1">
                    <a:latin typeface="Cambria Math" panose="02040503050406030204" pitchFamily="18" charset="0"/>
                  </a:rPr>
                  <a:t>kn</a:t>
                </a:r>
                <a:endParaRPr lang="en-US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1" dirty="0">
                    <a:latin typeface="Cambria Math" panose="02040503050406030204" pitchFamily="18" charset="0"/>
                  </a:rPr>
                  <a:t>Here I scaled k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𝑛^(2−𝛿)</a:t>
                </a:r>
                <a:r>
                  <a:rPr lang="en-US" dirty="0"/>
                  <a:t> algorithm is possible for structured input</a:t>
                </a:r>
              </a:p>
              <a:p>
                <a:r>
                  <a:rPr lang="en-US" sz="1200" dirty="0"/>
                  <a:t>(</a:t>
                </a:r>
                <a:r>
                  <a:rPr lang="en-US" sz="1200" i="0">
                    <a:latin typeface="Cambria Math" panose="02040503050406030204" pitchFamily="18" charset="0"/>
                  </a:rPr>
                  <a:t>𝑘≤0.99|𝑃|</a:t>
                </a:r>
                <a:r>
                  <a:rPr lang="en-US" sz="1200" dirty="0"/>
                  <a:t>)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586B-9F9C-48F4-B270-AE2B56133A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4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586B-9F9C-48F4-B270-AE2B56133A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35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Can think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228600" indent="-228600">
                  <a:buAutoNum type="arabicPeriod"/>
                </a:pPr>
                <a:r>
                  <a:rPr lang="en-US" dirty="0"/>
                  <a:t>#3SUM easy when </a:t>
                </a:r>
                <a:r>
                  <a:rPr lang="en-US" dirty="0" err="1"/>
                  <a:t>sumset</a:t>
                </a:r>
                <a:r>
                  <a:rPr lang="en-US" dirty="0"/>
                  <a:t> is small</a:t>
                </a:r>
              </a:p>
              <a:p>
                <a:pPr marL="228600" indent="-228600">
                  <a:buAutoNum type="arabicPeriod"/>
                </a:pPr>
                <a:r>
                  <a:rPr lang="en-US" dirty="0"/>
                  <a:t>If can do interval case then usually can generalize to small </a:t>
                </a:r>
                <a:r>
                  <a:rPr lang="en-US" dirty="0" err="1"/>
                  <a:t>sumset</a:t>
                </a:r>
                <a:r>
                  <a:rPr lang="en-US" dirty="0"/>
                  <a:t> case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Can think of </a:t>
                </a:r>
                <a:r>
                  <a:rPr lang="en-US" b="0" i="0">
                    <a:latin typeface="Cambria Math" panose="02040503050406030204" pitchFamily="18" charset="0"/>
                  </a:rPr>
                  <a:t>|𝑇|=|𝑃|=|𝐶|=𝑛</a:t>
                </a:r>
                <a:r>
                  <a:rPr lang="en-US" dirty="0"/>
                  <a:t> is okay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586B-9F9C-48F4-B270-AE2B56133A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1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A986-5E7A-A02B-3609-B730F8050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4D838-83C5-69E5-0EB5-C8406A424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2E218-186E-10CE-3EE5-46053201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1D0E-0E45-4560-A579-5A0F7C30859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490D0-B2EB-4ED3-8CE1-265D88B8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F9622-E4D4-E358-28D2-B91BA4E56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6637-9488-483D-AC67-A48A4E44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6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413F-C939-8CE3-6865-8BE5AF5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543AC-143D-F685-841C-3F9A196F6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C0311-E5C8-14E9-C53F-2140CEEE6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1D0E-0E45-4560-A579-5A0F7C30859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008E-6BD8-C7E6-AFF1-7CFC37A9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32F61-462F-89E7-5B3D-A28E285C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6637-9488-483D-AC67-A48A4E44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3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7F96CC-BBFF-DA2E-E05C-51D0DFCB7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50B4F-7CC4-27FA-3871-5FE69380C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6380A-D290-49D7-B639-8945C555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1D0E-0E45-4560-A579-5A0F7C30859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73528-B691-0B8A-48A9-9AD58B93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4EF62-AE12-F790-B258-826B77D1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6637-9488-483D-AC67-A48A4E44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2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F2026-31E2-94BC-5A7F-9F038FF1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10238-88C2-3B2A-C0BB-0104B6405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DC5AC-8AD9-CCD8-3EC6-D0AA8D683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1D0E-0E45-4560-A579-5A0F7C30859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308F-1C87-E9F9-2D8E-240EB83B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5847D-FCAF-CB80-5606-4975C3B3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6637-9488-483D-AC67-A48A4E44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1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83F7-CAA3-89A7-284E-F192B1293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BB6BE-DF95-AA36-DAD1-DB0491BD0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86513-B15A-7DC3-7196-40886B1D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1D0E-0E45-4560-A579-5A0F7C30859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578AF-A71F-993C-771C-A2E6D9504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05FFA-DC22-02F2-6BEB-F6991A0B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6637-9488-483D-AC67-A48A4E44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0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B154-9A5D-50FD-CB22-017E0893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379F2-93D5-7FE6-2453-A8A32C26F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F0556-C840-1517-CF8D-EF6816274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F623F-2509-38F3-7830-C28044406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1D0E-0E45-4560-A579-5A0F7C30859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C439C-B973-BBCE-A7BA-4532A7DA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EDA5B-B713-E6EF-366C-A2ABB1EC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6637-9488-483D-AC67-A48A4E44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7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5263-0459-A460-59E6-4BC8F18C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F17FE-AC69-67CB-3405-D2ADA9165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C8847-F51A-26F5-0D55-788B9E2B7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D4472-4089-AABA-FC5C-0B9B716E0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8B0ED-AE1A-B165-3019-76F71F146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44AFF4-01B1-FFCC-6B36-18DA16AC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1D0E-0E45-4560-A579-5A0F7C30859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AF20D6-A531-55ED-A0C0-371A087FA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40CF22-9648-9B19-B10E-8B8F8C32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6637-9488-483D-AC67-A48A4E44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6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9A8E5-E7E1-4DB3-DE0C-CD4B110C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9E37D7-5F89-97DD-079F-67E6AE73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1D0E-0E45-4560-A579-5A0F7C30859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C7D38-19DB-CBE0-D3A4-695CA054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4A695-4962-552D-017D-A46747DC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6637-9488-483D-AC67-A48A4E44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2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EDD2D-0F6D-90BF-55D3-0B2C6611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1D0E-0E45-4560-A579-5A0F7C30859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0F8B4-79C2-2DF3-075B-45B5279C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4CFEA-60D6-1568-8C6D-F34B3144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6637-9488-483D-AC67-A48A4E44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9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ABEB-7A76-99B2-4B1B-F9F68A772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97799-7222-774E-86B3-8B9003312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6003F-068D-8C7A-4C53-B7A0A8715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8B054-CA0B-C2C3-147C-3FB6C08B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1D0E-0E45-4560-A579-5A0F7C30859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9F68F-64EE-E42F-0318-B20054B6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162FF-28EB-D0FD-84AF-1BB35B87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6637-9488-483D-AC67-A48A4E44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7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8104-0FE5-8003-CBB4-380B3263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8233D-784E-333B-F869-B0C851BAA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0E6DF-C665-83D5-D4ED-D331C6E27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09D6F-9DC4-E420-E110-765391C9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1D0E-0E45-4560-A579-5A0F7C30859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C71C6-3E3E-5486-4D6A-5D615E748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F7AAC-107F-81B8-D4D4-0C8CC8E2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6637-9488-483D-AC67-A48A4E44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2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F66555-16CE-D436-F8D8-0135C7DE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5524D-4167-9E26-99DC-585B350F4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BC8E7-551D-1FAE-F607-546D5C70A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C1D0E-0E45-4560-A579-5A0F7C30859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CB48D-163C-8373-384E-52EE48278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42C8C-30E1-544B-2ACF-64241924B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A6637-9488-483D-AC67-A48A4E44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4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7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8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240A0-FE1E-219F-6FEF-F8CEEAED7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011" y="932952"/>
            <a:ext cx="11514909" cy="2387600"/>
          </a:xfrm>
        </p:spPr>
        <p:txBody>
          <a:bodyPr>
            <a:normAutofit/>
          </a:bodyPr>
          <a:lstStyle/>
          <a:p>
            <a:r>
              <a:rPr lang="en-US" dirty="0"/>
              <a:t>Additive structure in </a:t>
            </a:r>
            <a:br>
              <a:rPr lang="en-US" dirty="0"/>
            </a:br>
            <a:r>
              <a:rPr lang="en-US" dirty="0"/>
              <a:t>approximate pattern matching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4B64C-4B2E-6795-D64C-8BA30A011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9767" y="3717022"/>
            <a:ext cx="9755425" cy="1655762"/>
          </a:xfrm>
        </p:spPr>
        <p:txBody>
          <a:bodyPr/>
          <a:lstStyle/>
          <a:p>
            <a:r>
              <a:rPr lang="en-US" sz="3200" b="1" dirty="0"/>
              <a:t>Ce Jin</a:t>
            </a:r>
          </a:p>
          <a:p>
            <a:r>
              <a:rPr lang="en-US" sz="2800" dirty="0"/>
              <a:t>(unpublished joint work with </a:t>
            </a:r>
            <a:r>
              <a:rPr lang="en-US" sz="2800" b="1" dirty="0"/>
              <a:t>Nick Fischer</a:t>
            </a:r>
            <a:r>
              <a:rPr lang="en-US" sz="2800" dirty="0"/>
              <a:t> and </a:t>
            </a:r>
            <a:r>
              <a:rPr lang="en-US" sz="2800" b="1" dirty="0" err="1"/>
              <a:t>Yinzhan</a:t>
            </a:r>
            <a:r>
              <a:rPr lang="en-US" sz="2800" b="1" dirty="0"/>
              <a:t> Xu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767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96EE6-39F0-5ED5-48CF-783363B87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#3SUM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41DEF8-E212-FAD7-1575-CF359E2C32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4221390"/>
                <a:ext cx="10518475" cy="452632"/>
              </a:xfrm>
            </p:spPr>
            <p:txBody>
              <a:bodyPr>
                <a:noAutofit/>
              </a:bodyPr>
              <a:lstStyle/>
              <a:p>
                <a:pPr marL="457200" lvl="1" indent="0">
                  <a:buNone/>
                </a:pPr>
                <a:r>
                  <a:rPr lang="en-US" sz="2800" dirty="0"/>
                  <a:t>[Chan-</a:t>
                </a:r>
                <a:r>
                  <a:rPr lang="en-US" sz="2800" dirty="0" err="1"/>
                  <a:t>Vassilevska</a:t>
                </a:r>
                <a:r>
                  <a:rPr lang="en-US" sz="2800" dirty="0"/>
                  <a:t> Williams-Xu STOC’23]: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.97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41DEF8-E212-FAD7-1575-CF359E2C3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221390"/>
                <a:ext cx="10518475" cy="452632"/>
              </a:xfrm>
              <a:blipFill>
                <a:blip r:embed="rId3"/>
                <a:stretch>
                  <a:fillRect t="-21333" b="-4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8EBC80-50C9-6602-2AD9-3C085DA84084}"/>
                  </a:ext>
                </a:extLst>
              </p:cNvPr>
              <p:cNvSpPr txBox="1"/>
              <p:nvPr/>
            </p:nvSpPr>
            <p:spPr>
              <a:xfrm>
                <a:off x="545207" y="1858129"/>
                <a:ext cx="11101586" cy="138499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0,1,…,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m:rPr>
                        <m:lit/>
                      </m:rP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threshold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Task: </a:t>
                </a:r>
                <a:r>
                  <a:rPr lang="en-US" sz="2800" dirty="0">
                    <a:solidFill>
                      <a:schemeClr val="tx1"/>
                    </a:solidFill>
                  </a:rPr>
                  <a:t>compute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≔|</m:t>
                    </m:r>
                    <m:r>
                      <m:rPr>
                        <m:lit/>
                      </m:rP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lit/>
                      </m:rP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with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promise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8EBC80-50C9-6602-2AD9-3C085DA84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07" y="1858129"/>
                <a:ext cx="11101586" cy="1384995"/>
              </a:xfrm>
              <a:prstGeom prst="rect">
                <a:avLst/>
              </a:prstGeom>
              <a:blipFill>
                <a:blip r:embed="rId4"/>
                <a:stretch>
                  <a:fillRect l="-1042" t="-3930" b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FFA02E-8405-0CB6-86E6-5B30B830CFFE}"/>
                  </a:ext>
                </a:extLst>
              </p:cNvPr>
              <p:cNvSpPr txBox="1"/>
              <p:nvPr/>
            </p:nvSpPr>
            <p:spPr>
              <a:xfrm>
                <a:off x="476195" y="4633470"/>
                <a:ext cx="7864439" cy="533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[Fischer SODA’24]: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FFA02E-8405-0CB6-86E6-5B30B830C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95" y="4633470"/>
                <a:ext cx="7864439" cy="533736"/>
              </a:xfrm>
              <a:prstGeom prst="rect">
                <a:avLst/>
              </a:prstGeom>
              <a:blipFill>
                <a:blip r:embed="rId5"/>
                <a:stretch>
                  <a:fillRect l="-1550"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779F34-9BB2-A8DA-9DC1-49F329150D90}"/>
                  </a:ext>
                </a:extLst>
              </p:cNvPr>
              <p:cNvSpPr txBox="1"/>
              <p:nvPr/>
            </p:nvSpPr>
            <p:spPr>
              <a:xfrm>
                <a:off x="485388" y="5382630"/>
                <a:ext cx="11221223" cy="539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We will solve it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|/|</m:t>
                        </m:r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   </a:t>
                </a:r>
                <a:r>
                  <a:rPr lang="en-US" sz="2000" dirty="0"/>
                  <a:t>(assuming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&lt;0.49|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/>
                  <a:t>).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779F34-9BB2-A8DA-9DC1-49F329150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88" y="5382630"/>
                <a:ext cx="11221223" cy="539315"/>
              </a:xfrm>
              <a:prstGeom prst="rect">
                <a:avLst/>
              </a:prstGeom>
              <a:blipFill>
                <a:blip r:embed="rId6"/>
                <a:stretch>
                  <a:fillRect l="-1141" t="-7955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C0D81D-DB1D-FBE2-CB92-B24569BE5DFC}"/>
                  </a:ext>
                </a:extLst>
              </p:cNvPr>
              <p:cNvSpPr txBox="1"/>
              <p:nvPr/>
            </p:nvSpPr>
            <p:spPr>
              <a:xfrm>
                <a:off x="476195" y="3429000"/>
                <a:ext cx="60970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In our case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≥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C0D81D-DB1D-FBE2-CB92-B24569BE5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95" y="3429000"/>
                <a:ext cx="6097088" cy="523220"/>
              </a:xfrm>
              <a:prstGeom prst="rect">
                <a:avLst/>
              </a:prstGeom>
              <a:blipFill>
                <a:blip r:embed="rId7"/>
                <a:stretch>
                  <a:fillRect l="-2000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0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5AC6BD4A-E25C-08C1-00CC-9DAB14E64F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04379" y="768350"/>
                <a:ext cx="10515600" cy="2852737"/>
              </a:xfrm>
            </p:spPr>
            <p:txBody>
              <a:bodyPr>
                <a:normAutofit/>
              </a:bodyPr>
              <a:lstStyle/>
              <a:p>
                <a:r>
                  <a:rPr lang="en-US" sz="4800" dirty="0"/>
                  <a:t>Techniques for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800" dirty="0"/>
                  <a:t>-mismatch Constellation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5AC6BD4A-E25C-08C1-00CC-9DAB14E64F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04379" y="768350"/>
                <a:ext cx="10515600" cy="2852737"/>
              </a:xfrm>
              <a:blipFill>
                <a:blip r:embed="rId2"/>
                <a:stretch>
                  <a:fillRect l="-2667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B90EF-EBF8-DD94-CA8E-CE41AEF7D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18836"/>
            <a:ext cx="10515600" cy="15001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Find a candidate set of shifts (reduce </a:t>
            </a:r>
            <a:r>
              <a:rPr lang="en-US" sz="2400" dirty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#3SUM)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#3SUM is easy on additively-structured inputs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Look for additive structure in the problem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F5CECD-3813-5CA3-CB16-9FF18147C9D4}"/>
              </a:ext>
            </a:extLst>
          </p:cNvPr>
          <p:cNvSpPr/>
          <p:nvPr/>
        </p:nvSpPr>
        <p:spPr>
          <a:xfrm>
            <a:off x="770627" y="4203940"/>
            <a:ext cx="6970144" cy="55209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F577D-BAA9-3A4D-25FD-C13733888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D2E93-4BE9-F187-4027-EF6525EC7C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9416" y="2648586"/>
                <a:ext cx="11081657" cy="3915501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In general,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can be as large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  </a:t>
                </a:r>
                <a:r>
                  <a:rPr lang="en-US" sz="2400" dirty="0"/>
                  <a:t>(the </a:t>
                </a:r>
                <a:r>
                  <a:rPr lang="en-US" sz="2400" i="1" dirty="0"/>
                  <a:t>doubling constant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) </a:t>
                </a:r>
              </a:p>
              <a:p>
                <a:r>
                  <a:rPr lang="en-US" dirty="0"/>
                  <a:t>Other examples of sets with small doubling:</a:t>
                </a:r>
              </a:p>
              <a:p>
                <a:pPr lvl="1"/>
                <a:r>
                  <a:rPr lang="en-US" dirty="0"/>
                  <a:t>Dense subset of an interval / arithmetic progression</a:t>
                </a:r>
              </a:p>
              <a:p>
                <a:pPr lvl="1" algn="just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-dimensional grid for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 algn="just"/>
                <a:r>
                  <a:rPr lang="en-US" dirty="0"/>
                  <a:t>… </a:t>
                </a:r>
              </a:p>
              <a:p>
                <a:r>
                  <a:rPr lang="en-US" dirty="0"/>
                  <a:t>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indicates “rich additive structure”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D2E93-4BE9-F187-4027-EF6525EC7C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9416" y="2648586"/>
                <a:ext cx="11081657" cy="3915501"/>
              </a:xfrm>
              <a:blipFill>
                <a:blip r:embed="rId3"/>
                <a:stretch>
                  <a:fillRect l="-990" t="-2488" b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77D5D7-18C1-AC7B-7B0C-3BB65F1FA34D}"/>
                  </a:ext>
                </a:extLst>
              </p:cNvPr>
              <p:cNvSpPr txBox="1"/>
              <p:nvPr/>
            </p:nvSpPr>
            <p:spPr>
              <a:xfrm>
                <a:off x="951955" y="1549431"/>
                <a:ext cx="6918416" cy="95410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/>
                  <a:t>Sumset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Difference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77D5D7-18C1-AC7B-7B0C-3BB65F1FA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55" y="1549431"/>
                <a:ext cx="6918416" cy="954107"/>
              </a:xfrm>
              <a:prstGeom prst="rect">
                <a:avLst/>
              </a:prstGeom>
              <a:blipFill>
                <a:blip r:embed="rId4"/>
                <a:stretch>
                  <a:fillRect l="-1671" t="-5031" b="-1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81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67063-460F-2C8C-C68A-EBE3529E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7382" cy="1325563"/>
          </a:xfrm>
        </p:spPr>
        <p:txBody>
          <a:bodyPr>
            <a:normAutofit/>
          </a:bodyPr>
          <a:lstStyle/>
          <a:p>
            <a:r>
              <a:rPr lang="en-US" dirty="0"/>
              <a:t>A toolbox of #3SUM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DD3EA6-580F-E848-8579-613BE90B9A8A}"/>
                  </a:ext>
                </a:extLst>
              </p:cNvPr>
              <p:cNvSpPr txBox="1"/>
              <p:nvPr/>
            </p:nvSpPr>
            <p:spPr>
              <a:xfrm>
                <a:off x="549826" y="1429078"/>
                <a:ext cx="11377630" cy="5232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i="1" dirty="0"/>
                  <a:t>#3SUM</a:t>
                </a:r>
                <a:r>
                  <a:rPr lang="en-US" sz="2800" dirty="0"/>
                  <a:t>: </a:t>
                </a:r>
                <a:r>
                  <a:rPr lang="en-US" sz="2800" dirty="0">
                    <a:solidFill>
                      <a:schemeClr val="tx1"/>
                    </a:solidFill>
                  </a:rPr>
                  <a:t>compute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≔|</m:t>
                    </m:r>
                    <m:r>
                      <m:rPr>
                        <m:lit/>
                      </m:rP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lit/>
                      </m:rP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DD3EA6-580F-E848-8579-613BE90B9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26" y="1429078"/>
                <a:ext cx="11377630" cy="523220"/>
              </a:xfrm>
              <a:prstGeom prst="rect">
                <a:avLst/>
              </a:prstGeom>
              <a:blipFill>
                <a:blip r:embed="rId3"/>
                <a:stretch>
                  <a:fillRect l="-1017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03FCA8-E173-7241-6C61-EB59712984E3}"/>
                  </a:ext>
                </a:extLst>
              </p:cNvPr>
              <p:cNvSpPr txBox="1"/>
              <p:nvPr/>
            </p:nvSpPr>
            <p:spPr>
              <a:xfrm>
                <a:off x="933021" y="1976662"/>
                <a:ext cx="11084807" cy="1419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			Brute-force           (compute the entire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)	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		FFT (Convolution)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2800" b="1" dirty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2800" b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			Sparse Convolution</a:t>
                </a:r>
                <a:r>
                  <a:rPr lang="en-US" sz="2400" dirty="0"/>
                  <a:t> [Cole-Hariharan STOC’02, …]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03FCA8-E173-7241-6C61-EB5971298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21" y="1976662"/>
                <a:ext cx="11084807" cy="1419556"/>
              </a:xfrm>
              <a:prstGeom prst="rect">
                <a:avLst/>
              </a:prstGeom>
              <a:blipFill>
                <a:blip r:embed="rId4"/>
                <a:stretch>
                  <a:fillRect t="-3004" b="-11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721796-CFBD-8CFB-8F48-8238A2B47927}"/>
                  </a:ext>
                </a:extLst>
              </p:cNvPr>
              <p:cNvSpPr txBox="1"/>
              <p:nvPr/>
            </p:nvSpPr>
            <p:spPr>
              <a:xfrm>
                <a:off x="181344" y="6007398"/>
                <a:ext cx="7159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(omitting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terms;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4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721796-CFBD-8CFB-8F48-8238A2B47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4" y="6007398"/>
                <a:ext cx="7159769" cy="523220"/>
              </a:xfrm>
              <a:prstGeom prst="rect">
                <a:avLst/>
              </a:prstGeom>
              <a:blipFill>
                <a:blip r:embed="rId5"/>
                <a:stretch>
                  <a:fillRect l="-1363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9DBA5E-A1D2-DDE4-F645-42F18AE3A08D}"/>
                  </a:ext>
                </a:extLst>
              </p:cNvPr>
              <p:cNvSpPr txBox="1"/>
              <p:nvPr/>
            </p:nvSpPr>
            <p:spPr>
              <a:xfrm>
                <a:off x="933020" y="3544793"/>
                <a:ext cx="7704066" cy="903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			Brute-force differently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9DBA5E-A1D2-DDE4-F645-42F18AE3A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20" y="3544793"/>
                <a:ext cx="7704066" cy="903068"/>
              </a:xfrm>
              <a:prstGeom prst="rect">
                <a:avLst/>
              </a:prstGeom>
              <a:blipFill>
                <a:blip r:embed="rId6"/>
                <a:stretch>
                  <a:fillRect t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213179-209E-C3B7-E751-5D4668B1CBEB}"/>
                  </a:ext>
                </a:extLst>
              </p:cNvPr>
              <p:cNvSpPr txBox="1"/>
              <p:nvPr/>
            </p:nvSpPr>
            <p:spPr>
              <a:xfrm>
                <a:off x="933021" y="4016124"/>
                <a:ext cx="10803974" cy="536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			</a:t>
                </a:r>
                <a:r>
                  <a:rPr lang="en-US" sz="2800" dirty="0"/>
                  <a:t>Sparse Conv + Baur-Strassen</a:t>
                </a:r>
                <a:r>
                  <a:rPr lang="en-US" sz="2800" b="1" dirty="0"/>
                  <a:t> </a:t>
                </a:r>
                <a:r>
                  <a:rPr lang="en-US" sz="2400" b="1" dirty="0"/>
                  <a:t>[Fischer SODA’24] </a:t>
                </a:r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213179-209E-C3B7-E751-5D4668B1C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21" y="4016124"/>
                <a:ext cx="10803974" cy="536750"/>
              </a:xfrm>
              <a:prstGeom prst="rect">
                <a:avLst/>
              </a:prstGeom>
              <a:blipFill>
                <a:blip r:embed="rId7"/>
                <a:stretch>
                  <a:fillRect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3583BF-77DE-B13F-4893-F453D0A658BE}"/>
                  </a:ext>
                </a:extLst>
              </p:cNvPr>
              <p:cNvSpPr txBox="1"/>
              <p:nvPr/>
            </p:nvSpPr>
            <p:spPr>
              <a:xfrm>
                <a:off x="933020" y="4724664"/>
                <a:ext cx="11591741" cy="1295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d>
                      </m:e>
                    </m:rad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	FFT + </a:t>
                </a:r>
                <a:r>
                  <a:rPr lang="en-US" sz="2800" b="1" dirty="0"/>
                  <a:t>heavy-light</a:t>
                </a:r>
                <a:r>
                  <a:rPr lang="en-US" sz="2800" dirty="0"/>
                  <a:t> decomposition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</m:den>
                    </m:f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d>
                      </m:e>
                    </m:rad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(⋯)</m:t>
                    </m:r>
                  </m:oMath>
                </a14:m>
                <a:r>
                  <a:rPr lang="en-US" sz="2200" dirty="0"/>
                  <a:t>+[</a:t>
                </a:r>
                <a:r>
                  <a:rPr lang="en-US" sz="2200" dirty="0" err="1"/>
                  <a:t>Abboud</a:t>
                </a:r>
                <a:r>
                  <a:rPr lang="en-US" sz="2200" dirty="0"/>
                  <a:t>-</a:t>
                </a:r>
                <a:r>
                  <a:rPr lang="en-US" sz="2200" dirty="0" err="1"/>
                  <a:t>Bringmann</a:t>
                </a:r>
                <a:r>
                  <a:rPr lang="en-US" sz="2200" dirty="0"/>
                  <a:t>-Fischer, J-Xu, STOC’23]+[Fischer’24]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3583BF-77DE-B13F-4893-F453D0A65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20" y="4724664"/>
                <a:ext cx="11591741" cy="12958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95EA4AB-886D-EE07-C42A-234392209CBF}"/>
              </a:ext>
            </a:extLst>
          </p:cNvPr>
          <p:cNvSpPr txBox="1"/>
          <p:nvPr/>
        </p:nvSpPr>
        <p:spPr>
          <a:xfrm>
            <a:off x="433545" y="3956260"/>
            <a:ext cx="32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DC2F2F-C7B8-3545-18F6-10DD5B9DF483}"/>
              </a:ext>
            </a:extLst>
          </p:cNvPr>
          <p:cNvSpPr txBox="1"/>
          <p:nvPr/>
        </p:nvSpPr>
        <p:spPr>
          <a:xfrm>
            <a:off x="456405" y="5332365"/>
            <a:ext cx="32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△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0042EE-53B8-169F-5E68-15BFF7A495F2}"/>
              </a:ext>
            </a:extLst>
          </p:cNvPr>
          <p:cNvSpPr txBox="1"/>
          <p:nvPr/>
        </p:nvSpPr>
        <p:spPr>
          <a:xfrm>
            <a:off x="0" y="4619454"/>
            <a:ext cx="1090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Will be used later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EC6128-F18D-3FC0-0546-E8932BC2338E}"/>
              </a:ext>
            </a:extLst>
          </p:cNvPr>
          <p:cNvCxnSpPr>
            <a:cxnSpLocks/>
          </p:cNvCxnSpPr>
          <p:nvPr/>
        </p:nvCxnSpPr>
        <p:spPr>
          <a:xfrm flipH="1">
            <a:off x="6613585" y="2317630"/>
            <a:ext cx="58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5C244F-F8E9-4FF2-26FF-F0955490EC58}"/>
              </a:ext>
            </a:extLst>
          </p:cNvPr>
          <p:cNvCxnSpPr/>
          <p:nvPr/>
        </p:nvCxnSpPr>
        <p:spPr>
          <a:xfrm flipH="1">
            <a:off x="7341113" y="2392392"/>
            <a:ext cx="595189" cy="264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678798-DBBA-F13F-1D7E-47A7EBBB821B}"/>
              </a:ext>
            </a:extLst>
          </p:cNvPr>
          <p:cNvCxnSpPr/>
          <p:nvPr/>
        </p:nvCxnSpPr>
        <p:spPr>
          <a:xfrm flipH="1">
            <a:off x="7729268" y="2415396"/>
            <a:ext cx="557841" cy="557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6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5AC6BD4A-E25C-08C1-00CC-9DAB14E64F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04379" y="768350"/>
                <a:ext cx="10515600" cy="2852737"/>
              </a:xfrm>
            </p:spPr>
            <p:txBody>
              <a:bodyPr>
                <a:normAutofit/>
              </a:bodyPr>
              <a:lstStyle/>
              <a:p>
                <a:r>
                  <a:rPr lang="en-US" sz="4800" dirty="0"/>
                  <a:t>Techniques for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800" dirty="0"/>
                  <a:t>-mismatch Constellation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5AC6BD4A-E25C-08C1-00CC-9DAB14E64F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04379" y="768350"/>
                <a:ext cx="10515600" cy="2852737"/>
              </a:xfrm>
              <a:blipFill>
                <a:blip r:embed="rId2"/>
                <a:stretch>
                  <a:fillRect l="-2667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B90EF-EBF8-DD94-CA8E-CE41AEF7D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18836"/>
            <a:ext cx="10515600" cy="15001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Find a candidate set of shifts (reduce </a:t>
            </a:r>
            <a:r>
              <a:rPr lang="en-US" sz="2400" dirty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#3SUM)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#3SUM is easy on additively-structured inputs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Look for additive structure in the problem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F5CECD-3813-5CA3-CB16-9FF18147C9D4}"/>
              </a:ext>
            </a:extLst>
          </p:cNvPr>
          <p:cNvSpPr/>
          <p:nvPr/>
        </p:nvSpPr>
        <p:spPr>
          <a:xfrm>
            <a:off x="838200" y="4669766"/>
            <a:ext cx="6970144" cy="55209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01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A150E-171A-C1FB-07CC-68D456DB3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9281" y="2663321"/>
                <a:ext cx="11859988" cy="27055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Few-candidates case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dirty="0"/>
                  <a:t>: [Fischer’24]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  <a:p>
                <a:r>
                  <a:rPr lang="en-US" dirty="0"/>
                  <a:t>Many-candidates case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b="1" dirty="0"/>
                  <a:t>Lemma 1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2060"/>
                    </a:solidFill>
                  </a:rPr>
                  <a:t>◊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□</a:t>
                </a:r>
                <a:r>
                  <a:rPr lang="en-US" dirty="0"/>
                  <a:t>)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b="1" dirty="0"/>
                  <a:t>Lemma 2</a:t>
                </a:r>
                <a:r>
                  <a:rPr lang="en-US" dirty="0"/>
                  <a:t>: We can partition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𝑔𝑜𝑜𝑑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𝑏𝑎𝑑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𝑏𝑎𝑑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 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𝑔𝑜𝑜𝑑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|/|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A150E-171A-C1FB-07CC-68D456DB3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281" y="2663321"/>
                <a:ext cx="11859988" cy="2705513"/>
              </a:xfrm>
              <a:blipFill>
                <a:blip r:embed="rId3"/>
                <a:stretch>
                  <a:fillRect l="-925" t="-3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CD9A81A5-00C3-DAFF-3565-E1BEB656EF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Popular #3SUM with threshold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CD9A81A5-00C3-DAFF-3565-E1BEB656E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EC0245-ACF8-B498-34D6-E80591C93E9A}"/>
                  </a:ext>
                </a:extLst>
              </p:cNvPr>
              <p:cNvSpPr txBox="1"/>
              <p:nvPr/>
            </p:nvSpPr>
            <p:spPr>
              <a:xfrm>
                <a:off x="1305174" y="1332437"/>
                <a:ext cx="9776891" cy="83099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Task: </a:t>
                </a:r>
                <a:r>
                  <a:rPr lang="en-US" sz="2400" dirty="0">
                    <a:solidFill>
                      <a:schemeClr val="tx1"/>
                    </a:solidFill>
                  </a:rPr>
                  <a:t>compute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≔|</m:t>
                    </m:r>
                    <m:r>
                      <m:rPr>
                        <m:lit/>
                      </m:rP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lit/>
                      </m:rP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with promise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             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Assumption </a:t>
                </a:r>
                <a:r>
                  <a:rPr lang="en-US" sz="2400" dirty="0">
                    <a:solidFill>
                      <a:srgbClr val="002060"/>
                    </a:solidFill>
                  </a:rPr>
                  <a:t>◊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≤0.49|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EC0245-ACF8-B498-34D6-E80591C93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74" y="1332437"/>
                <a:ext cx="9776891" cy="830997"/>
              </a:xfrm>
              <a:prstGeom prst="rect">
                <a:avLst/>
              </a:prstGeom>
              <a:blipFill>
                <a:blip r:embed="rId5"/>
                <a:stretch>
                  <a:fillRect l="-872" t="-507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AA356EE-5AB9-988C-26ED-EC41623211DE}"/>
              </a:ext>
            </a:extLst>
          </p:cNvPr>
          <p:cNvSpPr txBox="1"/>
          <p:nvPr/>
        </p:nvSpPr>
        <p:spPr>
          <a:xfrm>
            <a:off x="312975" y="1279764"/>
            <a:ext cx="1050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Recall: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4E33F9-476E-A7BE-B471-722C555400D9}"/>
                  </a:ext>
                </a:extLst>
              </p:cNvPr>
              <p:cNvSpPr txBox="1"/>
              <p:nvPr/>
            </p:nvSpPr>
            <p:spPr>
              <a:xfrm>
                <a:off x="312975" y="2220851"/>
                <a:ext cx="737648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□</a:t>
                </a:r>
                <a:r>
                  <a:rPr lang="en-US" sz="2400" dirty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 </a:t>
                </a:r>
                <a:r>
                  <a:rPr lang="en-US" sz="2400" dirty="0"/>
                  <a:t>Goal: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4E33F9-476E-A7BE-B471-722C55540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75" y="2220851"/>
                <a:ext cx="7376483" cy="523220"/>
              </a:xfrm>
              <a:prstGeom prst="rect">
                <a:avLst/>
              </a:prstGeom>
              <a:blipFill>
                <a:blip r:embed="rId6"/>
                <a:stretch>
                  <a:fillRect l="-165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098B0C-ECEC-B9C3-4534-41CB181A527F}"/>
                  </a:ext>
                </a:extLst>
              </p:cNvPr>
              <p:cNvSpPr txBox="1"/>
              <p:nvPr/>
            </p:nvSpPr>
            <p:spPr>
              <a:xfrm>
                <a:off x="249281" y="5011636"/>
                <a:ext cx="8610056" cy="518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400" dirty="0"/>
                  <a:t>Compute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𝑏𝑎𝑑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+  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𝑔𝑜𝑜𝑑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098B0C-ECEC-B9C3-4534-41CB181A5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1" y="5011636"/>
                <a:ext cx="8610056" cy="518155"/>
              </a:xfrm>
              <a:prstGeom prst="rect">
                <a:avLst/>
              </a:prstGeom>
              <a:blipFill>
                <a:blip r:embed="rId7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B09810-B00D-5E29-0EBE-9C795C0A5B48}"/>
                  </a:ext>
                </a:extLst>
              </p:cNvPr>
              <p:cNvSpPr txBox="1"/>
              <p:nvPr/>
            </p:nvSpPr>
            <p:spPr>
              <a:xfrm>
                <a:off x="1036591" y="5675027"/>
                <a:ext cx="10118818" cy="745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400" dirty="0"/>
                  <a:t>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𝑏𝑎𝑑</m:t>
                                    </m:r>
                                  </m:sub>
                                </m:sSub>
                              </m:e>
                            </m:d>
                          </m:e>
                        </m:ra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  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𝑔𝑜𝑜𝑑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B09810-B00D-5E29-0EBE-9C795C0A5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91" y="5675027"/>
                <a:ext cx="10118818" cy="7454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734D80A-3D0C-5D1E-AEE7-27346549D048}"/>
              </a:ext>
            </a:extLst>
          </p:cNvPr>
          <p:cNvSpPr txBox="1"/>
          <p:nvPr/>
        </p:nvSpPr>
        <p:spPr>
          <a:xfrm>
            <a:off x="4055222" y="5317829"/>
            <a:ext cx="32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△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88F1B-0F94-1673-F94F-3C2AE2D2FDF4}"/>
              </a:ext>
            </a:extLst>
          </p:cNvPr>
          <p:cNvSpPr txBox="1"/>
          <p:nvPr/>
        </p:nvSpPr>
        <p:spPr>
          <a:xfrm>
            <a:off x="6370613" y="5331506"/>
            <a:ext cx="32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▲</a:t>
            </a:r>
          </a:p>
        </p:txBody>
      </p:sp>
    </p:spTree>
    <p:extLst>
      <p:ext uri="{BB962C8B-B14F-4D97-AF65-F5344CB8AC3E}">
        <p14:creationId xmlns:p14="http://schemas.microsoft.com/office/powerpoint/2010/main" val="31227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1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A150E-171A-C1FB-07CC-68D456DB3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3729" y="2114900"/>
                <a:ext cx="9501792" cy="27131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Lemma 2</a:t>
                </a:r>
                <a:r>
                  <a:rPr lang="en-US" dirty="0"/>
                  <a:t>: We can partition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𝑔𝑜𝑜𝑑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𝑏𝑎𝑑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𝑏𝑎𝑑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 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𝑔𝑜𝑜𝑑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|/|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en-US" i="1" dirty="0"/>
                  <a:t>.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bg1"/>
                    </a:solidFill>
                  </a:rPr>
                  <a:t>Proof: 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0.9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endParaRPr lang="en-US" sz="1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𝑏𝑎𝑑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total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mismatches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A150E-171A-C1FB-07CC-68D456DB3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729" y="2114900"/>
                <a:ext cx="9501792" cy="2713115"/>
              </a:xfrm>
              <a:blipFill>
                <a:blip r:embed="rId2"/>
                <a:stretch>
                  <a:fillRect l="-1283" t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CD9A81A5-00C3-DAFF-3565-E1BEB656EF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Popular #3SUM with threshold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CD9A81A5-00C3-DAFF-3565-E1BEB656E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7D85779D-483C-4B54-B6E1-B803D3F80B8F}"/>
                  </a:ext>
                </a:extLst>
              </p:cNvPr>
              <p:cNvSpPr/>
              <p:nvPr/>
            </p:nvSpPr>
            <p:spPr>
              <a:xfrm>
                <a:off x="6550481" y="5626268"/>
                <a:ext cx="3179781" cy="750059"/>
              </a:xfrm>
              <a:prstGeom prst="wedgeRoundRectCallout">
                <a:avLst>
                  <a:gd name="adj1" fmla="val -7708"/>
                  <a:gd name="adj2" fmla="val -71092"/>
                  <a:gd name="adj3" fmla="val 1666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More than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0.9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ways to pick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7D85779D-483C-4B54-B6E1-B803D3F80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481" y="5626268"/>
                <a:ext cx="3179781" cy="750059"/>
              </a:xfrm>
              <a:prstGeom prst="wedgeRoundRectCallout">
                <a:avLst>
                  <a:gd name="adj1" fmla="val -7708"/>
                  <a:gd name="adj2" fmla="val -71092"/>
                  <a:gd name="adj3" fmla="val 16667"/>
                </a:avLst>
              </a:prstGeom>
              <a:blipFill>
                <a:blip r:embed="rId4"/>
                <a:stretch>
                  <a:fillRect l="-765" r="-2294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2A991E-8AC7-75C8-E5AB-CEB19245FF21}"/>
                  </a:ext>
                </a:extLst>
              </p:cNvPr>
              <p:cNvSpPr txBox="1"/>
              <p:nvPr/>
            </p:nvSpPr>
            <p:spPr>
              <a:xfrm>
                <a:off x="1305174" y="1332437"/>
                <a:ext cx="9776891" cy="83099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Task: </a:t>
                </a:r>
                <a:r>
                  <a:rPr lang="en-US" sz="2400" dirty="0">
                    <a:solidFill>
                      <a:schemeClr val="tx1"/>
                    </a:solidFill>
                  </a:rPr>
                  <a:t>compute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≔|</m:t>
                    </m:r>
                    <m:r>
                      <m:rPr>
                        <m:lit/>
                      </m:rP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lit/>
                      </m:rP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with promise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             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Assumption ◊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≤0.49|</m:t>
                    </m:r>
                    <m:r>
                      <a:rPr lang="en-US" sz="2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2A991E-8AC7-75C8-E5AB-CEB19245F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74" y="1332437"/>
                <a:ext cx="9776891" cy="830997"/>
              </a:xfrm>
              <a:prstGeom prst="rect">
                <a:avLst/>
              </a:prstGeom>
              <a:blipFill>
                <a:blip r:embed="rId5"/>
                <a:stretch>
                  <a:fillRect l="-872" t="-507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6C672A2-1DAB-26DF-6E99-2F16D5C2747D}"/>
              </a:ext>
            </a:extLst>
          </p:cNvPr>
          <p:cNvSpPr txBox="1"/>
          <p:nvPr/>
        </p:nvSpPr>
        <p:spPr>
          <a:xfrm>
            <a:off x="312975" y="1279764"/>
            <a:ext cx="1050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Recall: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7DC42-CF4C-B3D9-6EF2-49745C1F7FB3}"/>
                  </a:ext>
                </a:extLst>
              </p:cNvPr>
              <p:cNvSpPr txBox="1"/>
              <p:nvPr/>
            </p:nvSpPr>
            <p:spPr>
              <a:xfrm>
                <a:off x="394570" y="4581326"/>
                <a:ext cx="9606517" cy="558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𝑔𝑜𝑜𝑑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, write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)+(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7DC42-CF4C-B3D9-6EF2-49745C1F7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70" y="4581326"/>
                <a:ext cx="9606517" cy="558230"/>
              </a:xfrm>
              <a:prstGeom prst="rect">
                <a:avLst/>
              </a:prstGeom>
              <a:blipFill>
                <a:blip r:embed="rId6"/>
                <a:stretch>
                  <a:fillRect l="-1142" t="-10989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4B60D7-48D9-B6F5-7878-DE52DD5E95A9}"/>
                  </a:ext>
                </a:extLst>
              </p:cNvPr>
              <p:cNvSpPr txBox="1"/>
              <p:nvPr/>
            </p:nvSpPr>
            <p:spPr>
              <a:xfrm>
                <a:off x="5449962" y="5049688"/>
                <a:ext cx="327602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4B60D7-48D9-B6F5-7878-DE52DD5E9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962" y="5049688"/>
                <a:ext cx="3276026" cy="523220"/>
              </a:xfrm>
              <a:prstGeom prst="rect">
                <a:avLst/>
              </a:prstGeom>
              <a:blipFill>
                <a:blip r:embed="rId7"/>
                <a:stretch>
                  <a:fillRect l="-3724" t="-10465" r="-31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16909C-9CCD-5133-3B1A-A929C86201E3}"/>
                  </a:ext>
                </a:extLst>
              </p:cNvPr>
              <p:cNvSpPr txBox="1"/>
              <p:nvPr/>
            </p:nvSpPr>
            <p:spPr>
              <a:xfrm>
                <a:off x="8190959" y="5016300"/>
                <a:ext cx="31797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16909C-9CCD-5133-3B1A-A929C8620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959" y="5016300"/>
                <a:ext cx="317978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A1306E-0F73-06AF-D1FE-EE5DF62CF2E2}"/>
                  </a:ext>
                </a:extLst>
              </p:cNvPr>
              <p:cNvSpPr txBox="1"/>
              <p:nvPr/>
            </p:nvSpPr>
            <p:spPr>
              <a:xfrm>
                <a:off x="838200" y="5525563"/>
                <a:ext cx="5477149" cy="7740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/>
                  <a:t>Hence,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𝑔𝑜𝑜𝑑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0.9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A1306E-0F73-06AF-D1FE-EE5DF62CF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25563"/>
                <a:ext cx="5477149" cy="774058"/>
              </a:xfrm>
              <a:prstGeom prst="rect">
                <a:avLst/>
              </a:prstGeom>
              <a:blipFill>
                <a:blip r:embed="rId9"/>
                <a:stretch>
                  <a:fillRect l="-2339" b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59EA42B8-9854-41E3-55E9-A75050B5991E}"/>
                  </a:ext>
                </a:extLst>
              </p:cNvPr>
              <p:cNvSpPr/>
              <p:nvPr/>
            </p:nvSpPr>
            <p:spPr>
              <a:xfrm>
                <a:off x="7916091" y="3155488"/>
                <a:ext cx="3853543" cy="830997"/>
              </a:xfrm>
              <a:prstGeom prst="wedgeRoundRectCallout">
                <a:avLst>
                  <a:gd name="adj1" fmla="val -64915"/>
                  <a:gd name="adj2" fmla="val -34710"/>
                  <a:gd name="adj3" fmla="val 1666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For time efficiency, estimate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/>
                  <a:t> by subsampling</a:t>
                </a:r>
              </a:p>
            </p:txBody>
          </p:sp>
        </mc:Choice>
        <mc:Fallback xmlns="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59EA42B8-9854-41E3-55E9-A75050B59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091" y="3155488"/>
                <a:ext cx="3853543" cy="830997"/>
              </a:xfrm>
              <a:prstGeom prst="wedgeRoundRectCallout">
                <a:avLst>
                  <a:gd name="adj1" fmla="val -64915"/>
                  <a:gd name="adj2" fmla="val -34710"/>
                  <a:gd name="adj3" fmla="val 16667"/>
                </a:avLst>
              </a:prstGeom>
              <a:blipFill>
                <a:blip r:embed="rId10"/>
                <a:stretch>
                  <a:fillRect t="-5072" r="-136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EEEEFDE-57BA-30E0-B070-95652F17ACBE}"/>
              </a:ext>
            </a:extLst>
          </p:cNvPr>
          <p:cNvSpPr txBox="1"/>
          <p:nvPr/>
        </p:nvSpPr>
        <p:spPr>
          <a:xfrm>
            <a:off x="373729" y="3047766"/>
            <a:ext cx="6097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/>
              <a:t>Proof: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17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  <p:bldP spid="15" grpId="0"/>
      <p:bldP spid="17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F2C0C-0972-66F1-5C99-DAC1C74D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0EC2DF-9270-D8B6-B447-C4D02D02F7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5172" y="1825625"/>
                <a:ext cx="1124712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Explore connections between 3SUM/additive combinatorics and pattern matching </a:t>
                </a:r>
              </a:p>
              <a:p>
                <a:pPr lvl="1"/>
                <a:r>
                  <a:rPr lang="en-US" dirty="0"/>
                  <a:t>Point-set/Wildcard pattern matching [this work]</a:t>
                </a:r>
              </a:p>
              <a:p>
                <a:pPr lvl="1"/>
                <a:r>
                  <a:rPr lang="en-US" dirty="0"/>
                  <a:t>Jumbled indexing   [Chan-Lewenstein’15]  (Balog-</a:t>
                </a:r>
                <a:r>
                  <a:rPr lang="en-US" dirty="0" err="1"/>
                  <a:t>Szemer</a:t>
                </a:r>
                <a:r>
                  <a:rPr lang="en-US" b="0" i="0" dirty="0" err="1">
                    <a:solidFill>
                      <a:srgbClr val="2E1500"/>
                    </a:solidFill>
                    <a:effectLst/>
                    <a:highlight>
                      <a:srgbClr val="FFFFFF"/>
                    </a:highlight>
                    <a:latin typeface="Google Sans"/>
                  </a:rPr>
                  <a:t>é</a:t>
                </a:r>
                <a:r>
                  <a:rPr lang="en-US" dirty="0" err="1"/>
                  <a:t>di</a:t>
                </a:r>
                <a:r>
                  <a:rPr lang="en-US" dirty="0"/>
                  <a:t>-Gowers theorem)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(1±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approx</a:t>
                </a:r>
                <a:r>
                  <a:rPr lang="en-US" sz="2400" dirty="0"/>
                  <a:t> Text-to-Pattern Hamming Distances [Chan-J-VassilevskaW-Xu’23] (via Sub-quadratic-time Popular #3SUM from [CVX’23])</a:t>
                </a:r>
              </a:p>
              <a:p>
                <a:pPr lvl="1"/>
                <a:r>
                  <a:rPr lang="en-US" dirty="0"/>
                  <a:t>more?</a:t>
                </a:r>
                <a:endParaRPr lang="en-US" sz="2400" dirty="0"/>
              </a:p>
              <a:p>
                <a:r>
                  <a:rPr lang="en-US" dirty="0"/>
                  <a:t>Open questions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-mismatch Constellation: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time (when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)?      (currently: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  (ongoing work)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0EC2DF-9270-D8B6-B447-C4D02D02F7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172" y="1825625"/>
                <a:ext cx="11247120" cy="4351338"/>
              </a:xfrm>
              <a:blipFill>
                <a:blip r:embed="rId3"/>
                <a:stretch>
                  <a:fillRect l="-97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A662ABF-0BC4-68A0-ABBC-62E707F5F2C7}"/>
              </a:ext>
            </a:extLst>
          </p:cNvPr>
          <p:cNvSpPr txBox="1"/>
          <p:nvPr/>
        </p:nvSpPr>
        <p:spPr>
          <a:xfrm>
            <a:off x="6550325" y="5454431"/>
            <a:ext cx="253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1132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80636-BE44-0AA1-853A-257A8FCC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3207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Popular #3SUM for Text-to-Pattern Ham </a:t>
            </a:r>
            <a:r>
              <a:rPr lang="en-US" sz="4000" dirty="0" err="1"/>
              <a:t>Dists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4AF289-A5A4-2099-3E25-7D70B3157E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3600" y="1486848"/>
                <a:ext cx="9373849" cy="215127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Popular #3SUM  with threshold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&lt;2.372</m:t>
                    </m:r>
                  </m:oMath>
                </a14:m>
                <a:r>
                  <a:rPr lang="en-US" sz="2400" dirty="0"/>
                  <a:t>) randomized [CVX STOC’23]</a:t>
                </a:r>
              </a:p>
              <a:p>
                <a:pPr lvl="1"/>
                <a:r>
                  <a:rPr lang="en-US" sz="2000" dirty="0" err="1"/>
                  <a:t>Fredman’s</a:t>
                </a:r>
                <a:r>
                  <a:rPr lang="en-US" sz="2000" dirty="0"/>
                  <a:t> trick + Equality matrix product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  3/128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u="sng" dirty="0"/>
                  <a:t>deterministic</a:t>
                </a:r>
                <a:r>
                  <a:rPr lang="en-US" sz="2400" dirty="0"/>
                  <a:t>, no fast matrix </a:t>
                </a:r>
                <a:r>
                  <a:rPr lang="en-US" sz="2400" dirty="0" err="1"/>
                  <a:t>mult</a:t>
                </a:r>
                <a:r>
                  <a:rPr lang="en-US" sz="2400" dirty="0"/>
                  <a:t> 	 [FJX’24]</a:t>
                </a:r>
              </a:p>
              <a:p>
                <a:pPr lvl="1"/>
                <a:r>
                  <a:rPr lang="en-US" sz="2000" dirty="0"/>
                  <a:t>Balog-</a:t>
                </a:r>
                <a:r>
                  <a:rPr lang="en-US" sz="2000" dirty="0" err="1"/>
                  <a:t>Szemer</a:t>
                </a:r>
                <a:r>
                  <a:rPr lang="en-US" sz="2000" b="0" i="0" dirty="0" err="1">
                    <a:solidFill>
                      <a:srgbClr val="2E1500"/>
                    </a:solidFill>
                    <a:effectLst/>
                    <a:highlight>
                      <a:srgbClr val="FFFFFF"/>
                    </a:highlight>
                    <a:latin typeface="Google Sans"/>
                  </a:rPr>
                  <a:t>é</a:t>
                </a:r>
                <a:r>
                  <a:rPr lang="en-US" sz="2000" dirty="0" err="1"/>
                  <a:t>di</a:t>
                </a:r>
                <a:r>
                  <a:rPr lang="en-US" sz="2000" dirty="0"/>
                  <a:t>-Gowers theorem + small-doubling #3SUM.</a:t>
                </a:r>
              </a:p>
              <a:p>
                <a:pPr lvl="1"/>
                <a:r>
                  <a:rPr lang="en-US" sz="2000" dirty="0"/>
                  <a:t>Idea: Popular differences decompose into few small-doubling sets and a small set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4AF289-A5A4-2099-3E25-7D70B3157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3600" y="1486848"/>
                <a:ext cx="9373849" cy="2151270"/>
              </a:xfrm>
              <a:blipFill>
                <a:blip r:embed="rId3"/>
                <a:stretch>
                  <a:fillRect l="-845" t="-5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3FED42-13E1-AD83-CC0B-84CEC659CFA8}"/>
                  </a:ext>
                </a:extLst>
              </p:cNvPr>
              <p:cNvSpPr txBox="1"/>
              <p:nvPr/>
            </p:nvSpPr>
            <p:spPr>
              <a:xfrm>
                <a:off x="935963" y="3529309"/>
                <a:ext cx="10714997" cy="1268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Popular #3SUM with threshold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2400" dirty="0"/>
                  <a:t>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(1±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-approx. T-to-P Hamming Distances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 (randomized) </a:t>
                </a:r>
              </a:p>
              <a:p>
                <a:r>
                  <a:rPr lang="en-US" sz="2400" dirty="0"/>
                  <a:t>				(implicitly in [Chan-J-</a:t>
                </a:r>
                <a:r>
                  <a:rPr lang="en-US" sz="2400" dirty="0" err="1"/>
                  <a:t>Vassilevska</a:t>
                </a:r>
                <a:r>
                  <a:rPr lang="en-US" sz="2400" dirty="0"/>
                  <a:t> Williams-Xu FOCS’23])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3FED42-13E1-AD83-CC0B-84CEC659C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63" y="3529309"/>
                <a:ext cx="10714997" cy="1268361"/>
              </a:xfrm>
              <a:prstGeom prst="rect">
                <a:avLst/>
              </a:prstGeom>
              <a:blipFill>
                <a:blip r:embed="rId4"/>
                <a:stretch>
                  <a:fillRect l="-911" t="-2404" b="-10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E580C8-CCCA-1B49-E6D2-1A588807E755}"/>
                  </a:ext>
                </a:extLst>
              </p:cNvPr>
              <p:cNvSpPr txBox="1"/>
              <p:nvPr/>
            </p:nvSpPr>
            <p:spPr>
              <a:xfrm>
                <a:off x="2205579" y="4759841"/>
                <a:ext cx="6653843" cy="516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begChr m:val="[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∘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E580C8-CCCA-1B49-E6D2-1A588807E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579" y="4759841"/>
                <a:ext cx="6653843" cy="5162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7B846B-9891-775C-61CD-91D25E8B43E4}"/>
                  </a:ext>
                </a:extLst>
              </p:cNvPr>
              <p:cNvSpPr txBox="1"/>
              <p:nvPr/>
            </p:nvSpPr>
            <p:spPr>
              <a:xfrm>
                <a:off x="600348" y="5485525"/>
                <a:ext cx="11221538" cy="881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Open question: </a:t>
                </a:r>
                <a:r>
                  <a:rPr lang="en-US" sz="2400" u="sng" dirty="0"/>
                  <a:t>Deterministic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(1±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-approx. T-to-P Ham </a:t>
                </a:r>
                <a:r>
                  <a:rPr lang="en-US" sz="2400" dirty="0" err="1"/>
                  <a:t>Dists</a:t>
                </a:r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2400" dirty="0"/>
                  <a:t>time?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	FJX’24: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.    Karloff’93: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7B846B-9891-775C-61CD-91D25E8B4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48" y="5485525"/>
                <a:ext cx="11221538" cy="881010"/>
              </a:xfrm>
              <a:prstGeom prst="rect">
                <a:avLst/>
              </a:prstGeom>
              <a:blipFill>
                <a:blip r:embed="rId6"/>
                <a:stretch>
                  <a:fillRect l="-815" t="-2778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9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C577-12B1-F3E4-7ABE-B3B8B789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40" y="43090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Constellation problem</a:t>
            </a:r>
            <a:br>
              <a:rPr lang="en-US" dirty="0"/>
            </a:br>
            <a:r>
              <a:rPr lang="en-US" sz="3600" dirty="0"/>
              <a:t>(aka point set pattern matching)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FFA1CD-8011-AAEA-DF94-6092969B99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5729" y="4638446"/>
                <a:ext cx="6902005" cy="18870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algorithms </a:t>
                </a:r>
                <a:r>
                  <a:rPr lang="en-US" sz="2400" dirty="0"/>
                  <a:t>(convolution-based):</a:t>
                </a:r>
                <a:endParaRPr lang="en-US" dirty="0"/>
              </a:p>
              <a:p>
                <a:pPr lvl="1"/>
                <a:r>
                  <a:rPr lang="en-US" dirty="0"/>
                  <a:t>Monte Carlo 	[</a:t>
                </a:r>
                <a:r>
                  <a:rPr lang="en-US" dirty="0" err="1"/>
                  <a:t>Cardoze</a:t>
                </a:r>
                <a:r>
                  <a:rPr lang="en-US" dirty="0"/>
                  <a:t>-Schulman FOCS’98]</a:t>
                </a:r>
              </a:p>
              <a:p>
                <a:pPr lvl="1"/>
                <a:r>
                  <a:rPr lang="en-US" dirty="0"/>
                  <a:t>Las Vegas 	[Cole-Hariharan STOC’02]</a:t>
                </a:r>
              </a:p>
              <a:p>
                <a:pPr lvl="1"/>
                <a:r>
                  <a:rPr lang="en-US" dirty="0"/>
                  <a:t>Deterministic 	[Fischer SODA’24]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FFA1CD-8011-AAEA-DF94-6092969B99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729" y="4638446"/>
                <a:ext cx="6902005" cy="1887046"/>
              </a:xfrm>
              <a:blipFill>
                <a:blip r:embed="rId3"/>
                <a:stretch>
                  <a:fillRect t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26205CA-A2B3-3E7A-EA2D-729DAEE6EFCD}"/>
              </a:ext>
            </a:extLst>
          </p:cNvPr>
          <p:cNvSpPr/>
          <p:nvPr/>
        </p:nvSpPr>
        <p:spPr>
          <a:xfrm>
            <a:off x="3259216" y="3557627"/>
            <a:ext cx="208655" cy="2086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63FBCA-6B9C-89A7-D70A-2E6350D39C33}"/>
              </a:ext>
            </a:extLst>
          </p:cNvPr>
          <p:cNvSpPr/>
          <p:nvPr/>
        </p:nvSpPr>
        <p:spPr>
          <a:xfrm>
            <a:off x="3779831" y="3557627"/>
            <a:ext cx="208655" cy="2086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54E699-2F73-4E36-A43A-B80C36791331}"/>
              </a:ext>
            </a:extLst>
          </p:cNvPr>
          <p:cNvSpPr/>
          <p:nvPr/>
        </p:nvSpPr>
        <p:spPr>
          <a:xfrm>
            <a:off x="4300446" y="3557626"/>
            <a:ext cx="208655" cy="2086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212EDC-DBD5-D900-5B9E-E85A866AC70A}"/>
              </a:ext>
            </a:extLst>
          </p:cNvPr>
          <p:cNvSpPr/>
          <p:nvPr/>
        </p:nvSpPr>
        <p:spPr>
          <a:xfrm>
            <a:off x="4821061" y="3557626"/>
            <a:ext cx="208655" cy="2086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EC8095-30B5-E14F-CECF-F3436855146D}"/>
              </a:ext>
            </a:extLst>
          </p:cNvPr>
          <p:cNvSpPr/>
          <p:nvPr/>
        </p:nvSpPr>
        <p:spPr>
          <a:xfrm>
            <a:off x="5347301" y="3557626"/>
            <a:ext cx="208655" cy="2086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239B0F-045A-0F0A-662E-C780EB86C52E}"/>
              </a:ext>
            </a:extLst>
          </p:cNvPr>
          <p:cNvSpPr/>
          <p:nvPr/>
        </p:nvSpPr>
        <p:spPr>
          <a:xfrm>
            <a:off x="1688934" y="3557626"/>
            <a:ext cx="208655" cy="2086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E864D0-B089-3668-5EA8-737525E278CF}"/>
              </a:ext>
            </a:extLst>
          </p:cNvPr>
          <p:cNvCxnSpPr/>
          <p:nvPr/>
        </p:nvCxnSpPr>
        <p:spPr>
          <a:xfrm>
            <a:off x="1071919" y="3661953"/>
            <a:ext cx="5891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CB89394-74DA-412E-A8C5-D5655FBFD234}"/>
              </a:ext>
            </a:extLst>
          </p:cNvPr>
          <p:cNvSpPr txBox="1"/>
          <p:nvPr/>
        </p:nvSpPr>
        <p:spPr>
          <a:xfrm>
            <a:off x="1627564" y="3713426"/>
            <a:ext cx="36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364FF9-63C0-585D-644F-F39B317E2C45}"/>
              </a:ext>
            </a:extLst>
          </p:cNvPr>
          <p:cNvSpPr txBox="1"/>
          <p:nvPr/>
        </p:nvSpPr>
        <p:spPr>
          <a:xfrm>
            <a:off x="3179435" y="3703740"/>
            <a:ext cx="340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5      6     7     8      9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ED95EB-BD01-3991-4858-F7D8EFBC02F6}"/>
              </a:ext>
            </a:extLst>
          </p:cNvPr>
          <p:cNvGrpSpPr/>
          <p:nvPr/>
        </p:nvGrpSpPr>
        <p:grpSpPr>
          <a:xfrm>
            <a:off x="1009016" y="4122152"/>
            <a:ext cx="2977936" cy="208656"/>
            <a:chOff x="908263" y="5731838"/>
            <a:chExt cx="2977936" cy="20865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03A56B8-5283-3048-D638-1552FD60893D}"/>
                </a:ext>
              </a:extLst>
            </p:cNvPr>
            <p:cNvCxnSpPr>
              <a:cxnSpLocks/>
            </p:cNvCxnSpPr>
            <p:nvPr/>
          </p:nvCxnSpPr>
          <p:spPr>
            <a:xfrm>
              <a:off x="908263" y="5836165"/>
              <a:ext cx="2977936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06BEE06-3859-C5DE-F7CE-227555D2BECD}"/>
                </a:ext>
              </a:extLst>
            </p:cNvPr>
            <p:cNvSpPr/>
            <p:nvPr/>
          </p:nvSpPr>
          <p:spPr>
            <a:xfrm>
              <a:off x="2636314" y="5731839"/>
              <a:ext cx="208655" cy="20865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DD646F-6E30-DBFC-EB16-252B266DEEAA}"/>
                </a:ext>
              </a:extLst>
            </p:cNvPr>
            <p:cNvSpPr/>
            <p:nvPr/>
          </p:nvSpPr>
          <p:spPr>
            <a:xfrm>
              <a:off x="3156929" y="5731839"/>
              <a:ext cx="208655" cy="20865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DEE2922-C9CE-9218-C224-3B3413431A00}"/>
                </a:ext>
              </a:extLst>
            </p:cNvPr>
            <p:cNvSpPr/>
            <p:nvPr/>
          </p:nvSpPr>
          <p:spPr>
            <a:xfrm>
              <a:off x="1066032" y="5731838"/>
              <a:ext cx="208655" cy="20865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F10D162-D671-1FBC-4438-9712EDD33D8A}"/>
              </a:ext>
            </a:extLst>
          </p:cNvPr>
          <p:cNvSpPr txBox="1"/>
          <p:nvPr/>
        </p:nvSpPr>
        <p:spPr>
          <a:xfrm>
            <a:off x="1113854" y="4268265"/>
            <a:ext cx="252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1                     4     5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153C676-C1CD-E1AE-9804-8469D5C38F4D}"/>
                  </a:ext>
                </a:extLst>
              </p:cNvPr>
              <p:cNvSpPr txBox="1"/>
              <p:nvPr/>
            </p:nvSpPr>
            <p:spPr>
              <a:xfrm>
                <a:off x="637933" y="6257486"/>
                <a:ext cx="3493009" cy="407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sz="2000" dirty="0"/>
                  <a:t> hides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factors.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153C676-C1CD-E1AE-9804-8469D5C38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3" y="6257486"/>
                <a:ext cx="3493009" cy="407676"/>
              </a:xfrm>
              <a:prstGeom prst="rect">
                <a:avLst/>
              </a:prstGeom>
              <a:blipFill>
                <a:blip r:embed="rId4"/>
                <a:stretch>
                  <a:fillRect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FAD566C-15B1-31D2-9148-D8788B6875B3}"/>
              </a:ext>
            </a:extLst>
          </p:cNvPr>
          <p:cNvCxnSpPr/>
          <p:nvPr/>
        </p:nvCxnSpPr>
        <p:spPr>
          <a:xfrm>
            <a:off x="505881" y="6292997"/>
            <a:ext cx="3415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67274E-E095-D1C0-3186-EE745037EA29}"/>
                  </a:ext>
                </a:extLst>
              </p:cNvPr>
              <p:cNvSpPr txBox="1"/>
              <p:nvPr/>
            </p:nvSpPr>
            <p:spPr>
              <a:xfrm>
                <a:off x="672251" y="3431120"/>
                <a:ext cx="3682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67274E-E095-D1C0-3186-EE745037E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51" y="3431120"/>
                <a:ext cx="368215" cy="461665"/>
              </a:xfrm>
              <a:prstGeom prst="rect">
                <a:avLst/>
              </a:prstGeom>
              <a:blipFill>
                <a:blip r:embed="rId5"/>
                <a:stretch>
                  <a:fillRect l="-3279" r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733210-179A-AF0C-C2C1-CC0B8CC84FFA}"/>
                  </a:ext>
                </a:extLst>
              </p:cNvPr>
              <p:cNvSpPr txBox="1"/>
              <p:nvPr/>
            </p:nvSpPr>
            <p:spPr>
              <a:xfrm>
                <a:off x="637933" y="4027721"/>
                <a:ext cx="3682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733210-179A-AF0C-C2C1-CC0B8CC84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3" y="4027721"/>
                <a:ext cx="368215" cy="461665"/>
              </a:xfrm>
              <a:prstGeom prst="rect">
                <a:avLst/>
              </a:prstGeom>
              <a:blipFill>
                <a:blip r:embed="rId6"/>
                <a:stretch>
                  <a:fillRect l="-5000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F828B60-79AA-4935-DA8D-17E46541F85B}"/>
                  </a:ext>
                </a:extLst>
              </p:cNvPr>
              <p:cNvSpPr txBox="1"/>
              <p:nvPr/>
            </p:nvSpPr>
            <p:spPr>
              <a:xfrm>
                <a:off x="5980951" y="3089942"/>
                <a:ext cx="216325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1,4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F828B60-79AA-4935-DA8D-17E46541F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951" y="3089942"/>
                <a:ext cx="216325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7BBAC92A-37EE-69F5-32F7-218A4DA0399E}"/>
              </a:ext>
            </a:extLst>
          </p:cNvPr>
          <p:cNvGrpSpPr/>
          <p:nvPr/>
        </p:nvGrpSpPr>
        <p:grpSpPr>
          <a:xfrm>
            <a:off x="1522416" y="3278680"/>
            <a:ext cx="2977936" cy="208656"/>
            <a:chOff x="908263" y="5731838"/>
            <a:chExt cx="2977936" cy="208656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4E3F3F9-F30F-670D-D6A8-C7F4A0F114A3}"/>
                </a:ext>
              </a:extLst>
            </p:cNvPr>
            <p:cNvCxnSpPr>
              <a:cxnSpLocks/>
            </p:cNvCxnSpPr>
            <p:nvPr/>
          </p:nvCxnSpPr>
          <p:spPr>
            <a:xfrm>
              <a:off x="908263" y="5836165"/>
              <a:ext cx="2977936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5171B9-C4E4-E7CF-0D3A-58FA5AD1131B}"/>
                </a:ext>
              </a:extLst>
            </p:cNvPr>
            <p:cNvSpPr/>
            <p:nvPr/>
          </p:nvSpPr>
          <p:spPr>
            <a:xfrm>
              <a:off x="2636314" y="5731839"/>
              <a:ext cx="208655" cy="20865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AEDD9E1-4D13-B11F-59BF-EE31E384336D}"/>
                </a:ext>
              </a:extLst>
            </p:cNvPr>
            <p:cNvSpPr/>
            <p:nvPr/>
          </p:nvSpPr>
          <p:spPr>
            <a:xfrm>
              <a:off x="3156929" y="5731839"/>
              <a:ext cx="208655" cy="20865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9ACF95A-A940-58AC-DA7B-C8D67932977A}"/>
                </a:ext>
              </a:extLst>
            </p:cNvPr>
            <p:cNvSpPr/>
            <p:nvPr/>
          </p:nvSpPr>
          <p:spPr>
            <a:xfrm>
              <a:off x="1066032" y="5731838"/>
              <a:ext cx="208655" cy="20865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FE28AA5-9464-DCBD-E39B-B76DFD9E1692}"/>
              </a:ext>
            </a:extLst>
          </p:cNvPr>
          <p:cNvGrpSpPr/>
          <p:nvPr/>
        </p:nvGrpSpPr>
        <p:grpSpPr>
          <a:xfrm>
            <a:off x="3097283" y="2987391"/>
            <a:ext cx="2977936" cy="208656"/>
            <a:chOff x="908263" y="5731838"/>
            <a:chExt cx="2977936" cy="208656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52F7A14-8F75-661E-BA9A-DBE4F7C391A3}"/>
                </a:ext>
              </a:extLst>
            </p:cNvPr>
            <p:cNvCxnSpPr>
              <a:cxnSpLocks/>
            </p:cNvCxnSpPr>
            <p:nvPr/>
          </p:nvCxnSpPr>
          <p:spPr>
            <a:xfrm>
              <a:off x="908263" y="5836165"/>
              <a:ext cx="2977936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B75F7B8-8B3A-40D3-20F6-12C3DEF9A245}"/>
                </a:ext>
              </a:extLst>
            </p:cNvPr>
            <p:cNvSpPr/>
            <p:nvPr/>
          </p:nvSpPr>
          <p:spPr>
            <a:xfrm>
              <a:off x="2636314" y="5731839"/>
              <a:ext cx="208655" cy="20865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1B9D9B3-FAD1-C1B7-C27D-AE1306020FCD}"/>
                </a:ext>
              </a:extLst>
            </p:cNvPr>
            <p:cNvSpPr/>
            <p:nvPr/>
          </p:nvSpPr>
          <p:spPr>
            <a:xfrm>
              <a:off x="3156929" y="5731839"/>
              <a:ext cx="208655" cy="20865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7930CF5-078D-8AB3-11FB-842C1D75BE30}"/>
                </a:ext>
              </a:extLst>
            </p:cNvPr>
            <p:cNvSpPr/>
            <p:nvPr/>
          </p:nvSpPr>
          <p:spPr>
            <a:xfrm>
              <a:off x="1066032" y="5731838"/>
              <a:ext cx="208655" cy="20865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0EDAE3-EA37-586B-473A-B5F0DE232A38}"/>
              </a:ext>
            </a:extLst>
          </p:cNvPr>
          <p:cNvGrpSpPr/>
          <p:nvPr/>
        </p:nvGrpSpPr>
        <p:grpSpPr>
          <a:xfrm>
            <a:off x="7473615" y="3640730"/>
            <a:ext cx="4867219" cy="2946831"/>
            <a:chOff x="8210419" y="3923006"/>
            <a:chExt cx="4867219" cy="294683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272A556-186C-E693-13AC-3C5458D54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419" y="3923006"/>
              <a:ext cx="3981581" cy="2652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FAB58F-B122-EAC3-C1ED-BA83F3843DB5}"/>
                </a:ext>
              </a:extLst>
            </p:cNvPr>
            <p:cNvSpPr txBox="1"/>
            <p:nvPr/>
          </p:nvSpPr>
          <p:spPr>
            <a:xfrm>
              <a:off x="10001055" y="6500505"/>
              <a:ext cx="3076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Image source: </a:t>
              </a:r>
              <a:r>
                <a:rPr lang="en-US" dirty="0" err="1">
                  <a:solidFill>
                    <a:schemeClr val="bg1">
                      <a:lumMod val="85000"/>
                    </a:schemeClr>
                  </a:solidFill>
                </a:rPr>
                <a:t>freepik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EB342D8-2539-CDD5-F97F-8B81196BA455}"/>
                  </a:ext>
                </a:extLst>
              </p:cNvPr>
              <p:cNvSpPr/>
              <p:nvPr/>
            </p:nvSpPr>
            <p:spPr>
              <a:xfrm>
                <a:off x="856358" y="1711653"/>
                <a:ext cx="9771566" cy="120212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b="1" dirty="0"/>
                  <a:t>Input: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0,1,…,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/>
              </a:p>
              <a:p>
                <a:r>
                  <a:rPr lang="en-US" sz="2800" b="1" dirty="0"/>
                  <a:t>Task: </a:t>
                </a:r>
                <a:r>
                  <a:rPr lang="en-US" sz="2800" dirty="0"/>
                  <a:t>Output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EB342D8-2539-CDD5-F97F-8B81196BA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58" y="1711653"/>
                <a:ext cx="9771566" cy="1202129"/>
              </a:xfrm>
              <a:prstGeom prst="rect">
                <a:avLst/>
              </a:prstGeom>
              <a:blipFill>
                <a:blip r:embed="rId9"/>
                <a:stretch>
                  <a:fillRect l="-1184" b="-3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CC5FB9-8A84-5051-399F-40339D5C5726}"/>
                  </a:ext>
                </a:extLst>
              </p:cNvPr>
              <p:cNvSpPr txBox="1"/>
              <p:nvPr/>
            </p:nvSpPr>
            <p:spPr>
              <a:xfrm>
                <a:off x="7158013" y="2312717"/>
                <a:ext cx="3537644" cy="77405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/>
                  <a:t>(note: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CC5FB9-8A84-5051-399F-40339D5C5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013" y="2312717"/>
                <a:ext cx="3537644" cy="774058"/>
              </a:xfrm>
              <a:prstGeom prst="rect">
                <a:avLst/>
              </a:prstGeom>
              <a:blipFill>
                <a:blip r:embed="rId10"/>
                <a:stretch>
                  <a:fillRect l="-3259" r="-2401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peech Bubble: Rectangle with Corners Rounded 31">
                <a:extLst>
                  <a:ext uri="{FF2B5EF4-FFF2-40B4-BE49-F238E27FC236}">
                    <a16:creationId xmlns:a16="http://schemas.microsoft.com/office/drawing/2014/main" id="{FDB78DF1-DE67-CC64-5AF8-B9729FA82654}"/>
                  </a:ext>
                </a:extLst>
              </p:cNvPr>
              <p:cNvSpPr/>
              <p:nvPr/>
            </p:nvSpPr>
            <p:spPr>
              <a:xfrm>
                <a:off x="5917427" y="631447"/>
                <a:ext cx="5727708" cy="993072"/>
              </a:xfrm>
              <a:prstGeom prst="wedgeRoundRectCallout">
                <a:avLst>
                  <a:gd name="adj1" fmla="val -59410"/>
                  <a:gd name="adj2" fmla="val 77223"/>
                  <a:gd name="adj3" fmla="val 1666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can extend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-dimensional points</a:t>
                </a:r>
              </a:p>
              <a:p>
                <a:pPr algn="ctr"/>
                <a:r>
                  <a:rPr lang="en-US" sz="2400" dirty="0"/>
                  <a:t>(by flattening into 1-dim: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2" name="Speech Bubble: Rectangle with Corners Rounded 31">
                <a:extLst>
                  <a:ext uri="{FF2B5EF4-FFF2-40B4-BE49-F238E27FC236}">
                    <a16:creationId xmlns:a16="http://schemas.microsoft.com/office/drawing/2014/main" id="{FDB78DF1-DE67-CC64-5AF8-B9729FA826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427" y="631447"/>
                <a:ext cx="5727708" cy="993072"/>
              </a:xfrm>
              <a:prstGeom prst="wedgeRoundRectCallout">
                <a:avLst>
                  <a:gd name="adj1" fmla="val -59410"/>
                  <a:gd name="adj2" fmla="val 77223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9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" grpId="0"/>
      <p:bldP spid="11" grpId="0"/>
      <p:bldP spid="19" grpId="0"/>
      <p:bldP spid="34" grpId="0"/>
      <p:bldP spid="37" grpId="0"/>
      <p:bldP spid="38" grpId="0"/>
      <p:bldP spid="40" grpId="0"/>
      <p:bldP spid="18" grpId="0" animBg="1"/>
      <p:bldP spid="23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E9C577-12B1-F3E4-7ABE-B3B8B78955A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-mismatch </a:t>
                </a:r>
                <a:r>
                  <a:rPr lang="en-US" dirty="0"/>
                  <a:t>Constellation problem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E9C577-12B1-F3E4-7ABE-B3B8B78955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FFA1CD-8011-AAEA-DF94-6092969B99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72914"/>
                <a:ext cx="10839994" cy="174342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	</a:t>
                </a:r>
                <a:r>
                  <a:rPr lang="en-US" sz="2400" dirty="0"/>
                  <a:t>[</a:t>
                </a:r>
                <a:r>
                  <a:rPr lang="en-US" sz="2400" dirty="0" err="1"/>
                  <a:t>Cardoze</a:t>
                </a:r>
                <a:r>
                  <a:rPr lang="en-US" sz="2400" dirty="0"/>
                  <a:t>-Schulman FOCS’98], derandomized by [Fischer SODA’24]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1.97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	</a:t>
                </a:r>
                <a:r>
                  <a:rPr lang="en-US" sz="2400" dirty="0"/>
                  <a:t>randomized, implied by [Chan-</a:t>
                </a:r>
                <a:r>
                  <a:rPr lang="en-US" sz="2400" dirty="0" err="1"/>
                  <a:t>Vassilevska</a:t>
                </a:r>
                <a:r>
                  <a:rPr lang="en-US" sz="2400" dirty="0"/>
                  <a:t> Williams-Xu STOC’23]</a:t>
                </a:r>
              </a:p>
              <a:p>
                <a:pPr marL="0" indent="0">
                  <a:buNone/>
                </a:pPr>
                <a:r>
                  <a:rPr lang="en-US" dirty="0"/>
                  <a:t>      Goal: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small (e.g.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sup>
                    </m:sSup>
                  </m:oMath>
                </a14:m>
                <a:r>
                  <a:rPr lang="en-US" dirty="0"/>
                  <a:t>)?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FFA1CD-8011-AAEA-DF94-6092969B99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72914"/>
                <a:ext cx="10839994" cy="1743424"/>
              </a:xfrm>
              <a:blipFill>
                <a:blip r:embed="rId4"/>
                <a:stretch>
                  <a:fillRect t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C2BA77B-60C3-3C41-CEB4-A956DDA620A4}"/>
              </a:ext>
            </a:extLst>
          </p:cNvPr>
          <p:cNvGrpSpPr/>
          <p:nvPr/>
        </p:nvGrpSpPr>
        <p:grpSpPr>
          <a:xfrm>
            <a:off x="975453" y="2752276"/>
            <a:ext cx="5300205" cy="1154366"/>
            <a:chOff x="975453" y="2752276"/>
            <a:chExt cx="5300205" cy="115436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E6BCF40-4F7F-915D-06C8-37999AF597E4}"/>
                </a:ext>
              </a:extLst>
            </p:cNvPr>
            <p:cNvSpPr/>
            <p:nvPr/>
          </p:nvSpPr>
          <p:spPr>
            <a:xfrm>
              <a:off x="3061843" y="2894821"/>
              <a:ext cx="208655" cy="20865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A2152E-EA31-293E-7CEA-744FD024A84C}"/>
                </a:ext>
              </a:extLst>
            </p:cNvPr>
            <p:cNvSpPr/>
            <p:nvPr/>
          </p:nvSpPr>
          <p:spPr>
            <a:xfrm>
              <a:off x="3900060" y="2894821"/>
              <a:ext cx="208655" cy="20865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5B5D177-5111-9C5C-F3C5-09C97F4E25AF}"/>
                </a:ext>
              </a:extLst>
            </p:cNvPr>
            <p:cNvSpPr/>
            <p:nvPr/>
          </p:nvSpPr>
          <p:spPr>
            <a:xfrm>
              <a:off x="4381503" y="2894821"/>
              <a:ext cx="208655" cy="20865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90EB133-D65B-42E2-CE75-494B82746DCD}"/>
                </a:ext>
              </a:extLst>
            </p:cNvPr>
            <p:cNvSpPr/>
            <p:nvPr/>
          </p:nvSpPr>
          <p:spPr>
            <a:xfrm>
              <a:off x="5252850" y="2894822"/>
              <a:ext cx="208655" cy="20865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E18EEBF-FF27-BAAB-DFD4-69EF814812A6}"/>
                </a:ext>
              </a:extLst>
            </p:cNvPr>
            <p:cNvSpPr/>
            <p:nvPr/>
          </p:nvSpPr>
          <p:spPr>
            <a:xfrm>
              <a:off x="5779090" y="2894822"/>
              <a:ext cx="208655" cy="20865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A967BF5-9852-66B5-1BC0-2B08AA187D88}"/>
                </a:ext>
              </a:extLst>
            </p:cNvPr>
            <p:cNvSpPr/>
            <p:nvPr/>
          </p:nvSpPr>
          <p:spPr>
            <a:xfrm>
              <a:off x="2120723" y="2894822"/>
              <a:ext cx="208655" cy="20865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4BD5548-8308-D5C0-2965-6E574DD8A3B6}"/>
                </a:ext>
              </a:extLst>
            </p:cNvPr>
            <p:cNvCxnSpPr>
              <a:cxnSpLocks/>
            </p:cNvCxnSpPr>
            <p:nvPr/>
          </p:nvCxnSpPr>
          <p:spPr>
            <a:xfrm>
              <a:off x="1732233" y="2999148"/>
              <a:ext cx="45434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5B97BA-F30A-A0F9-2742-787BA30068CF}"/>
                </a:ext>
              </a:extLst>
            </p:cNvPr>
            <p:cNvGrpSpPr/>
            <p:nvPr/>
          </p:nvGrpSpPr>
          <p:grpSpPr>
            <a:xfrm>
              <a:off x="1966705" y="3238412"/>
              <a:ext cx="2977936" cy="208655"/>
              <a:chOff x="908263" y="5731838"/>
              <a:chExt cx="2977936" cy="208655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39F3E3E8-CCD7-9F91-A6AA-35443C336A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263" y="5836165"/>
                <a:ext cx="2977936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A755D29-405F-CA08-8791-83258365D892}"/>
                  </a:ext>
                </a:extLst>
              </p:cNvPr>
              <p:cNvSpPr/>
              <p:nvPr/>
            </p:nvSpPr>
            <p:spPr>
              <a:xfrm>
                <a:off x="1683814" y="5731838"/>
                <a:ext cx="208655" cy="20865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4286CAF-B6D6-21C7-E464-87D21F2DC53B}"/>
                  </a:ext>
                </a:extLst>
              </p:cNvPr>
              <p:cNvSpPr/>
              <p:nvPr/>
            </p:nvSpPr>
            <p:spPr>
              <a:xfrm>
                <a:off x="3323061" y="5731838"/>
                <a:ext cx="208655" cy="20865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A0796E6-4A8F-9DAE-A8BF-7732ED1490A1}"/>
                  </a:ext>
                </a:extLst>
              </p:cNvPr>
              <p:cNvSpPr/>
              <p:nvPr/>
            </p:nvSpPr>
            <p:spPr>
              <a:xfrm>
                <a:off x="1066032" y="5731838"/>
                <a:ext cx="208655" cy="20865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B25635-28DA-4AA7-024F-009E9A6E54A0}"/>
                </a:ext>
              </a:extLst>
            </p:cNvPr>
            <p:cNvSpPr/>
            <p:nvPr/>
          </p:nvSpPr>
          <p:spPr>
            <a:xfrm>
              <a:off x="3061843" y="3238412"/>
              <a:ext cx="208655" cy="20865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7B6EE9A-EC6D-CFC2-B647-C7B02F2783C3}"/>
                    </a:ext>
                  </a:extLst>
                </p:cNvPr>
                <p:cNvSpPr txBox="1"/>
                <p:nvPr/>
              </p:nvSpPr>
              <p:spPr>
                <a:xfrm>
                  <a:off x="1353881" y="2752276"/>
                  <a:ext cx="36821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7B6EE9A-EC6D-CFC2-B647-C7B02F2783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3881" y="2752276"/>
                  <a:ext cx="36821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333" r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FA3F99C-CFDD-230A-2C72-BAC3F244688E}"/>
                    </a:ext>
                  </a:extLst>
                </p:cNvPr>
                <p:cNvSpPr txBox="1"/>
                <p:nvPr/>
              </p:nvSpPr>
              <p:spPr>
                <a:xfrm>
                  <a:off x="975453" y="3111906"/>
                  <a:ext cx="91236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FA3F99C-CFDD-230A-2C72-BAC3F24468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453" y="3111906"/>
                  <a:ext cx="912367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FC8C14-622A-AF21-04F5-EC66B531C7F0}"/>
                </a:ext>
              </a:extLst>
            </p:cNvPr>
            <p:cNvSpPr/>
            <p:nvPr/>
          </p:nvSpPr>
          <p:spPr>
            <a:xfrm>
              <a:off x="2673266" y="3134085"/>
              <a:ext cx="335085" cy="394182"/>
            </a:xfrm>
            <a:prstGeom prst="rect">
              <a:avLst/>
            </a:prstGeom>
            <a:noFill/>
            <a:ln w="28575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946957-528E-5662-2538-2FFD5F4F7A73}"/>
                </a:ext>
              </a:extLst>
            </p:cNvPr>
            <p:cNvSpPr txBox="1"/>
            <p:nvPr/>
          </p:nvSpPr>
          <p:spPr>
            <a:xfrm>
              <a:off x="2329378" y="3506532"/>
              <a:ext cx="24069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one mismatch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EE34A9-9951-8FEE-5192-8954F140B5B5}"/>
                  </a:ext>
                </a:extLst>
              </p:cNvPr>
              <p:cNvSpPr/>
              <p:nvPr/>
            </p:nvSpPr>
            <p:spPr>
              <a:xfrm>
                <a:off x="951442" y="1537542"/>
                <a:ext cx="9771566" cy="111962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b="1" dirty="0"/>
                  <a:t>Input: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0,1,…,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r>
                  <a:rPr lang="en-US" sz="2800" b="1" dirty="0"/>
                  <a:t>Task: </a:t>
                </a:r>
                <a:r>
                  <a:rPr lang="en-US" sz="2800" dirty="0"/>
                  <a:t>Output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EE34A9-9951-8FEE-5192-8954F140B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42" y="1537542"/>
                <a:ext cx="9771566" cy="1119623"/>
              </a:xfrm>
              <a:prstGeom prst="rect">
                <a:avLst/>
              </a:prstGeom>
              <a:blipFill>
                <a:blip r:embed="rId7"/>
                <a:stretch>
                  <a:fillRect l="-1184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BFF576-BCF1-C963-2FF5-2D3D5C3FF4AB}"/>
                  </a:ext>
                </a:extLst>
              </p:cNvPr>
              <p:cNvSpPr txBox="1"/>
              <p:nvPr/>
            </p:nvSpPr>
            <p:spPr>
              <a:xfrm>
                <a:off x="951442" y="3956507"/>
                <a:ext cx="7715250" cy="66883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Assumption: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≤0.9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    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BFF576-BCF1-C963-2FF5-2D3D5C3FF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42" y="3956507"/>
                <a:ext cx="7715250" cy="668837"/>
              </a:xfrm>
              <a:prstGeom prst="rect">
                <a:avLst/>
              </a:prstGeom>
              <a:blipFill>
                <a:blip r:embed="rId8"/>
                <a:stretch>
                  <a:fillRect l="-149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88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508D349-09C0-0158-F2CD-1FA34A6C04A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53515" y="246415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/>
                  <a:t>-mismatch Constellation is as hard as</a:t>
                </a:r>
                <a:br>
                  <a:rPr lang="en-US" sz="4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400" b="1" dirty="0"/>
                  <a:t>-mismatch </a:t>
                </a:r>
                <a:r>
                  <a:rPr lang="en-US" b="1" dirty="0"/>
                  <a:t>String Pattern Matching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508D349-09C0-0158-F2CD-1FA34A6C04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53515" y="246415"/>
                <a:ext cx="10515600" cy="1325563"/>
              </a:xfrm>
              <a:blipFill>
                <a:blip r:embed="rId3"/>
                <a:stretch>
                  <a:fillRect t="-9174" b="-18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C63F1C-AC2B-6453-3228-8FE99EB2C1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1196" y="2538696"/>
                <a:ext cx="9740706" cy="5512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[0..4]=</m:t>
                    </m:r>
                  </m:oMath>
                </a14:m>
                <a:r>
                  <a:rPr lang="en-US" dirty="0"/>
                  <a:t> abcac,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[0..2]=</m:t>
                    </m:r>
                  </m:oMath>
                </a14:m>
                <a:r>
                  <a:rPr lang="en-US" dirty="0"/>
                  <a:t> acc,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C63F1C-AC2B-6453-3228-8FE99EB2C1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1196" y="2538696"/>
                <a:ext cx="9740706" cy="551248"/>
              </a:xfrm>
              <a:blipFill>
                <a:blip r:embed="rId4"/>
                <a:stretch>
                  <a:fillRect l="-1252" t="-17582" b="-17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2978C0A5-F953-21C3-4D5D-A65D98403F06}"/>
              </a:ext>
            </a:extLst>
          </p:cNvPr>
          <p:cNvSpPr/>
          <p:nvPr/>
        </p:nvSpPr>
        <p:spPr>
          <a:xfrm>
            <a:off x="1593278" y="4724848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0013FF-C72A-BB05-F7D0-6626B6A9083F}"/>
              </a:ext>
            </a:extLst>
          </p:cNvPr>
          <p:cNvSpPr/>
          <p:nvPr/>
        </p:nvSpPr>
        <p:spPr>
          <a:xfrm>
            <a:off x="1960929" y="4431673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5CF7424-8D12-9F5C-E550-3690D4840A44}"/>
              </a:ext>
            </a:extLst>
          </p:cNvPr>
          <p:cNvSpPr/>
          <p:nvPr/>
        </p:nvSpPr>
        <p:spPr>
          <a:xfrm>
            <a:off x="2326689" y="4145960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80A6F2-A99C-3B88-7A75-44565B7F7DE2}"/>
              </a:ext>
            </a:extLst>
          </p:cNvPr>
          <p:cNvSpPr/>
          <p:nvPr/>
        </p:nvSpPr>
        <p:spPr>
          <a:xfrm>
            <a:off x="2692449" y="4722032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31C7F1-80C2-CDFC-8922-E19612A738AD}"/>
              </a:ext>
            </a:extLst>
          </p:cNvPr>
          <p:cNvSpPr/>
          <p:nvPr/>
        </p:nvSpPr>
        <p:spPr>
          <a:xfrm>
            <a:off x="3058209" y="4138498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96F4E2-2195-00F2-8FD6-B663DC2A642D}"/>
              </a:ext>
            </a:extLst>
          </p:cNvPr>
          <p:cNvSpPr/>
          <p:nvPr/>
        </p:nvSpPr>
        <p:spPr>
          <a:xfrm>
            <a:off x="1593277" y="5404157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66420B-B84E-93CB-E76B-FF3D8E573E15}"/>
              </a:ext>
            </a:extLst>
          </p:cNvPr>
          <p:cNvSpPr/>
          <p:nvPr/>
        </p:nvSpPr>
        <p:spPr>
          <a:xfrm>
            <a:off x="1960929" y="5404156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F085EDC-7041-7760-4C64-040B85FF43E9}"/>
              </a:ext>
            </a:extLst>
          </p:cNvPr>
          <p:cNvSpPr/>
          <p:nvPr/>
        </p:nvSpPr>
        <p:spPr>
          <a:xfrm>
            <a:off x="2324797" y="5398394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4E6409-CDF2-33C5-F7D3-9010F1F374C6}"/>
              </a:ext>
            </a:extLst>
          </p:cNvPr>
          <p:cNvSpPr/>
          <p:nvPr/>
        </p:nvSpPr>
        <p:spPr>
          <a:xfrm>
            <a:off x="2692449" y="5398393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E3420C1-29E1-E6A2-C947-E2496447160C}"/>
              </a:ext>
            </a:extLst>
          </p:cNvPr>
          <p:cNvSpPr/>
          <p:nvPr/>
        </p:nvSpPr>
        <p:spPr>
          <a:xfrm>
            <a:off x="3056317" y="5398394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070C90-9D8B-5782-1BAD-6F5B49D28F6D}"/>
              </a:ext>
            </a:extLst>
          </p:cNvPr>
          <p:cNvSpPr/>
          <p:nvPr/>
        </p:nvSpPr>
        <p:spPr>
          <a:xfrm>
            <a:off x="3423969" y="5398393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F0C90F5-AF0E-D1B5-BA3A-F4A8C4E2AB27}"/>
              </a:ext>
            </a:extLst>
          </p:cNvPr>
          <p:cNvSpPr/>
          <p:nvPr/>
        </p:nvSpPr>
        <p:spPr>
          <a:xfrm>
            <a:off x="4078782" y="5398394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84F5866-8468-5C36-2F01-354DA68093BE}"/>
              </a:ext>
            </a:extLst>
          </p:cNvPr>
          <p:cNvSpPr/>
          <p:nvPr/>
        </p:nvSpPr>
        <p:spPr>
          <a:xfrm>
            <a:off x="4919638" y="4719084"/>
            <a:ext cx="251613" cy="25161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FE9053D-962D-830F-BA2C-975665DDD679}"/>
              </a:ext>
            </a:extLst>
          </p:cNvPr>
          <p:cNvSpPr/>
          <p:nvPr/>
        </p:nvSpPr>
        <p:spPr>
          <a:xfrm>
            <a:off x="5287289" y="4131993"/>
            <a:ext cx="251613" cy="25161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FC8B71C-D699-B46C-B981-AB9220C8080F}"/>
              </a:ext>
            </a:extLst>
          </p:cNvPr>
          <p:cNvSpPr/>
          <p:nvPr/>
        </p:nvSpPr>
        <p:spPr>
          <a:xfrm>
            <a:off x="5674247" y="4132734"/>
            <a:ext cx="251613" cy="25161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B3750B3-B748-AB8C-09E5-4A0C90539FAC}"/>
              </a:ext>
            </a:extLst>
          </p:cNvPr>
          <p:cNvSpPr/>
          <p:nvPr/>
        </p:nvSpPr>
        <p:spPr>
          <a:xfrm>
            <a:off x="4919637" y="5398393"/>
            <a:ext cx="251613" cy="25161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BD1023C-3C5D-73CE-6219-B17AD3C8549D}"/>
              </a:ext>
            </a:extLst>
          </p:cNvPr>
          <p:cNvSpPr/>
          <p:nvPr/>
        </p:nvSpPr>
        <p:spPr>
          <a:xfrm>
            <a:off x="5287289" y="5398392"/>
            <a:ext cx="251613" cy="25161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55D29C1-F2E1-DEDC-5395-1F8C17754F4F}"/>
              </a:ext>
            </a:extLst>
          </p:cNvPr>
          <p:cNvSpPr/>
          <p:nvPr/>
        </p:nvSpPr>
        <p:spPr>
          <a:xfrm>
            <a:off x="5651157" y="5392630"/>
            <a:ext cx="251613" cy="25161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6F42FE-3CE1-C676-C26D-D6B848A1BFE5}"/>
              </a:ext>
            </a:extLst>
          </p:cNvPr>
          <p:cNvSpPr/>
          <p:nvPr/>
        </p:nvSpPr>
        <p:spPr>
          <a:xfrm>
            <a:off x="6018809" y="5398392"/>
            <a:ext cx="251613" cy="25161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7332AEB-EFCC-4D14-A926-00BEA798CC0E}"/>
              </a:ext>
            </a:extLst>
          </p:cNvPr>
          <p:cNvSpPr/>
          <p:nvPr/>
        </p:nvSpPr>
        <p:spPr>
          <a:xfrm>
            <a:off x="6638985" y="5392630"/>
            <a:ext cx="251613" cy="25161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7FE2E2-48D1-6FE3-FFF4-2DA45438979F}"/>
              </a:ext>
            </a:extLst>
          </p:cNvPr>
          <p:cNvSpPr/>
          <p:nvPr/>
        </p:nvSpPr>
        <p:spPr>
          <a:xfrm>
            <a:off x="1442289" y="3965856"/>
            <a:ext cx="3033547" cy="1886430"/>
          </a:xfrm>
          <a:prstGeom prst="rect">
            <a:avLst/>
          </a:prstGeom>
          <a:noFill/>
          <a:ln w="571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6F81ED-3C67-7016-4C72-072923329F73}"/>
              </a:ext>
            </a:extLst>
          </p:cNvPr>
          <p:cNvSpPr/>
          <p:nvPr/>
        </p:nvSpPr>
        <p:spPr>
          <a:xfrm>
            <a:off x="4611181" y="3965856"/>
            <a:ext cx="2405004" cy="188643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B4DEC4-551D-0A37-7977-4B743661CAC6}"/>
                  </a:ext>
                </a:extLst>
              </p:cNvPr>
              <p:cNvSpPr txBox="1"/>
              <p:nvPr/>
            </p:nvSpPr>
            <p:spPr>
              <a:xfrm>
                <a:off x="697605" y="3906948"/>
                <a:ext cx="8541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B4DEC4-551D-0A37-7977-4B743661C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05" y="3906948"/>
                <a:ext cx="854101" cy="523220"/>
              </a:xfrm>
              <a:prstGeom prst="rect">
                <a:avLst/>
              </a:prstGeom>
              <a:blipFill>
                <a:blip r:embed="rId5"/>
                <a:stretch>
                  <a:fillRect l="-14184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11E54F-AA0C-70E3-5203-A92DDE4444E9}"/>
                  </a:ext>
                </a:extLst>
              </p:cNvPr>
              <p:cNvSpPr txBox="1"/>
              <p:nvPr/>
            </p:nvSpPr>
            <p:spPr>
              <a:xfrm>
                <a:off x="675167" y="4236026"/>
                <a:ext cx="8541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11E54F-AA0C-70E3-5203-A92DDE444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67" y="4236026"/>
                <a:ext cx="854101" cy="523220"/>
              </a:xfrm>
              <a:prstGeom prst="rect">
                <a:avLst/>
              </a:prstGeom>
              <a:blipFill>
                <a:blip r:embed="rId6"/>
                <a:stretch>
                  <a:fillRect l="-15000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3E4EA25-2F63-C622-CDB5-A4824F53341B}"/>
                  </a:ext>
                </a:extLst>
              </p:cNvPr>
              <p:cNvSpPr txBox="1"/>
              <p:nvPr/>
            </p:nvSpPr>
            <p:spPr>
              <a:xfrm>
                <a:off x="675167" y="4565104"/>
                <a:ext cx="8541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3E4EA25-2F63-C622-CDB5-A4824F533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67" y="4565104"/>
                <a:ext cx="854101" cy="523220"/>
              </a:xfrm>
              <a:prstGeom prst="rect">
                <a:avLst/>
              </a:prstGeom>
              <a:blipFill>
                <a:blip r:embed="rId7"/>
                <a:stretch>
                  <a:fillRect l="-15000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F590D02A-3AB8-552A-35C5-DEA93851FEE4}"/>
              </a:ext>
            </a:extLst>
          </p:cNvPr>
          <p:cNvSpPr txBox="1"/>
          <p:nvPr/>
        </p:nvSpPr>
        <p:spPr>
          <a:xfrm>
            <a:off x="293026" y="5311546"/>
            <a:ext cx="137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dummies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B1F0923-0FD5-B258-F7B7-7D9E74CBC2C9}"/>
                  </a:ext>
                </a:extLst>
              </p:cNvPr>
              <p:cNvSpPr txBox="1"/>
              <p:nvPr/>
            </p:nvSpPr>
            <p:spPr>
              <a:xfrm>
                <a:off x="838200" y="1525681"/>
                <a:ext cx="10134600" cy="95410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Input: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    </a:t>
                </a:r>
                <a:r>
                  <a:rPr lang="en-US" sz="2400" dirty="0"/>
                  <a:t>(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)</a:t>
                </a:r>
                <a:endParaRPr lang="en-US" sz="2800" dirty="0"/>
              </a:p>
              <a:p>
                <a:r>
                  <a:rPr lang="en-US" sz="2800" b="1" dirty="0"/>
                  <a:t>Task: </a:t>
                </a:r>
                <a:r>
                  <a:rPr lang="en-US" sz="2800" dirty="0"/>
                  <a:t>output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{0≤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HamDist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begChr m:val="[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B1F0923-0FD5-B258-F7B7-7D9E74CBC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25681"/>
                <a:ext cx="10134600" cy="954107"/>
              </a:xfrm>
              <a:prstGeom prst="rect">
                <a:avLst/>
              </a:prstGeom>
              <a:blipFill>
                <a:blip r:embed="rId8"/>
                <a:stretch>
                  <a:fillRect l="-1202" t="-5031" b="-1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0FCDC3-AD78-0DE9-9C04-89F244AB4E99}"/>
                  </a:ext>
                </a:extLst>
              </p:cNvPr>
              <p:cNvSpPr txBox="1"/>
              <p:nvPr/>
            </p:nvSpPr>
            <p:spPr>
              <a:xfrm>
                <a:off x="7081725" y="5202529"/>
                <a:ext cx="5166469" cy="892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Add dummies so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≤0.1</m:t>
                    </m:r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600" dirty="0"/>
                  <a:t>,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b="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0FCDC3-AD78-0DE9-9C04-89F244AB4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725" y="5202529"/>
                <a:ext cx="5166469" cy="892552"/>
              </a:xfrm>
              <a:prstGeom prst="rect">
                <a:avLst/>
              </a:prstGeom>
              <a:blipFill>
                <a:blip r:embed="rId9"/>
                <a:stretch>
                  <a:fillRect l="-2125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BE5F891-6902-E678-7887-5D6BA9D5EBDA}"/>
                  </a:ext>
                </a:extLst>
              </p:cNvPr>
              <p:cNvSpPr txBox="1"/>
              <p:nvPr/>
            </p:nvSpPr>
            <p:spPr>
              <a:xfrm>
                <a:off x="3787398" y="3970951"/>
                <a:ext cx="4849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BE5F891-6902-E678-7887-5D6BA9D5E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398" y="3970951"/>
                <a:ext cx="48490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35E2945-B452-0739-895A-C93EEAF9794D}"/>
                  </a:ext>
                </a:extLst>
              </p:cNvPr>
              <p:cNvSpPr txBox="1"/>
              <p:nvPr/>
            </p:nvSpPr>
            <p:spPr>
              <a:xfrm>
                <a:off x="6449483" y="3965856"/>
                <a:ext cx="4849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35E2945-B452-0739-895A-C93EEAF97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483" y="3965856"/>
                <a:ext cx="48490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8D1D686C-524F-CC07-4DCC-635C4878EC7D}"/>
              </a:ext>
            </a:extLst>
          </p:cNvPr>
          <p:cNvSpPr txBox="1"/>
          <p:nvPr/>
        </p:nvSpPr>
        <p:spPr>
          <a:xfrm>
            <a:off x="1530087" y="3487034"/>
            <a:ext cx="22414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0  1  2  3  4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89A56B1-D02C-5B6B-C2D0-612BD39DE9E0}"/>
              </a:ext>
            </a:extLst>
          </p:cNvPr>
          <p:cNvSpPr txBox="1"/>
          <p:nvPr/>
        </p:nvSpPr>
        <p:spPr>
          <a:xfrm>
            <a:off x="4868725" y="3471173"/>
            <a:ext cx="22414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0  1  2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7923F16-7C8B-55A4-A2BE-F7D33ED62B14}"/>
                  </a:ext>
                </a:extLst>
              </p:cNvPr>
              <p:cNvSpPr txBox="1"/>
              <p:nvPr/>
            </p:nvSpPr>
            <p:spPr>
              <a:xfrm>
                <a:off x="3630663" y="5257111"/>
                <a:ext cx="4916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7923F16-7C8B-55A4-A2BE-F7D33ED62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63" y="5257111"/>
                <a:ext cx="49169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EFCD731-4DC6-4030-C852-83EFAE89888C}"/>
                  </a:ext>
                </a:extLst>
              </p:cNvPr>
              <p:cNvSpPr txBox="1"/>
              <p:nvPr/>
            </p:nvSpPr>
            <p:spPr>
              <a:xfrm>
                <a:off x="6215848" y="5268352"/>
                <a:ext cx="4916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EFCD731-4DC6-4030-C852-83EFAE898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48" y="5268352"/>
                <a:ext cx="49169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7D69B6A-EB8E-25DB-B73A-2558E973192C}"/>
                  </a:ext>
                </a:extLst>
              </p:cNvPr>
              <p:cNvSpPr txBox="1"/>
              <p:nvPr/>
            </p:nvSpPr>
            <p:spPr>
              <a:xfrm rot="16200000">
                <a:off x="2652432" y="4585204"/>
                <a:ext cx="493614" cy="27461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8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8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7D69B6A-EB8E-25DB-B73A-2558E9731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652432" y="4585204"/>
                <a:ext cx="493614" cy="27461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F99E377-45D2-ADF5-3BC4-730088D947EC}"/>
                  </a:ext>
                </a:extLst>
              </p:cNvPr>
              <p:cNvSpPr txBox="1"/>
              <p:nvPr/>
            </p:nvSpPr>
            <p:spPr>
              <a:xfrm rot="16200000">
                <a:off x="5603624" y="4818472"/>
                <a:ext cx="493614" cy="20596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F99E377-45D2-ADF5-3BC4-730088D94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03624" y="4818472"/>
                <a:ext cx="493614" cy="20596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0216233-564C-C611-D5C5-E0833003F773}"/>
                  </a:ext>
                </a:extLst>
              </p:cNvPr>
              <p:cNvSpPr txBox="1"/>
              <p:nvPr/>
            </p:nvSpPr>
            <p:spPr>
              <a:xfrm>
                <a:off x="2678142" y="6051556"/>
                <a:ext cx="6698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0216233-564C-C611-D5C5-E0833003F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142" y="6051556"/>
                <a:ext cx="669812" cy="523220"/>
              </a:xfrm>
              <a:prstGeom prst="rect">
                <a:avLst/>
              </a:prstGeom>
              <a:blipFill>
                <a:blip r:embed="rId16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581C25A-358E-651A-AD87-913AB467CD56}"/>
                  </a:ext>
                </a:extLst>
              </p:cNvPr>
              <p:cNvSpPr txBox="1"/>
              <p:nvPr/>
            </p:nvSpPr>
            <p:spPr>
              <a:xfrm>
                <a:off x="5478777" y="5989023"/>
                <a:ext cx="6698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581C25A-358E-651A-AD87-913AB467C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77" y="5989023"/>
                <a:ext cx="669812" cy="523220"/>
              </a:xfrm>
              <a:prstGeom prst="rect">
                <a:avLst/>
              </a:prstGeom>
              <a:blipFill>
                <a:blip r:embed="rId17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764BC68-9A94-DE4B-AF03-76A9F8675AD4}"/>
                  </a:ext>
                </a:extLst>
              </p:cNvPr>
              <p:cNvSpPr txBox="1"/>
              <p:nvPr/>
            </p:nvSpPr>
            <p:spPr>
              <a:xfrm>
                <a:off x="705607" y="3058046"/>
                <a:ext cx="1128273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Reduce it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-mismatch Constellation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′⊂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: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764BC68-9A94-DE4B-AF03-76A9F8675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07" y="3058046"/>
                <a:ext cx="11282730" cy="523220"/>
              </a:xfrm>
              <a:prstGeom prst="rect">
                <a:avLst/>
              </a:prstGeom>
              <a:blipFill>
                <a:blip r:embed="rId18"/>
                <a:stretch>
                  <a:fillRect l="-11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8E7B80F-80C5-7868-1A7E-7255446AA2DB}"/>
                  </a:ext>
                </a:extLst>
              </p:cNvPr>
              <p:cNvSpPr txBox="1"/>
              <p:nvPr/>
            </p:nvSpPr>
            <p:spPr>
              <a:xfrm>
                <a:off x="7110148" y="3794430"/>
                <a:ext cx="4843913" cy="543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e>
                            </m:d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8E7B80F-80C5-7868-1A7E-7255446AA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48" y="3794430"/>
                <a:ext cx="4843913" cy="54399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E1EDDB2A-46EC-1F22-08C7-6731033444D1}"/>
              </a:ext>
            </a:extLst>
          </p:cNvPr>
          <p:cNvSpPr txBox="1"/>
          <p:nvPr/>
        </p:nvSpPr>
        <p:spPr>
          <a:xfrm>
            <a:off x="7110148" y="4513024"/>
            <a:ext cx="32405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Discard invalid shifts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100DC9C-FEBC-0CD4-8ED0-E7B1ABFC08B1}"/>
              </a:ext>
            </a:extLst>
          </p:cNvPr>
          <p:cNvGrpSpPr/>
          <p:nvPr/>
        </p:nvGrpSpPr>
        <p:grpSpPr>
          <a:xfrm>
            <a:off x="1623809" y="4176692"/>
            <a:ext cx="925852" cy="765261"/>
            <a:chOff x="1445599" y="4221684"/>
            <a:chExt cx="925852" cy="765261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FAAE2FA-88AB-E0BB-748D-5DDB0FE16488}"/>
                </a:ext>
              </a:extLst>
            </p:cNvPr>
            <p:cNvSpPr/>
            <p:nvPr/>
          </p:nvSpPr>
          <p:spPr>
            <a:xfrm>
              <a:off x="1445599" y="4794921"/>
              <a:ext cx="192024" cy="192024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B0C9BC9-1E7F-0CAC-722F-DF3C7ED127B0}"/>
                </a:ext>
              </a:extLst>
            </p:cNvPr>
            <p:cNvSpPr/>
            <p:nvPr/>
          </p:nvSpPr>
          <p:spPr>
            <a:xfrm>
              <a:off x="1813250" y="4221684"/>
              <a:ext cx="192024" cy="192024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X</a:t>
              </a:r>
            </a:p>
            <a:p>
              <a:pPr algn="ctr"/>
              <a:endParaRPr lang="en-US" sz="100" b="1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0122EDC-A4FB-D97A-A3B7-0E963B6B351B}"/>
                </a:ext>
              </a:extLst>
            </p:cNvPr>
            <p:cNvSpPr/>
            <p:nvPr/>
          </p:nvSpPr>
          <p:spPr>
            <a:xfrm>
              <a:off x="2179427" y="4222425"/>
              <a:ext cx="192024" cy="192024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DFA95DD-3EC7-E3EB-0776-29CE42B9715C}"/>
              </a:ext>
            </a:extLst>
          </p:cNvPr>
          <p:cNvGrpSpPr/>
          <p:nvPr/>
        </p:nvGrpSpPr>
        <p:grpSpPr>
          <a:xfrm>
            <a:off x="2726201" y="4173237"/>
            <a:ext cx="925852" cy="765261"/>
            <a:chOff x="1445599" y="4221684"/>
            <a:chExt cx="925852" cy="765261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99F33F0-D5A3-B330-C58E-A4088883EADD}"/>
                </a:ext>
              </a:extLst>
            </p:cNvPr>
            <p:cNvSpPr/>
            <p:nvPr/>
          </p:nvSpPr>
          <p:spPr>
            <a:xfrm>
              <a:off x="1445599" y="4794921"/>
              <a:ext cx="192024" cy="192024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540ABAC-8094-BBCD-510F-B8F1621C1AC4}"/>
                </a:ext>
              </a:extLst>
            </p:cNvPr>
            <p:cNvSpPr/>
            <p:nvPr/>
          </p:nvSpPr>
          <p:spPr>
            <a:xfrm>
              <a:off x="1813250" y="4221684"/>
              <a:ext cx="192024" cy="192024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C7E303D-176D-4A22-9634-ED174F820546}"/>
                </a:ext>
              </a:extLst>
            </p:cNvPr>
            <p:cNvSpPr/>
            <p:nvPr/>
          </p:nvSpPr>
          <p:spPr>
            <a:xfrm>
              <a:off x="2179427" y="4222425"/>
              <a:ext cx="192024" cy="192024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X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798D72-77C1-2037-83E0-5780A76A940D}"/>
              </a:ext>
            </a:extLst>
          </p:cNvPr>
          <p:cNvGrpSpPr/>
          <p:nvPr/>
        </p:nvGrpSpPr>
        <p:grpSpPr>
          <a:xfrm>
            <a:off x="1621660" y="4178987"/>
            <a:ext cx="925852" cy="765261"/>
            <a:chOff x="1445599" y="4221684"/>
            <a:chExt cx="925852" cy="76526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9F4B2CB-4C0A-185F-A106-4E398E099C7C}"/>
                </a:ext>
              </a:extLst>
            </p:cNvPr>
            <p:cNvSpPr/>
            <p:nvPr/>
          </p:nvSpPr>
          <p:spPr>
            <a:xfrm>
              <a:off x="1445599" y="4794921"/>
              <a:ext cx="192024" cy="192024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6F6FD0-02C1-35FE-0AA4-4EC9BF764129}"/>
                </a:ext>
              </a:extLst>
            </p:cNvPr>
            <p:cNvSpPr/>
            <p:nvPr/>
          </p:nvSpPr>
          <p:spPr>
            <a:xfrm>
              <a:off x="1813250" y="4221684"/>
              <a:ext cx="192024" cy="192024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X</a:t>
              </a:r>
            </a:p>
            <a:p>
              <a:pPr algn="ctr"/>
              <a:endParaRPr lang="en-US" sz="100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0FC07AB-C062-A600-E09E-0181FBA10BD4}"/>
                </a:ext>
              </a:extLst>
            </p:cNvPr>
            <p:cNvSpPr/>
            <p:nvPr/>
          </p:nvSpPr>
          <p:spPr>
            <a:xfrm>
              <a:off x="2179427" y="4222425"/>
              <a:ext cx="192024" cy="192024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024064-209D-78BB-23BC-BA0539358D78}"/>
              </a:ext>
            </a:extLst>
          </p:cNvPr>
          <p:cNvGrpSpPr/>
          <p:nvPr/>
        </p:nvGrpSpPr>
        <p:grpSpPr>
          <a:xfrm>
            <a:off x="1622574" y="5425601"/>
            <a:ext cx="1304203" cy="198170"/>
            <a:chOff x="2185512" y="5476079"/>
            <a:chExt cx="1304203" cy="19817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8E3343-C726-B400-9687-DBBB45D22216}"/>
                </a:ext>
              </a:extLst>
            </p:cNvPr>
            <p:cNvSpPr/>
            <p:nvPr/>
          </p:nvSpPr>
          <p:spPr>
            <a:xfrm>
              <a:off x="2185512" y="5476079"/>
              <a:ext cx="192024" cy="192024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199B4B-4B92-7170-D77A-24054D1EA877}"/>
                </a:ext>
              </a:extLst>
            </p:cNvPr>
            <p:cNvSpPr/>
            <p:nvPr/>
          </p:nvSpPr>
          <p:spPr>
            <a:xfrm>
              <a:off x="2553007" y="5480355"/>
              <a:ext cx="192024" cy="192024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5DF124-6B20-63C6-2CB8-23B76F86F113}"/>
                </a:ext>
              </a:extLst>
            </p:cNvPr>
            <p:cNvSpPr/>
            <p:nvPr/>
          </p:nvSpPr>
          <p:spPr>
            <a:xfrm>
              <a:off x="2921496" y="5482225"/>
              <a:ext cx="192024" cy="192024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42EB9DF-5033-10A4-512B-26CC8AACFB15}"/>
                </a:ext>
              </a:extLst>
            </p:cNvPr>
            <p:cNvSpPr/>
            <p:nvPr/>
          </p:nvSpPr>
          <p:spPr>
            <a:xfrm>
              <a:off x="3297691" y="5478548"/>
              <a:ext cx="192024" cy="192024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4142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9" grpId="0"/>
      <p:bldP spid="40" grpId="0"/>
      <p:bldP spid="41" grpId="0"/>
      <p:bldP spid="44" grpId="0" animBg="1"/>
      <p:bldP spid="46" grpId="0"/>
      <p:bldP spid="48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1A2E0-D435-D07C-C643-A34C343BC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 [Fischer-J-Xu unpublished’24]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BEC84F-533F-AF9A-4813-959240FF47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323093"/>
                <a:ext cx="10051609" cy="1449625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≤0.49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-mismatch Constellation is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time.                     </a:t>
                </a:r>
                <a:r>
                  <a:rPr lang="en-US" sz="2400" dirty="0"/>
                  <a:t>(can derandomize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slowdown)</a:t>
                </a:r>
              </a:p>
              <a:p>
                <a:pPr marL="0" indent="0">
                  <a:buNone/>
                </a:pPr>
                <a:r>
                  <a:rPr lang="en-US" sz="2400" dirty="0"/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BEC84F-533F-AF9A-4813-959240FF47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323093"/>
                <a:ext cx="10051609" cy="1449625"/>
              </a:xfrm>
              <a:blipFill>
                <a:blip r:embed="rId3"/>
                <a:stretch>
                  <a:fillRect l="-1212" t="-6250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BDA040-5EEA-522A-E878-4D74FEFE5ADC}"/>
                  </a:ext>
                </a:extLst>
              </p:cNvPr>
              <p:cNvSpPr txBox="1"/>
              <p:nvPr/>
            </p:nvSpPr>
            <p:spPr>
              <a:xfrm>
                <a:off x="632469" y="1866721"/>
                <a:ext cx="10660479" cy="156863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Lower bound for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800" b="1" dirty="0"/>
                  <a:t>-mismatch Constellation</a:t>
                </a:r>
                <a:r>
                  <a:rPr lang="en-US" sz="2800" dirty="0"/>
                  <a:t>: For any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𝜅</m:t>
                        </m:r>
                      </m:sup>
                    </m:sSup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∈(0,1]</m:t>
                    </m:r>
                  </m:oMath>
                </a14:m>
                <a:r>
                  <a:rPr lang="en-US" sz="2800" dirty="0"/>
                  <a:t>), </a:t>
                </a:r>
                <a:r>
                  <a:rPr lang="en-US" sz="2400" i="1" dirty="0"/>
                  <a:t>non-Fast-Matrix-Mult-based</a:t>
                </a:r>
                <a:r>
                  <a:rPr lang="en-US" sz="2800" dirty="0"/>
                  <a:t> algorithms likely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rad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time even when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≤0.1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BDA040-5EEA-522A-E878-4D74FEFE5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9" y="1866721"/>
                <a:ext cx="10660479" cy="1568635"/>
              </a:xfrm>
              <a:prstGeom prst="rect">
                <a:avLst/>
              </a:prstGeom>
              <a:blipFill>
                <a:blip r:embed="rId4"/>
                <a:stretch>
                  <a:fillRect l="-1142" t="-3077" r="-1542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6854E-7B61-12C8-D54B-0BF77F202201}"/>
                  </a:ext>
                </a:extLst>
              </p:cNvPr>
              <p:cNvSpPr txBox="1"/>
              <p:nvPr/>
            </p:nvSpPr>
            <p:spPr>
              <a:xfrm>
                <a:off x="838200" y="3470747"/>
                <a:ext cx="9405610" cy="816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Compare: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-mismatch String Matching is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r>
                  <a:rPr lang="en-US" sz="2000" dirty="0"/>
                  <a:t>[Clifford-Fontaine-</a:t>
                </a:r>
                <a:r>
                  <a:rPr lang="en-US" sz="2000" dirty="0" err="1"/>
                  <a:t>Porat</a:t>
                </a:r>
                <a:r>
                  <a:rPr lang="en-US" sz="2000" dirty="0"/>
                  <a:t>-Sach-</a:t>
                </a:r>
                <a:r>
                  <a:rPr lang="en-US" sz="2000" dirty="0" err="1"/>
                  <a:t>Starikovskaya</a:t>
                </a:r>
                <a:r>
                  <a:rPr lang="en-US" sz="2000" dirty="0"/>
                  <a:t> SODA’16] [Gawrychowski-Uznański ICALP’18]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6854E-7B61-12C8-D54B-0BF77F202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70747"/>
                <a:ext cx="9405610" cy="816955"/>
              </a:xfrm>
              <a:prstGeom prst="rect">
                <a:avLst/>
              </a:prstGeom>
              <a:blipFill>
                <a:blip r:embed="rId5"/>
                <a:stretch>
                  <a:fillRect l="-1038" t="-2239" r="-130" b="-12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E897943-47B2-ED0A-F317-3333FC7E18D7}"/>
              </a:ext>
            </a:extLst>
          </p:cNvPr>
          <p:cNvSpPr txBox="1"/>
          <p:nvPr/>
        </p:nvSpPr>
        <p:spPr>
          <a:xfrm>
            <a:off x="557053" y="1369665"/>
            <a:ext cx="935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Combine with [</a:t>
            </a:r>
            <a:r>
              <a:rPr lang="en-US" sz="2400" dirty="0" err="1"/>
              <a:t>Gawrychowski-Uznański</a:t>
            </a:r>
            <a:r>
              <a:rPr lang="en-US" sz="2400" dirty="0"/>
              <a:t> ICALP’18]’s LB: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C26876-C763-8FD2-7262-8A1064A7CED6}"/>
                  </a:ext>
                </a:extLst>
              </p:cNvPr>
              <p:cNvSpPr txBox="1"/>
              <p:nvPr/>
            </p:nvSpPr>
            <p:spPr>
              <a:xfrm>
                <a:off x="1161199" y="5764294"/>
                <a:ext cx="9405610" cy="810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Previously: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time 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≤0.99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, without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restriction) </a:t>
                </a:r>
                <a:r>
                  <a:rPr lang="en-US" sz="2000" dirty="0"/>
                  <a:t>[</a:t>
                </a:r>
                <a:r>
                  <a:rPr lang="en-US" sz="2000" dirty="0" err="1"/>
                  <a:t>Cardoze</a:t>
                </a:r>
                <a:r>
                  <a:rPr lang="en-US" sz="2000" dirty="0"/>
                  <a:t>-Schulman FOCS’98] [Fischer SODA’24]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C26876-C763-8FD2-7262-8A1064A7C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99" y="5764294"/>
                <a:ext cx="9405610" cy="810030"/>
              </a:xfrm>
              <a:prstGeom prst="rect">
                <a:avLst/>
              </a:prstGeom>
              <a:blipFill>
                <a:blip r:embed="rId6"/>
                <a:stretch>
                  <a:fillRect l="-1167" t="-5303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DCD8E62-5B8D-A1B3-CEA3-A2A547D5CE22}"/>
              </a:ext>
            </a:extLst>
          </p:cNvPr>
          <p:cNvSpPr/>
          <p:nvPr/>
        </p:nvSpPr>
        <p:spPr>
          <a:xfrm>
            <a:off x="1617972" y="5264332"/>
            <a:ext cx="3345914" cy="46457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740D29-5701-0E5B-F8E1-F613714194D3}"/>
              </a:ext>
            </a:extLst>
          </p:cNvPr>
          <p:cNvGrpSpPr/>
          <p:nvPr/>
        </p:nvGrpSpPr>
        <p:grpSpPr>
          <a:xfrm>
            <a:off x="148400" y="4643430"/>
            <a:ext cx="2939143" cy="532009"/>
            <a:chOff x="86788" y="4786740"/>
            <a:chExt cx="2939143" cy="53200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2DE543-985F-6FE8-8916-1995D85E8093}"/>
                </a:ext>
              </a:extLst>
            </p:cNvPr>
            <p:cNvSpPr/>
            <p:nvPr/>
          </p:nvSpPr>
          <p:spPr>
            <a:xfrm>
              <a:off x="779063" y="4786740"/>
              <a:ext cx="2246868" cy="523220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D4422B-7E69-6705-989B-1B63A32CC197}"/>
                </a:ext>
              </a:extLst>
            </p:cNvPr>
            <p:cNvSpPr txBox="1"/>
            <p:nvPr/>
          </p:nvSpPr>
          <p:spPr>
            <a:xfrm>
              <a:off x="86788" y="4795529"/>
              <a:ext cx="6992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</a:rPr>
                <a:t>½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14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9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204B0E-F8F6-FC6F-D6B0-9FC98B404A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2039" y="289107"/>
                <a:ext cx="11159836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Implications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/>
                  <a:t>-mismatch string matching with </a:t>
                </a:r>
                <a:r>
                  <a:rPr lang="en-US" sz="3600" b="1" dirty="0">
                    <a:solidFill>
                      <a:srgbClr val="C00000"/>
                    </a:solidFill>
                  </a:rPr>
                  <a:t>wildcards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204B0E-F8F6-FC6F-D6B0-9FC98B404A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2039" y="289107"/>
                <a:ext cx="11159836" cy="1325563"/>
              </a:xfrm>
              <a:blipFill>
                <a:blip r:embed="rId2"/>
                <a:stretch>
                  <a:fillRect l="-1638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0004EE7-4F10-0557-D554-B7FE731693D3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6272999" y="4187171"/>
            <a:ext cx="1790995" cy="54093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9BB87FC-E5DB-0EF8-1861-3CAAD4A13CE3}"/>
              </a:ext>
            </a:extLst>
          </p:cNvPr>
          <p:cNvSpPr txBox="1"/>
          <p:nvPr/>
        </p:nvSpPr>
        <p:spPr>
          <a:xfrm>
            <a:off x="8063994" y="4251053"/>
            <a:ext cx="2265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Leave blank for wildcards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9F7F903-A1A6-C585-A3C9-851D8785CB52}"/>
                  </a:ext>
                </a:extLst>
              </p:cNvPr>
              <p:cNvSpPr txBox="1"/>
              <p:nvPr/>
            </p:nvSpPr>
            <p:spPr>
              <a:xfrm>
                <a:off x="703698" y="1311379"/>
                <a:ext cx="10515600" cy="138499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Input: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m:rPr>
                            <m:lit/>
                          </m:r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  <m:r>
                          <m:rPr>
                            <m:lit/>
                          </m:r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    </a:t>
                </a:r>
                <a:r>
                  <a:rPr lang="en-US" sz="2400" dirty="0"/>
                  <a:t>(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)</a:t>
                </a:r>
              </a:p>
              <a:p>
                <a:r>
                  <a:rPr lang="en-US" sz="2800" b="0" dirty="0">
                    <a:solidFill>
                      <a:srgbClr val="C00000"/>
                    </a:solidFill>
                  </a:rPr>
                  <a:t>Wildcard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can match any character</a:t>
                </a:r>
                <a:endParaRPr lang="en-US" sz="2800" dirty="0"/>
              </a:p>
              <a:p>
                <a:r>
                  <a:rPr lang="en-US" sz="2800" b="1" dirty="0"/>
                  <a:t>Task: </a:t>
                </a:r>
                <a:r>
                  <a:rPr lang="en-US" sz="2800" dirty="0"/>
                  <a:t>output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{0≤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HamDist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begChr m:val="[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9F7F903-A1A6-C585-A3C9-851D8785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98" y="1311379"/>
                <a:ext cx="10515600" cy="1384995"/>
              </a:xfrm>
              <a:prstGeom prst="rect">
                <a:avLst/>
              </a:prstGeom>
              <a:blipFill>
                <a:blip r:embed="rId3"/>
                <a:stretch>
                  <a:fillRect l="-1100" t="-3493" b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52EF886C-756A-F9A5-3716-9E84A84F12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011" y="2708891"/>
                <a:ext cx="10267224" cy="643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[0..4]=</m:t>
                    </m:r>
                  </m:oMath>
                </a14:m>
                <a:r>
                  <a:rPr lang="en-US" dirty="0"/>
                  <a:t> abcac,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[0..2]=</m:t>
                    </m:r>
                  </m:oMath>
                </a14:m>
                <a:r>
                  <a:rPr lang="en-US" dirty="0"/>
                  <a:t> a</a:t>
                </a:r>
                <a:r>
                  <a:rPr lang="en-US" dirty="0">
                    <a:solidFill>
                      <a:srgbClr val="C00000"/>
                    </a:solidFill>
                  </a:rPr>
                  <a:t>?</a:t>
                </a:r>
                <a:r>
                  <a:rPr lang="en-US" dirty="0"/>
                  <a:t>c,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lit/>
                      </m:rPr>
                      <a:rPr lang="en-US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52EF886C-756A-F9A5-3716-9E84A84F1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11" y="2708891"/>
                <a:ext cx="10267224" cy="643064"/>
              </a:xfrm>
              <a:prstGeom prst="rect">
                <a:avLst/>
              </a:prstGeom>
              <a:blipFill>
                <a:blip r:embed="rId4"/>
                <a:stretch>
                  <a:fillRect l="-1247" t="-15094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31E618FE-7F86-4840-BA35-38CD1796AD00}"/>
              </a:ext>
            </a:extLst>
          </p:cNvPr>
          <p:cNvSpPr/>
          <p:nvPr/>
        </p:nvSpPr>
        <p:spPr>
          <a:xfrm>
            <a:off x="2240347" y="4265038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93D9CB6-EF59-FE47-7A62-652F349A5AA5}"/>
              </a:ext>
            </a:extLst>
          </p:cNvPr>
          <p:cNvSpPr/>
          <p:nvPr/>
        </p:nvSpPr>
        <p:spPr>
          <a:xfrm>
            <a:off x="2607998" y="3971863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1AB7175-2B86-521C-7CA9-4E9BEF98A095}"/>
              </a:ext>
            </a:extLst>
          </p:cNvPr>
          <p:cNvSpPr/>
          <p:nvPr/>
        </p:nvSpPr>
        <p:spPr>
          <a:xfrm>
            <a:off x="2973758" y="3686150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5BA827F-DE3D-BB52-8DA5-9FF74A9B86F1}"/>
              </a:ext>
            </a:extLst>
          </p:cNvPr>
          <p:cNvSpPr/>
          <p:nvPr/>
        </p:nvSpPr>
        <p:spPr>
          <a:xfrm>
            <a:off x="3339518" y="4262222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0B98B00-F5E7-01FE-E9B4-03C2698D80FD}"/>
              </a:ext>
            </a:extLst>
          </p:cNvPr>
          <p:cNvSpPr/>
          <p:nvPr/>
        </p:nvSpPr>
        <p:spPr>
          <a:xfrm>
            <a:off x="3705278" y="3678688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DAA5261-53DD-4C72-0CC5-537BE4D60BCD}"/>
              </a:ext>
            </a:extLst>
          </p:cNvPr>
          <p:cNvSpPr/>
          <p:nvPr/>
        </p:nvSpPr>
        <p:spPr>
          <a:xfrm>
            <a:off x="2240346" y="4944347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8FA301C-EC96-5EF6-EB11-76C30DD67D7D}"/>
              </a:ext>
            </a:extLst>
          </p:cNvPr>
          <p:cNvSpPr/>
          <p:nvPr/>
        </p:nvSpPr>
        <p:spPr>
          <a:xfrm>
            <a:off x="2607998" y="4944346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FDC7188-339C-639B-41B5-66C77011643A}"/>
              </a:ext>
            </a:extLst>
          </p:cNvPr>
          <p:cNvSpPr/>
          <p:nvPr/>
        </p:nvSpPr>
        <p:spPr>
          <a:xfrm>
            <a:off x="2971866" y="4938584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8A87850-A802-BE82-4CBF-AF32A8DBCAE4}"/>
              </a:ext>
            </a:extLst>
          </p:cNvPr>
          <p:cNvSpPr/>
          <p:nvPr/>
        </p:nvSpPr>
        <p:spPr>
          <a:xfrm>
            <a:off x="3339518" y="4938583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F2523BD-6F31-AA7B-94BC-DB3BB0B48F33}"/>
              </a:ext>
            </a:extLst>
          </p:cNvPr>
          <p:cNvSpPr/>
          <p:nvPr/>
        </p:nvSpPr>
        <p:spPr>
          <a:xfrm>
            <a:off x="3703386" y="4938584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A2A28C8-E350-F1AB-7C78-33AF5009B860}"/>
              </a:ext>
            </a:extLst>
          </p:cNvPr>
          <p:cNvSpPr/>
          <p:nvPr/>
        </p:nvSpPr>
        <p:spPr>
          <a:xfrm>
            <a:off x="4071038" y="4938583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D56D2C8-0972-3EFB-5891-88FE3D817BC2}"/>
              </a:ext>
            </a:extLst>
          </p:cNvPr>
          <p:cNvSpPr/>
          <p:nvPr/>
        </p:nvSpPr>
        <p:spPr>
          <a:xfrm>
            <a:off x="4725851" y="4938584"/>
            <a:ext cx="251613" cy="25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122890A-DFB2-D379-785A-144AEC07A9D9}"/>
              </a:ext>
            </a:extLst>
          </p:cNvPr>
          <p:cNvSpPr/>
          <p:nvPr/>
        </p:nvSpPr>
        <p:spPr>
          <a:xfrm>
            <a:off x="5712931" y="4259274"/>
            <a:ext cx="251613" cy="25161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A479FCF-4835-C69C-F5A6-97A825BC7F2D}"/>
              </a:ext>
            </a:extLst>
          </p:cNvPr>
          <p:cNvSpPr/>
          <p:nvPr/>
        </p:nvSpPr>
        <p:spPr>
          <a:xfrm>
            <a:off x="6467540" y="3672924"/>
            <a:ext cx="251613" cy="25161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6CDAD0B-4C7D-A596-EF84-0BFC0298DC92}"/>
              </a:ext>
            </a:extLst>
          </p:cNvPr>
          <p:cNvSpPr/>
          <p:nvPr/>
        </p:nvSpPr>
        <p:spPr>
          <a:xfrm>
            <a:off x="5712930" y="4938583"/>
            <a:ext cx="251613" cy="25161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EE31D06-CF8E-4B07-D24A-2E2C6892C03B}"/>
              </a:ext>
            </a:extLst>
          </p:cNvPr>
          <p:cNvSpPr/>
          <p:nvPr/>
        </p:nvSpPr>
        <p:spPr>
          <a:xfrm>
            <a:off x="6080582" y="4938582"/>
            <a:ext cx="251613" cy="25161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1B90A9B-B2C3-1AD1-B44A-D2F176438FA9}"/>
              </a:ext>
            </a:extLst>
          </p:cNvPr>
          <p:cNvSpPr/>
          <p:nvPr/>
        </p:nvSpPr>
        <p:spPr>
          <a:xfrm>
            <a:off x="6444450" y="4932820"/>
            <a:ext cx="251613" cy="25161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9935565-FB38-0E05-E7B6-548EFC54CA91}"/>
              </a:ext>
            </a:extLst>
          </p:cNvPr>
          <p:cNvSpPr/>
          <p:nvPr/>
        </p:nvSpPr>
        <p:spPr>
          <a:xfrm>
            <a:off x="6812102" y="4938582"/>
            <a:ext cx="251613" cy="25161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57EE31E-651A-93B3-6C07-E376A45B90BD}"/>
              </a:ext>
            </a:extLst>
          </p:cNvPr>
          <p:cNvSpPr/>
          <p:nvPr/>
        </p:nvSpPr>
        <p:spPr>
          <a:xfrm>
            <a:off x="7432278" y="4932820"/>
            <a:ext cx="251613" cy="25161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00043AA-3ED4-24BA-B144-EDCF02AD5F44}"/>
              </a:ext>
            </a:extLst>
          </p:cNvPr>
          <p:cNvSpPr/>
          <p:nvPr/>
        </p:nvSpPr>
        <p:spPr>
          <a:xfrm>
            <a:off x="2089358" y="3506046"/>
            <a:ext cx="3033547" cy="1886430"/>
          </a:xfrm>
          <a:prstGeom prst="rect">
            <a:avLst/>
          </a:prstGeom>
          <a:noFill/>
          <a:ln w="571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E304A2B-41C1-7BCB-A0CF-5FA6CEB5C2FE}"/>
              </a:ext>
            </a:extLst>
          </p:cNvPr>
          <p:cNvSpPr/>
          <p:nvPr/>
        </p:nvSpPr>
        <p:spPr>
          <a:xfrm>
            <a:off x="5404474" y="3506046"/>
            <a:ext cx="2405004" cy="188643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662451B-C44E-E024-328C-69545F11EA65}"/>
                  </a:ext>
                </a:extLst>
              </p:cNvPr>
              <p:cNvSpPr txBox="1"/>
              <p:nvPr/>
            </p:nvSpPr>
            <p:spPr>
              <a:xfrm>
                <a:off x="1344674" y="3447138"/>
                <a:ext cx="8541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662451B-C44E-E024-328C-69545F11E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674" y="3447138"/>
                <a:ext cx="854101" cy="523220"/>
              </a:xfrm>
              <a:prstGeom prst="rect">
                <a:avLst/>
              </a:prstGeom>
              <a:blipFill>
                <a:blip r:embed="rId5"/>
                <a:stretch>
                  <a:fillRect l="-1500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29C876C-9FA9-3175-B03C-EA7F9D3759AF}"/>
                  </a:ext>
                </a:extLst>
              </p:cNvPr>
              <p:cNvSpPr txBox="1"/>
              <p:nvPr/>
            </p:nvSpPr>
            <p:spPr>
              <a:xfrm>
                <a:off x="1322236" y="3776216"/>
                <a:ext cx="8541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29C876C-9FA9-3175-B03C-EA7F9D375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236" y="3776216"/>
                <a:ext cx="854101" cy="523220"/>
              </a:xfrm>
              <a:prstGeom prst="rect">
                <a:avLst/>
              </a:prstGeom>
              <a:blipFill>
                <a:blip r:embed="rId6"/>
                <a:stretch>
                  <a:fillRect l="-1500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803ADC4-0589-96EB-9865-7B9EDF49E4D6}"/>
                  </a:ext>
                </a:extLst>
              </p:cNvPr>
              <p:cNvSpPr txBox="1"/>
              <p:nvPr/>
            </p:nvSpPr>
            <p:spPr>
              <a:xfrm>
                <a:off x="1322236" y="4105294"/>
                <a:ext cx="8541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803ADC4-0589-96EB-9865-7B9EDF49E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236" y="4105294"/>
                <a:ext cx="854101" cy="523220"/>
              </a:xfrm>
              <a:prstGeom prst="rect">
                <a:avLst/>
              </a:prstGeom>
              <a:blipFill>
                <a:blip r:embed="rId7"/>
                <a:stretch>
                  <a:fillRect l="-1500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138C450C-B8AA-4457-18DD-5DFD9CE8D756}"/>
              </a:ext>
            </a:extLst>
          </p:cNvPr>
          <p:cNvSpPr txBox="1"/>
          <p:nvPr/>
        </p:nvSpPr>
        <p:spPr>
          <a:xfrm>
            <a:off x="784011" y="4827793"/>
            <a:ext cx="137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dummies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7275552-8036-6926-70B3-2FAD7A2E8742}"/>
              </a:ext>
            </a:extLst>
          </p:cNvPr>
          <p:cNvSpPr txBox="1"/>
          <p:nvPr/>
        </p:nvSpPr>
        <p:spPr>
          <a:xfrm>
            <a:off x="2177156" y="3027224"/>
            <a:ext cx="22414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0  1  2  3  4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A99B89-1C4D-ED42-569C-9BBB23015C58}"/>
              </a:ext>
            </a:extLst>
          </p:cNvPr>
          <p:cNvSpPr txBox="1"/>
          <p:nvPr/>
        </p:nvSpPr>
        <p:spPr>
          <a:xfrm>
            <a:off x="5662018" y="3011363"/>
            <a:ext cx="22414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0  1  2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56937FF-87EF-232A-AAD6-FC7FC6DAE2B9}"/>
                  </a:ext>
                </a:extLst>
              </p:cNvPr>
              <p:cNvSpPr txBox="1"/>
              <p:nvPr/>
            </p:nvSpPr>
            <p:spPr>
              <a:xfrm>
                <a:off x="4277732" y="4797301"/>
                <a:ext cx="4916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56937FF-87EF-232A-AAD6-FC7FC6DAE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32" y="4797301"/>
                <a:ext cx="49169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B71D495-D143-D768-B2AD-4BAE782B9BBD}"/>
                  </a:ext>
                </a:extLst>
              </p:cNvPr>
              <p:cNvSpPr txBox="1"/>
              <p:nvPr/>
            </p:nvSpPr>
            <p:spPr>
              <a:xfrm>
                <a:off x="7009141" y="4808542"/>
                <a:ext cx="4916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B71D495-D143-D768-B2AD-4BAE782B9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141" y="4808542"/>
                <a:ext cx="49169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B0902F8D-A885-15C4-171B-26723DB86125}"/>
              </a:ext>
            </a:extLst>
          </p:cNvPr>
          <p:cNvGrpSpPr/>
          <p:nvPr/>
        </p:nvGrpSpPr>
        <p:grpSpPr>
          <a:xfrm>
            <a:off x="2999946" y="3715409"/>
            <a:ext cx="1304203" cy="1445374"/>
            <a:chOff x="2185512" y="4228875"/>
            <a:chExt cx="1304203" cy="1445374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A248CA9-1FBF-6705-0171-CD87BF731F18}"/>
                </a:ext>
              </a:extLst>
            </p:cNvPr>
            <p:cNvGrpSpPr/>
            <p:nvPr/>
          </p:nvGrpSpPr>
          <p:grpSpPr>
            <a:xfrm>
              <a:off x="2185512" y="4228875"/>
              <a:ext cx="925852" cy="764520"/>
              <a:chOff x="1445599" y="4222425"/>
              <a:chExt cx="925852" cy="764520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80B7AC57-F59E-07C7-44F2-EC3D37AE554E}"/>
                  </a:ext>
                </a:extLst>
              </p:cNvPr>
              <p:cNvSpPr/>
              <p:nvPr/>
            </p:nvSpPr>
            <p:spPr>
              <a:xfrm>
                <a:off x="1445599" y="4794921"/>
                <a:ext cx="192024" cy="192024"/>
              </a:xfrm>
              <a:prstGeom prst="ellipse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X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D766620-97E8-491A-7928-7FFAC3009752}"/>
                  </a:ext>
                </a:extLst>
              </p:cNvPr>
              <p:cNvSpPr/>
              <p:nvPr/>
            </p:nvSpPr>
            <p:spPr>
              <a:xfrm>
                <a:off x="2179427" y="4222425"/>
                <a:ext cx="192024" cy="192024"/>
              </a:xfrm>
              <a:prstGeom prst="ellipse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3052F7C-EE71-AF30-286C-565A9E3C25A9}"/>
                </a:ext>
              </a:extLst>
            </p:cNvPr>
            <p:cNvSpPr/>
            <p:nvPr/>
          </p:nvSpPr>
          <p:spPr>
            <a:xfrm>
              <a:off x="2185512" y="5476079"/>
              <a:ext cx="192024" cy="192024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02ED497-4E2C-1016-1788-147945607E36}"/>
                </a:ext>
              </a:extLst>
            </p:cNvPr>
            <p:cNvSpPr/>
            <p:nvPr/>
          </p:nvSpPr>
          <p:spPr>
            <a:xfrm>
              <a:off x="2553007" y="5480355"/>
              <a:ext cx="192024" cy="192024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9924E87-6CCA-0DF7-35AC-27DD4B453007}"/>
                </a:ext>
              </a:extLst>
            </p:cNvPr>
            <p:cNvSpPr/>
            <p:nvPr/>
          </p:nvSpPr>
          <p:spPr>
            <a:xfrm>
              <a:off x="2921496" y="5482225"/>
              <a:ext cx="192024" cy="192024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163A09C-8ECE-CD45-2741-FF85589F03D7}"/>
                </a:ext>
              </a:extLst>
            </p:cNvPr>
            <p:cNvSpPr/>
            <p:nvPr/>
          </p:nvSpPr>
          <p:spPr>
            <a:xfrm>
              <a:off x="3297691" y="5478548"/>
              <a:ext cx="192024" cy="192024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4B816AB-AA9B-1579-027A-5972DCD158E7}"/>
                  </a:ext>
                </a:extLst>
              </p:cNvPr>
              <p:cNvSpPr txBox="1"/>
              <p:nvPr/>
            </p:nvSpPr>
            <p:spPr>
              <a:xfrm>
                <a:off x="1012063" y="5462879"/>
                <a:ext cx="9612173" cy="101502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Corollary: </a:t>
                </a:r>
                <a:r>
                  <a:rPr lang="en-US" sz="2800" dirty="0"/>
                  <a:t>𝑘-mismatch matching with </a:t>
                </a:r>
                <a:r>
                  <a:rPr lang="en-US" sz="2800" u="sng" dirty="0"/>
                  <a:t>wildcards (in pattern</a:t>
                </a:r>
                <a:r>
                  <a:rPr lang="en-US" sz="2800" dirty="0"/>
                  <a:t>) is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time.   It can be improved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𝒏</m:t>
                    </m:r>
                    <m:rad>
                      <m:radPr>
                        <m:degHide m:val="on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rad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time.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4B816AB-AA9B-1579-027A-5972DCD15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63" y="5462879"/>
                <a:ext cx="9612173" cy="1015021"/>
              </a:xfrm>
              <a:prstGeom prst="rect">
                <a:avLst/>
              </a:prstGeom>
              <a:blipFill>
                <a:blip r:embed="rId10"/>
                <a:stretch>
                  <a:fillRect l="-1203" t="-6509" b="-13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91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7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8" grpId="0"/>
      <p:bldP spid="69" grpId="0"/>
      <p:bldP spid="70" grpId="0"/>
      <p:bldP spid="71" grpId="0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204B0E-F8F6-FC6F-D6B0-9FC98B404A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2039" y="289107"/>
                <a:ext cx="11159836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Implications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/>
                  <a:t>-mismatch string matching with </a:t>
                </a:r>
                <a:r>
                  <a:rPr lang="en-US" sz="3600" b="1" dirty="0">
                    <a:solidFill>
                      <a:srgbClr val="C00000"/>
                    </a:solidFill>
                  </a:rPr>
                  <a:t>wildcards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204B0E-F8F6-FC6F-D6B0-9FC98B404A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2039" y="289107"/>
                <a:ext cx="11159836" cy="1325563"/>
              </a:xfrm>
              <a:blipFill>
                <a:blip r:embed="rId2"/>
                <a:stretch>
                  <a:fillRect l="-1638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1D449E5-A8B9-F806-DBE7-8123D060C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3048" y="2819804"/>
                <a:ext cx="11520589" cy="24456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Previous algorithms: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/>
                  <a:t> (wildcards in both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) [Clifford-</a:t>
                </a:r>
                <a:r>
                  <a:rPr lang="en-US" sz="2000" dirty="0" err="1"/>
                  <a:t>Efremenko</a:t>
                </a:r>
                <a:r>
                  <a:rPr lang="en-US" sz="2000" dirty="0"/>
                  <a:t>-</a:t>
                </a:r>
                <a:r>
                  <a:rPr lang="en-US" sz="2000" dirty="0" err="1"/>
                  <a:t>Porat</a:t>
                </a:r>
                <a:r>
                  <a:rPr lang="en-US" sz="2000" dirty="0"/>
                  <a:t>-Rothschild SODA’09 JCSS'10]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𝑚𝑘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(wildcards all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or all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) </a:t>
                </a:r>
                <a:r>
                  <a:rPr lang="en-US" sz="2000" dirty="0"/>
                  <a:t>[Clifford-</a:t>
                </a:r>
                <a:r>
                  <a:rPr lang="en-US" sz="2000" dirty="0" err="1"/>
                  <a:t>Porat</a:t>
                </a:r>
                <a:r>
                  <a:rPr lang="en-US" sz="2000" dirty="0"/>
                  <a:t> IPL’10]</a:t>
                </a:r>
                <a:endParaRPr lang="en-US" sz="2400" dirty="0"/>
              </a:p>
              <a:p>
                <a:r>
                  <a:rPr lang="en-US" sz="2400" dirty="0"/>
                  <a:t>Better algorithms parameterized by #wildcards, #segments of wildcards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e.g. [Nicolae-</a:t>
                </a:r>
                <a:r>
                  <a:rPr lang="en-US" sz="2000" dirty="0" err="1"/>
                  <a:t>Rajasekaran</a:t>
                </a:r>
                <a:r>
                  <a:rPr lang="en-US" sz="2000" dirty="0"/>
                  <a:t> IPL’17] [</a:t>
                </a:r>
                <a:r>
                  <a:rPr lang="en-US" sz="2000" dirty="0" err="1"/>
                  <a:t>Bathie-Charalampopoulos-Starikovskaya</a:t>
                </a:r>
                <a:r>
                  <a:rPr lang="en-US" sz="2000" dirty="0"/>
                  <a:t> ESA’24]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1D449E5-A8B9-F806-DBE7-8123D060C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3048" y="2819804"/>
                <a:ext cx="11520589" cy="2445667"/>
              </a:xfrm>
              <a:blipFill>
                <a:blip r:embed="rId4"/>
                <a:stretch>
                  <a:fillRect l="-794" t="-3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420C05-57B5-74C6-DB59-AF12265264BD}"/>
                  </a:ext>
                </a:extLst>
              </p:cNvPr>
              <p:cNvSpPr txBox="1"/>
              <p:nvPr/>
            </p:nvSpPr>
            <p:spPr>
              <a:xfrm>
                <a:off x="703698" y="1311379"/>
                <a:ext cx="10515600" cy="138499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Input: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m:rPr>
                            <m:lit/>
                          </m:r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  <m:r>
                          <m:rPr>
                            <m:lit/>
                          </m:r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    </a:t>
                </a:r>
                <a:r>
                  <a:rPr lang="en-US" sz="2400" dirty="0"/>
                  <a:t>(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)</a:t>
                </a:r>
              </a:p>
              <a:p>
                <a:r>
                  <a:rPr lang="en-US" sz="2800" b="0" dirty="0">
                    <a:solidFill>
                      <a:srgbClr val="C00000"/>
                    </a:solidFill>
                  </a:rPr>
                  <a:t>Wildcard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can match any character</a:t>
                </a:r>
                <a:endParaRPr lang="en-US" sz="2800" dirty="0"/>
              </a:p>
              <a:p>
                <a:r>
                  <a:rPr lang="en-US" sz="2800" b="1" dirty="0"/>
                  <a:t>Task: </a:t>
                </a:r>
                <a:r>
                  <a:rPr lang="en-US" sz="2800" dirty="0"/>
                  <a:t>output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{0≤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HamDist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begChr m:val="[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420C05-57B5-74C6-DB59-AF1226526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98" y="1311379"/>
                <a:ext cx="10515600" cy="1384995"/>
              </a:xfrm>
              <a:prstGeom prst="rect">
                <a:avLst/>
              </a:prstGeom>
              <a:blipFill>
                <a:blip r:embed="rId6"/>
                <a:stretch>
                  <a:fillRect l="-1100" t="-3493" b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991779-C5DA-3E0C-6637-80705FB3E359}"/>
                  </a:ext>
                </a:extLst>
              </p:cNvPr>
              <p:cNvSpPr txBox="1"/>
              <p:nvPr/>
            </p:nvSpPr>
            <p:spPr>
              <a:xfrm>
                <a:off x="1012063" y="5462879"/>
                <a:ext cx="9612173" cy="101502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Corollary: </a:t>
                </a:r>
                <a:r>
                  <a:rPr lang="en-US" sz="2800" dirty="0"/>
                  <a:t>𝑘-mismatch matching with </a:t>
                </a:r>
                <a:r>
                  <a:rPr lang="en-US" sz="2800" u="sng" dirty="0"/>
                  <a:t>wildcards (in pattern</a:t>
                </a:r>
                <a:r>
                  <a:rPr lang="en-US" sz="2800" dirty="0"/>
                  <a:t>) is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time.   It can be improved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𝒏</m:t>
                    </m:r>
                    <m:rad>
                      <m:radPr>
                        <m:degHide m:val="on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rad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991779-C5DA-3E0C-6637-80705FB3E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63" y="5462879"/>
                <a:ext cx="9612173" cy="1015021"/>
              </a:xfrm>
              <a:prstGeom prst="rect">
                <a:avLst/>
              </a:prstGeom>
              <a:blipFill>
                <a:blip r:embed="rId7"/>
                <a:stretch>
                  <a:fillRect l="-1203" t="-6509" b="-13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6DC286-99A6-4787-1EB6-53C252B30675}"/>
                  </a:ext>
                </a:extLst>
              </p:cNvPr>
              <p:cNvSpPr txBox="1"/>
              <p:nvPr/>
            </p:nvSpPr>
            <p:spPr>
              <a:xfrm>
                <a:off x="5283925" y="5084956"/>
                <a:ext cx="6322423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Open question: extend to wildcards in both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6DC286-99A6-4787-1EB6-53C252B30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925" y="5084956"/>
                <a:ext cx="6322423" cy="461665"/>
              </a:xfrm>
              <a:prstGeom prst="rect">
                <a:avLst/>
              </a:prstGeom>
              <a:blipFill>
                <a:blip r:embed="rId8"/>
                <a:stretch>
                  <a:fillRect l="-1444" t="-8974" r="-866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43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5AC6BD4A-E25C-08C1-00CC-9DAB14E64F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04379" y="768350"/>
                <a:ext cx="10515600" cy="2852737"/>
              </a:xfrm>
            </p:spPr>
            <p:txBody>
              <a:bodyPr>
                <a:normAutofit/>
              </a:bodyPr>
              <a:lstStyle/>
              <a:p>
                <a:r>
                  <a:rPr lang="en-US" sz="4800" dirty="0"/>
                  <a:t>Techniques for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800" dirty="0"/>
                  <a:t>-mismatch Constellation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5AC6BD4A-E25C-08C1-00CC-9DAB14E64F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04379" y="768350"/>
                <a:ext cx="10515600" cy="2852737"/>
              </a:xfrm>
              <a:blipFill>
                <a:blip r:embed="rId2"/>
                <a:stretch>
                  <a:fillRect l="-2667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B90EF-EBF8-DD94-CA8E-CE41AEF7D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18836"/>
            <a:ext cx="10515600" cy="15001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Find a candidate set of shifts (reduce </a:t>
            </a:r>
            <a:r>
              <a:rPr lang="en-US" sz="2400" dirty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#3SUM)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#3SUM is easy on additively-structured inputs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Look for additive structure in the problem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F5CECD-3813-5CA3-CB16-9FF18147C9D4}"/>
              </a:ext>
            </a:extLst>
          </p:cNvPr>
          <p:cNvSpPr/>
          <p:nvPr/>
        </p:nvSpPr>
        <p:spPr>
          <a:xfrm>
            <a:off x="782128" y="3743864"/>
            <a:ext cx="6970144" cy="55209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AEEEF4-281E-EA9B-AFC4-C3352EF06D7E}"/>
                  </a:ext>
                </a:extLst>
              </p:cNvPr>
              <p:cNvSpPr txBox="1"/>
              <p:nvPr/>
            </p:nvSpPr>
            <p:spPr>
              <a:xfrm>
                <a:off x="699351" y="1949879"/>
                <a:ext cx="11101586" cy="95410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Input: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0,1,…,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  <a:endParaRPr lang="en-US" sz="2800" b="1" dirty="0"/>
              </a:p>
              <a:p>
                <a:r>
                  <a:rPr lang="en-US" sz="2800" b="1" dirty="0"/>
                  <a:t>Task: </a:t>
                </a:r>
                <a:r>
                  <a:rPr lang="en-US" sz="2800" dirty="0"/>
                  <a:t>compute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AEEEF4-281E-EA9B-AFC4-C3352EF06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51" y="1949879"/>
                <a:ext cx="11101586" cy="954107"/>
              </a:xfrm>
              <a:prstGeom prst="rect">
                <a:avLst/>
              </a:prstGeom>
              <a:blipFill>
                <a:blip r:embed="rId3"/>
                <a:stretch>
                  <a:fillRect l="-1097" t="-5696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C2C7DF5-14C4-CD4E-2D9B-DEE2B579B061}"/>
              </a:ext>
            </a:extLst>
          </p:cNvPr>
          <p:cNvSpPr txBox="1"/>
          <p:nvPr/>
        </p:nvSpPr>
        <p:spPr>
          <a:xfrm>
            <a:off x="838200" y="1444098"/>
            <a:ext cx="15056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/>
              <a:t>#3SUM</a:t>
            </a:r>
            <a:r>
              <a:rPr lang="en-US" sz="28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D324300F-8FB7-1489-7547-1D2BFD5447E5}"/>
                  </a:ext>
                </a:extLst>
              </p:cNvPr>
              <p:cNvSpPr/>
              <p:nvPr/>
            </p:nvSpPr>
            <p:spPr>
              <a:xfrm>
                <a:off x="1208771" y="3034478"/>
                <a:ext cx="2664779" cy="394522"/>
              </a:xfrm>
              <a:prstGeom prst="wedgeRoundRectCallout">
                <a:avLst>
                  <a:gd name="adj1" fmla="val 41956"/>
                  <a:gd name="adj2" fmla="val -110257"/>
                  <a:gd name="adj3" fmla="val 1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#matches at shift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D324300F-8FB7-1489-7547-1D2BFD544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771" y="3034478"/>
                <a:ext cx="2664779" cy="394522"/>
              </a:xfrm>
              <a:prstGeom prst="wedgeRoundRectCallout">
                <a:avLst>
                  <a:gd name="adj1" fmla="val 41956"/>
                  <a:gd name="adj2" fmla="val -110257"/>
                  <a:gd name="adj3" fmla="val 16667"/>
                </a:avLst>
              </a:prstGeom>
              <a:blipFill>
                <a:blip r:embed="rId4"/>
                <a:stretch>
                  <a:fillRect l="-68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96C8AA-D705-F6B9-BF23-0108B813ACD7}"/>
                  </a:ext>
                </a:extLst>
              </p:cNvPr>
              <p:cNvSpPr txBox="1"/>
              <p:nvPr/>
            </p:nvSpPr>
            <p:spPr>
              <a:xfrm>
                <a:off x="1591036" y="5750859"/>
                <a:ext cx="6549252" cy="5232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i="1" u="sng" dirty="0"/>
                  <a:t>Popular</a:t>
                </a:r>
                <a:r>
                  <a:rPr lang="en-US" sz="2800" i="1" dirty="0"/>
                  <a:t> #3SUM with threshold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−1.01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96C8AA-D705-F6B9-BF23-0108B813A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036" y="5750859"/>
                <a:ext cx="6549252" cy="523220"/>
              </a:xfrm>
              <a:prstGeom prst="rect">
                <a:avLst/>
              </a:prstGeom>
              <a:blipFill>
                <a:blip r:embed="rId5"/>
                <a:stretch>
                  <a:fillRect l="-1859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F576A3-2B6A-EB99-D3A2-D29C5F7FE0D7}"/>
                  </a:ext>
                </a:extLst>
              </p:cNvPr>
              <p:cNvSpPr txBox="1"/>
              <p:nvPr/>
            </p:nvSpPr>
            <p:spPr>
              <a:xfrm>
                <a:off x="360044" y="3504213"/>
                <a:ext cx="11101586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To 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-mismatch Constellation (find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8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) :</a:t>
                </a:r>
              </a:p>
              <a:p>
                <a:r>
                  <a:rPr lang="en-US" sz="2800" dirty="0"/>
                  <a:t>  Step 1: Find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−1.01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  Step 2: Solve #3SUM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, and return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F576A3-2B6A-EB99-D3A2-D29C5F7FE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4" y="3504213"/>
                <a:ext cx="11101586" cy="2246769"/>
              </a:xfrm>
              <a:prstGeom prst="rect">
                <a:avLst/>
              </a:prstGeom>
              <a:blipFill>
                <a:blip r:embed="rId6"/>
                <a:stretch>
                  <a:fillRect l="-1098" t="-2717" b="-7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3985B7-7A4B-FA2E-CC7A-81318AADCDAF}"/>
                  </a:ext>
                </a:extLst>
              </p:cNvPr>
              <p:cNvSpPr txBox="1"/>
              <p:nvPr/>
            </p:nvSpPr>
            <p:spPr>
              <a:xfrm>
                <a:off x="2541160" y="1456466"/>
                <a:ext cx="6225396" cy="479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2400" dirty="0"/>
                  <a:t>-time conjectured impossible..)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3985B7-7A4B-FA2E-CC7A-81318AADC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160" y="1456466"/>
                <a:ext cx="6225396" cy="479298"/>
              </a:xfrm>
              <a:prstGeom prst="rect">
                <a:avLst/>
              </a:prstGeom>
              <a:blipFill>
                <a:blip r:embed="rId7"/>
                <a:stretch>
                  <a:fillRect l="-1567" t="-6329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56775C9B-33DE-10B8-8FA3-4331CFADEB2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𝑘-mismatch Constellation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Popular #3SUM</a:t>
                </a:r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56775C9B-33DE-10B8-8FA3-4331CFADEB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8"/>
                <a:stretch>
                  <a:fillRect l="-2377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768B168-8026-E7B7-F2FF-CEB415D00756}"/>
              </a:ext>
            </a:extLst>
          </p:cNvPr>
          <p:cNvSpPr txBox="1"/>
          <p:nvPr/>
        </p:nvSpPr>
        <p:spPr>
          <a:xfrm>
            <a:off x="6400800" y="365125"/>
            <a:ext cx="179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reduces 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60DE34-313E-426F-6697-3370E79A9C6C}"/>
                  </a:ext>
                </a:extLst>
              </p:cNvPr>
              <p:cNvSpPr txBox="1"/>
              <p:nvPr/>
            </p:nvSpPr>
            <p:spPr>
              <a:xfrm>
                <a:off x="1346890" y="4387970"/>
                <a:ext cx="9632441" cy="840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Subsample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at 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(which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1.001</m:t>
                    </m:r>
                  </m:oMath>
                </a14:m>
                <a:r>
                  <a:rPr lang="en-US" sz="2400" dirty="0"/>
                  <a:t>-approx #mismatches). Solve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-mismatch Constellation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 [CS’98].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60DE34-313E-426F-6697-3370E79A9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890" y="4387970"/>
                <a:ext cx="9632441" cy="840038"/>
              </a:xfrm>
              <a:prstGeom prst="rect">
                <a:avLst/>
              </a:prstGeom>
              <a:blipFill>
                <a:blip r:embed="rId9"/>
                <a:stretch>
                  <a:fillRect l="-1013" t="-5797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50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4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6578</TotalTime>
  <Words>2285</Words>
  <Application>Microsoft Office PowerPoint</Application>
  <PresentationFormat>Widescreen</PresentationFormat>
  <Paragraphs>223</Paragraphs>
  <Slides>18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Google Sans</vt:lpstr>
      <vt:lpstr>Arial</vt:lpstr>
      <vt:lpstr>Calibri</vt:lpstr>
      <vt:lpstr>Calibri Light</vt:lpstr>
      <vt:lpstr>Cambria Math</vt:lpstr>
      <vt:lpstr>Times New Roman</vt:lpstr>
      <vt:lpstr>Office Theme</vt:lpstr>
      <vt:lpstr>Additive structure in  approximate pattern matching</vt:lpstr>
      <vt:lpstr>Constellation problem (aka point set pattern matching)</vt:lpstr>
      <vt:lpstr>k-mismatch Constellation problem</vt:lpstr>
      <vt:lpstr>k-mismatch Constellation is as hard as k-mismatch String Pattern Matching</vt:lpstr>
      <vt:lpstr>Our results [Fischer-J-Xu unpublished’24]</vt:lpstr>
      <vt:lpstr>Implications for k-mismatch string matching with wildcards</vt:lpstr>
      <vt:lpstr>Implications for k-mismatch string matching with wildcards</vt:lpstr>
      <vt:lpstr>Techniques for k-mismatch Constellation</vt:lpstr>
      <vt:lpstr>𝑘-mismatch Constellation  →  Popular #3SUM</vt:lpstr>
      <vt:lpstr>Popular #3SUM</vt:lpstr>
      <vt:lpstr>Techniques for k-mismatch Constellation</vt:lpstr>
      <vt:lpstr>Sumset</vt:lpstr>
      <vt:lpstr>A toolbox of #3SUM algorithms</vt:lpstr>
      <vt:lpstr>Techniques for k-mismatch Constellation</vt:lpstr>
      <vt:lpstr>Popular #3SUM with threshold |P|-k</vt:lpstr>
      <vt:lpstr>Popular #3SUM with threshold |P|-k</vt:lpstr>
      <vt:lpstr>Conclusion</vt:lpstr>
      <vt:lpstr>Popular #3SUM for Text-to-Pattern Ham Dists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 Jin</dc:creator>
  <cp:lastModifiedBy>Ce Jin</cp:lastModifiedBy>
  <cp:revision>489</cp:revision>
  <dcterms:created xsi:type="dcterms:W3CDTF">2024-07-22T15:33:21Z</dcterms:created>
  <dcterms:modified xsi:type="dcterms:W3CDTF">2024-10-30T02:43:31Z</dcterms:modified>
</cp:coreProperties>
</file>