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  <p:sldId id="265" r:id="rId10"/>
    <p:sldId id="266" r:id="rId11"/>
    <p:sldId id="271" r:id="rId12"/>
    <p:sldId id="267" r:id="rId13"/>
    <p:sldId id="268" r:id="rId14"/>
    <p:sldId id="272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5273FD4-0B15-44A4-B930-2AD06E8C195E}">
          <p14:sldIdLst>
            <p14:sldId id="256"/>
            <p14:sldId id="259"/>
            <p14:sldId id="257"/>
            <p14:sldId id="260"/>
            <p14:sldId id="258"/>
            <p14:sldId id="261"/>
          </p14:sldIdLst>
        </p14:section>
        <p14:section name="techniques" id="{5DB82B29-16A5-40B9-8999-9782D9288720}">
          <p14:sldIdLst>
            <p14:sldId id="262"/>
            <p14:sldId id="263"/>
            <p14:sldId id="265"/>
            <p14:sldId id="266"/>
            <p14:sldId id="271"/>
            <p14:sldId id="267"/>
            <p14:sldId id="268"/>
            <p14:sldId id="272"/>
          </p14:sldIdLst>
        </p14:section>
        <p14:section name="conclusion" id="{59D75694-D1E3-4F44-87EF-517F51A172CB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DE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11" autoAdjust="0"/>
    <p:restoredTop sz="87263" autoAdjust="0"/>
  </p:normalViewPr>
  <p:slideViewPr>
    <p:cSldViewPr snapToGrid="0">
      <p:cViewPr varScale="1">
        <p:scale>
          <a:sx n="87" d="100"/>
          <a:sy n="87" d="100"/>
        </p:scale>
        <p:origin x="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E78EC-9C2B-4365-B8CC-427A21EB109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32946-C49C-4B46-8EE8-F4A06B1B2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01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20min + 5min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32946-C49C-4B46-8EE8-F4A06B1B26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4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context, take a small digression and look at subset sum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32946-C49C-4B46-8EE8-F4A06B1B26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70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=\{0,1,8,13, 9,14,21,  22\}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 \{0,15,27,46,  42, 61,73,  88\}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32946-C49C-4B46-8EE8-F4A06B1B26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90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without pigeonhole its much harder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32946-C49C-4B46-8EE8-F4A06B1B26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92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dirty="0"/>
                  <a:t>Analogous to [xxx </a:t>
                </a:r>
                <a:r>
                  <a:rPr lang="en-US" dirty="0" err="1"/>
                  <a:t>stoc</a:t>
                </a:r>
                <a:r>
                  <a:rPr lang="en-US" dirty="0"/>
                  <a:t>]: Subset Sum in </a:t>
                </a:r>
                <a:r>
                  <a:rPr lang="en-US" b="0" i="0">
                    <a:latin typeface="Cambria Math" panose="02040503050406030204" pitchFamily="18" charset="0"/>
                  </a:rPr>
                  <a:t>𝑂(2^𝑥𝑥𝑥𝑛 )</a:t>
                </a:r>
                <a:r>
                  <a:rPr lang="en-US" dirty="0"/>
                  <a:t> time, </a:t>
                </a:r>
                <a:r>
                  <a:rPr lang="en-US" b="0" i="0">
                    <a:latin typeface="Cambria Math" panose="02040503050406030204" pitchFamily="18" charset="0"/>
                  </a:rPr>
                  <a:t>𝑝𝑜𝑙𝑦(𝑛)</a:t>
                </a:r>
                <a:r>
                  <a:rPr lang="en-US" dirty="0"/>
                  <a:t> space,</a:t>
                </a:r>
              </a:p>
              <a:p>
                <a:pPr marL="457200" lvl="1" indent="0">
                  <a:buNone/>
                </a:pPr>
                <a:r>
                  <a:rPr lang="en-US" dirty="0"/>
                  <a:t>			[ESA]  : Equal Subset Sums </a:t>
                </a:r>
                <a:r>
                  <a:rPr lang="en-US" b="0" i="0">
                    <a:latin typeface="Cambria Math" panose="02040503050406030204" pitchFamily="18" charset="0"/>
                  </a:rPr>
                  <a:t>𝑂(3^𝑥𝑥𝑥𝑛 )</a:t>
                </a:r>
                <a:r>
                  <a:rPr lang="en-US" dirty="0"/>
                  <a:t> time, </a:t>
                </a:r>
                <a:r>
                  <a:rPr lang="en-US" b="0" i="0">
                    <a:latin typeface="Cambria Math" panose="02040503050406030204" pitchFamily="18" charset="0"/>
                  </a:rPr>
                  <a:t>𝑝𝑜𝑙𝑦(𝑛)</a:t>
                </a:r>
                <a:r>
                  <a:rPr lang="en-US" dirty="0"/>
                  <a:t> space,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Common ingredient: [BCM’13, </a:t>
                </a:r>
                <a:r>
                  <a:rPr lang="en-US" dirty="0" err="1"/>
                  <a:t>Nikxxx</a:t>
                </a:r>
                <a:r>
                  <a:rPr lang="en-US" dirty="0"/>
                  <a:t>] low space collision finding via Floyd’s cycle detection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32946-C49C-4B46-8EE8-F4A06B1B26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70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the histogram of the subset sums.</a:t>
                </a:r>
              </a:p>
              <a:p>
                <a:r>
                  <a:rPr lang="en-US" dirty="0"/>
                  <a:t>A column of height &gt;=2 gives collision</a:t>
                </a:r>
              </a:p>
              <a:p>
                <a:r>
                  <a:rPr lang="en-US" dirty="0"/>
                  <a:t>(as a length-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frequency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the histogram of the subset sums.</a:t>
                </a:r>
              </a:p>
              <a:p>
                <a:r>
                  <a:rPr lang="en-US" dirty="0"/>
                  <a:t>(as a length-</a:t>
                </a:r>
                <a:r>
                  <a:rPr lang="en-US" b="0" i="0">
                    <a:latin typeface="Cambria Math" panose="02040503050406030204" pitchFamily="18" charset="0"/>
                  </a:rPr>
                  <a:t>2^𝑛</a:t>
                </a:r>
                <a:r>
                  <a:rPr lang="en-US" dirty="0"/>
                  <a:t> frequency vector </a:t>
                </a:r>
                <a:r>
                  <a:rPr lang="en-US" b="0" i="0">
                    <a:latin typeface="Cambria Math" panose="02040503050406030204" pitchFamily="18" charset="0"/>
                  </a:rPr>
                  <a:t>𝑓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32946-C49C-4B46-8EE8-F4A06B1B26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10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32946-C49C-4B46-8EE8-F4A06B1B26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02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Use dynamic programming to compute </a:t>
                </a:r>
                <a:r>
                  <a:rPr lang="en-US" i="0">
                    <a:latin typeface="Cambria Math" panose="02040503050406030204" pitchFamily="18" charset="0"/>
                  </a:rPr>
                  <a:t>\|</a:t>
                </a:r>
                <a:r>
                  <a:rPr lang="en-US" b="0" i="0">
                    <a:latin typeface="Cambria Math" panose="02040503050406030204" pitchFamily="18" charset="0"/>
                  </a:rPr>
                  <a:t>\{𝐼⊆[𝑛]:𝑤(𝐼)≡𝑟 (𝑚𝑜𝑑 𝑝)\}|</a:t>
                </a:r>
                <a:r>
                  <a:rPr lang="en-US" dirty="0"/>
                  <a:t> for all </a:t>
                </a:r>
                <a:r>
                  <a:rPr lang="en-US" b="0" i="0">
                    <a:latin typeface="Cambria Math" panose="02040503050406030204" pitchFamily="18" charset="0"/>
                  </a:rPr>
                  <a:t>𝑟∈</a:t>
                </a:r>
                <a:r>
                  <a:rPr lang="en-US" b="1" i="0">
                    <a:latin typeface="Cambria Math" panose="02040503050406030204" pitchFamily="18" charset="0"/>
                  </a:rPr>
                  <a:t>𝐅</a:t>
                </a:r>
                <a:r>
                  <a:rPr lang="en-US" b="0" i="0">
                    <a:latin typeface="Cambria Math" panose="02040503050406030204" pitchFamily="18" charset="0"/>
                  </a:rPr>
                  <a:t>_𝑝</a:t>
                </a:r>
                <a:r>
                  <a:rPr lang="en-US" dirty="0"/>
                  <a:t>,  in.</a:t>
                </a:r>
              </a:p>
              <a:p>
                <a:pPr lvl="1"/>
                <a:r>
                  <a:rPr lang="en-US" b="0" i="0">
                    <a:latin typeface="Cambria Math" panose="02040503050406030204" pitchFamily="18" charset="0"/>
                  </a:rPr>
                  <a:t>𝐹_𝑖 [𝑟]=𝐹_(𝑖−1) [𝑟]+𝐹_(𝑖−1) [(𝑟−𝑤_𝑖 )  mod 𝑝]</a:t>
                </a:r>
                <a:endParaRPr lang="en-US" i="1" dirty="0"/>
              </a:p>
              <a:p>
                <a:pPr lvl="1"/>
                <a:r>
                  <a:rPr lang="en-US" dirty="0"/>
                  <a:t>By </a:t>
                </a:r>
                <a:r>
                  <a:rPr lang="en-US" dirty="0" err="1"/>
                  <a:t>backtracing</a:t>
                </a:r>
                <a:r>
                  <a:rPr lang="en-US" dirty="0"/>
                  <a:t> the dynamic programming table.</a:t>
                </a:r>
              </a:p>
              <a:p>
                <a:pPr lvl="1"/>
                <a:r>
                  <a:rPr lang="en-US" dirty="0"/>
                  <a:t>Cut this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32946-C49C-4B46-8EE8-F4A06B1B26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24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Deterministic algorithms faster than </a:t>
                </a:r>
                <a:r>
                  <a:rPr lang="en-US" b="0" i="0">
                    <a:latin typeface="Cambria Math" panose="02040503050406030204" pitchFamily="18" charset="0"/>
                  </a:rPr>
                  <a:t>𝑂^∗ (2^(𝑛/2) )</a:t>
                </a:r>
                <a:r>
                  <a:rPr lang="en-US" dirty="0"/>
                  <a:t>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Successful examples: Bin packing, (</a:t>
                </a:r>
                <a:r>
                  <a:rPr lang="en-US" dirty="0" err="1"/>
                  <a:t>pseudopolynomial</a:t>
                </a:r>
                <a:r>
                  <a:rPr lang="en-US" dirty="0"/>
                  <a:t>-time) Knapsack, some pattern matching problems, 3SUM fine-grained reductions,  combinatorial Boolean Matrix multiplication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32946-C49C-4B46-8EE8-F4A06B1B26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63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673D7-EAEE-B74C-D6B6-CF9EDD9BB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797737-0ADB-B039-48CE-062C4579D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992FA-A15D-E5A6-4089-C95AB304B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0549-1E68-42CA-A1D3-7B61F116AA7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4F671-1F8F-D3CB-092C-6F268B7E8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AC697-CB10-E770-27CB-385EDC15A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3F0B-3C47-47C9-9D9A-4EF11B3E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5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F1428-248E-A464-D7FF-B9B86EB1C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311222-BAC0-4047-26AC-6968D811C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90AE0-A208-2218-ECE8-41705E829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0549-1E68-42CA-A1D3-7B61F116AA7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134ED-8C0D-B7B3-A128-F4795D813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5162C-E8F4-8C04-452A-973338CEB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3F0B-3C47-47C9-9D9A-4EF11B3E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4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198464-7DBC-2643-BDA2-4738AE6BB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0AE597-C8E1-8A56-9F54-4D6778C8E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D1085-8C27-BA13-8AA5-9EF62EE60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0549-1E68-42CA-A1D3-7B61F116AA7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30FD9-5CAE-408C-1080-6DBFF414A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E521A-EB07-9AD5-AEE4-0D5CBFBE4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3F0B-3C47-47C9-9D9A-4EF11B3E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1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AA755-DC3C-EC4E-A8AE-D50635552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F4692-6207-404A-178D-4EFE4719A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5F0DB-E1F1-5ED9-4C92-1BC9FAE20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0549-1E68-42CA-A1D3-7B61F116AA7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BA4DB-4D04-6958-CA08-CCDAC602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7E821-8583-BEA9-5122-9743FE705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3F0B-3C47-47C9-9D9A-4EF11B3E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2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78E8-FC67-C219-C985-96A49FA9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87193-2876-D0A9-E0C8-5B59DF5C1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503CA-2F95-9CE4-C5A9-EA8A8B32C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0549-1E68-42CA-A1D3-7B61F116AA7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E05A4-FB82-A587-148F-1F8D3F975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F5BE9-30CC-ED59-F5CF-A797E31E6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3F0B-3C47-47C9-9D9A-4EF11B3E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0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74BCE-158A-2FA9-6C03-E8DBC7617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018B8-ABC0-95BF-01A7-DCD6BAF03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8343CA-1A49-7CF9-A1A4-D9BC3783A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FB36EC-88E0-341C-FF6A-444CE6B1D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0549-1E68-42CA-A1D3-7B61F116AA7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A8F37-73FF-F95B-15F8-7BEF1CC61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95FF1-577E-F48C-0E37-7E47C72C4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3F0B-3C47-47C9-9D9A-4EF11B3E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5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493AB-73F8-123E-0662-F62B932AC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068BA-87B2-F8A5-110D-482B0F557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1319D8-7495-9325-2B5B-21199AEC4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E2CB5C-5F83-DFFB-B3EC-8B27042EC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6F8659-FDE0-2D8E-18F6-D92D795D92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0A6728-A0F1-DE7E-35C1-136D63C69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0549-1E68-42CA-A1D3-7B61F116AA7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9309CB-4E76-AF5F-8038-0D9A1772F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35881-BA1E-CB93-0B3D-F74FD0D17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3F0B-3C47-47C9-9D9A-4EF11B3E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8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2577B-25F9-175F-AC53-6E71F7E61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74F786-A3C0-AD8F-947E-726195897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0549-1E68-42CA-A1D3-7B61F116AA7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52C4C3-651A-FD99-2B0D-5443F8390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CD0AC-ACC3-0AA1-BDBB-F0F5E7EF8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3F0B-3C47-47C9-9D9A-4EF11B3E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3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998DB5-F660-ABDF-3A81-89F3AE0F3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0549-1E68-42CA-A1D3-7B61F116AA7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C60C4C-E9EA-C55F-A6EF-706E0A5FE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4C9C9-BB52-9FEB-EB32-1DA57C7A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3F0B-3C47-47C9-9D9A-4EF11B3E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5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39305-DD72-CA7A-18F6-C2E96529C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42D26-AEEA-9031-CD8D-F30809AEA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58E46-0655-1F1E-8B01-2474EFA50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5BF022-92C5-4491-CBC2-15181443D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0549-1E68-42CA-A1D3-7B61F116AA7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22CA2-9E83-BF2E-2705-9E85AC0EC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222C8-64E0-B369-35CA-238C80059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3F0B-3C47-47C9-9D9A-4EF11B3E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8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56D59-105E-8494-7E50-667BD2FD2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B7092D-2077-155E-89C2-78E11F5C6F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1E4E11-6781-0395-285C-877F3D144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C0154-832D-3742-0BC2-1909DA3BF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0549-1E68-42CA-A1D3-7B61F116AA7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639DE-A689-A062-A956-538C4B60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60E0E-B367-5058-DD10-0AAEFF91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3F0B-3C47-47C9-9D9A-4EF11B3E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6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572CAC-35E0-82F3-EEFC-5E0CB0B76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D4EC3-E4D2-1838-9002-40A644FEA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4EEC1-D779-2F25-BF2B-B08DAAAECD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B0549-1E68-42CA-A1D3-7B61F116AA7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35CB6-074B-D72F-F60C-AA0F5A711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479B9-D552-6FFC-6676-A6F29B57F2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C3F0B-3C47-47C9-9D9A-4EF11B3E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27.png"/><Relationship Id="rId5" Type="http://schemas.openxmlformats.org/officeDocument/2006/relationships/image" Target="../media/image39.png"/><Relationship Id="rId15" Type="http://schemas.openxmlformats.org/officeDocument/2006/relationships/image" Target="../media/image48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1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728A0-0A39-4215-527A-4FD27A6FA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8553" y="665559"/>
            <a:ext cx="9144000" cy="2387600"/>
          </a:xfrm>
        </p:spPr>
        <p:txBody>
          <a:bodyPr>
            <a:norm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A Faster Algorithm for Pigeonhole Equal Sums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B8C98E-822F-BDDA-3087-F242EFB11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4761" y="3650074"/>
            <a:ext cx="1774613" cy="963189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u="sng" dirty="0"/>
              <a:t>Ce Jin</a:t>
            </a:r>
          </a:p>
          <a:p>
            <a:r>
              <a:rPr lang="en-US" sz="3200" dirty="0"/>
              <a:t>MIT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04587DF-A2C7-F6CB-4B57-141B76222878}"/>
              </a:ext>
            </a:extLst>
          </p:cNvPr>
          <p:cNvSpPr txBox="1">
            <a:spLocks/>
          </p:cNvSpPr>
          <p:nvPr/>
        </p:nvSpPr>
        <p:spPr>
          <a:xfrm>
            <a:off x="6497763" y="3637819"/>
            <a:ext cx="2302933" cy="1322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/>
              <a:t>Hongxun</a:t>
            </a:r>
            <a:r>
              <a:rPr lang="en-US" sz="3200" dirty="0"/>
              <a:t> Wu</a:t>
            </a:r>
          </a:p>
          <a:p>
            <a:r>
              <a:rPr lang="en-US" sz="3200" dirty="0"/>
              <a:t>UC Berkeley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DABE899-FA3B-CDBE-4E33-BE98F0B560ED}"/>
              </a:ext>
            </a:extLst>
          </p:cNvPr>
          <p:cNvSpPr txBox="1">
            <a:spLocks/>
          </p:cNvSpPr>
          <p:nvPr/>
        </p:nvSpPr>
        <p:spPr>
          <a:xfrm>
            <a:off x="4729087" y="5046841"/>
            <a:ext cx="2302933" cy="1322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ICALP 2024</a:t>
            </a:r>
          </a:p>
        </p:txBody>
      </p:sp>
      <p:pic>
        <p:nvPicPr>
          <p:cNvPr id="1026" name="Picture 2" descr="Hongxun Wu">
            <a:extLst>
              <a:ext uri="{FF2B5EF4-FFF2-40B4-BE49-F238E27FC236}">
                <a16:creationId xmlns:a16="http://schemas.microsoft.com/office/drawing/2014/main" id="{77BBBB3B-F31B-7DEF-8DDE-DB6637F890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20840" r="27309" b="24839"/>
          <a:stretch/>
        </p:blipFill>
        <p:spPr bwMode="auto">
          <a:xfrm>
            <a:off x="8859019" y="3288925"/>
            <a:ext cx="1879850" cy="214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A1028EB-1E0C-E170-745B-DBF8DF3F6249}"/>
              </a:ext>
            </a:extLst>
          </p:cNvPr>
          <p:cNvGrpSpPr/>
          <p:nvPr/>
        </p:nvGrpSpPr>
        <p:grpSpPr>
          <a:xfrm>
            <a:off x="216667" y="4456353"/>
            <a:ext cx="3116315" cy="2187639"/>
            <a:chOff x="-578135" y="4233230"/>
            <a:chExt cx="3956173" cy="3009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A481986-3A2C-1A84-C53C-E1B9C8AE806C}"/>
                    </a:ext>
                  </a:extLst>
                </p:cNvPr>
                <p:cNvSpPr txBox="1"/>
                <p:nvPr/>
              </p:nvSpPr>
              <p:spPr>
                <a:xfrm>
                  <a:off x="-123188" y="6523108"/>
                  <a:ext cx="871689" cy="719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nary>
                        </m:e>
                      </m:nary>
                    </m:oMath>
                  </a14:m>
                  <a:r>
                    <a:rPr lang="en-US" sz="2800" dirty="0"/>
                    <a:t> 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A481986-3A2C-1A84-C53C-E1B9C8AE80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23188" y="6523108"/>
                  <a:ext cx="871689" cy="719837"/>
                </a:xfrm>
                <a:prstGeom prst="rect">
                  <a:avLst/>
                </a:prstGeom>
                <a:blipFill>
                  <a:blip r:embed="rId4"/>
                  <a:stretch>
                    <a:fillRect r="-2734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59639FE-C374-A386-25BF-6B161DBABA25}"/>
                </a:ext>
              </a:extLst>
            </p:cNvPr>
            <p:cNvGrpSpPr/>
            <p:nvPr/>
          </p:nvGrpSpPr>
          <p:grpSpPr>
            <a:xfrm>
              <a:off x="-578135" y="4233230"/>
              <a:ext cx="3956173" cy="2378379"/>
              <a:chOff x="-578135" y="4233230"/>
              <a:chExt cx="3956173" cy="2378379"/>
            </a:xfrm>
          </p:grpSpPr>
          <p:pic>
            <p:nvPicPr>
              <p:cNvPr id="7" name="Picture 2" descr="Hand drawn dove outline illustration">
                <a:extLst>
                  <a:ext uri="{FF2B5EF4-FFF2-40B4-BE49-F238E27FC236}">
                    <a16:creationId xmlns:a16="http://schemas.microsoft.com/office/drawing/2014/main" id="{FBA656BD-EE64-33AB-C0DD-BDDC7DB8CE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578135" y="4233230"/>
                <a:ext cx="2378379" cy="2378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 descr="Hand drawn dove outline illustration">
                <a:extLst>
                  <a:ext uri="{FF2B5EF4-FFF2-40B4-BE49-F238E27FC236}">
                    <a16:creationId xmlns:a16="http://schemas.microsoft.com/office/drawing/2014/main" id="{2064D3F1-2FF3-094E-0352-B87E9A7C1B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281" t="10863" r="15050" b="12488"/>
              <a:stretch/>
            </p:blipFill>
            <p:spPr bwMode="auto">
              <a:xfrm>
                <a:off x="1654639" y="4470161"/>
                <a:ext cx="1538065" cy="182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04D175C7-B62B-25A5-017B-C0E26E592350}"/>
                      </a:ext>
                    </a:extLst>
                  </p:cNvPr>
                  <p:cNvSpPr txBox="1"/>
                  <p:nvPr/>
                </p:nvSpPr>
                <p:spPr>
                  <a:xfrm>
                    <a:off x="451057" y="4996928"/>
                    <a:ext cx="871689" cy="10585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4400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04D175C7-B62B-25A5-017B-C0E26E59235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1057" y="4996928"/>
                    <a:ext cx="871689" cy="105858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8DFBBBA4-7956-A7A8-C41A-D7DD2F361A29}"/>
                      </a:ext>
                    </a:extLst>
                  </p:cNvPr>
                  <p:cNvSpPr txBox="1"/>
                  <p:nvPr/>
                </p:nvSpPr>
                <p:spPr>
                  <a:xfrm>
                    <a:off x="1627546" y="4966196"/>
                    <a:ext cx="871689" cy="10585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4400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8DFBBBA4-7956-A7A8-C41A-D7DD2F361A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27546" y="4966196"/>
                    <a:ext cx="871689" cy="105858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42DFF87-5569-8B0A-7BA4-192671C91166}"/>
                  </a:ext>
                </a:extLst>
              </p:cNvPr>
              <p:cNvSpPr/>
              <p:nvPr/>
            </p:nvSpPr>
            <p:spPr>
              <a:xfrm>
                <a:off x="-267913" y="4350680"/>
                <a:ext cx="3645951" cy="2172428"/>
              </a:xfrm>
              <a:prstGeom prst="rect">
                <a:avLst/>
              </a:prstGeom>
              <a:noFill/>
              <a:ln w="76200"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97FD171-5869-FE82-27FB-AABE89C740F1}"/>
              </a:ext>
            </a:extLst>
          </p:cNvPr>
          <p:cNvSpPr txBox="1"/>
          <p:nvPr/>
        </p:nvSpPr>
        <p:spPr>
          <a:xfrm>
            <a:off x="9994334" y="6551471"/>
            <a:ext cx="230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picture by freepik.com</a:t>
            </a:r>
          </a:p>
        </p:txBody>
      </p:sp>
    </p:spTree>
    <p:extLst>
      <p:ext uri="{BB962C8B-B14F-4D97-AF65-F5344CB8AC3E}">
        <p14:creationId xmlns:p14="http://schemas.microsoft.com/office/powerpoint/2010/main" val="283000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25D4A7-26C3-F981-E5DC-2F365AE764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93505" y="601347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Our win-win approach: define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25D4A7-26C3-F981-E5DC-2F365AE764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3505" y="601347"/>
                <a:ext cx="10515600" cy="1325563"/>
              </a:xfrm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1D96B7FA-E403-50E5-0691-EBE4F0027B25}"/>
              </a:ext>
            </a:extLst>
          </p:cNvPr>
          <p:cNvGrpSpPr/>
          <p:nvPr/>
        </p:nvGrpSpPr>
        <p:grpSpPr>
          <a:xfrm>
            <a:off x="7832119" y="3327091"/>
            <a:ext cx="3474385" cy="277536"/>
            <a:chOff x="1729968" y="2205760"/>
            <a:chExt cx="3474385" cy="277536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5C7719B-3DD6-272F-94A4-00DC94C3722D}"/>
                </a:ext>
              </a:extLst>
            </p:cNvPr>
            <p:cNvSpPr/>
            <p:nvPr/>
          </p:nvSpPr>
          <p:spPr>
            <a:xfrm>
              <a:off x="4232615" y="2205760"/>
              <a:ext cx="971738" cy="27267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76013BB-B6DD-C0CC-B45B-EF394AC027D3}"/>
                </a:ext>
              </a:extLst>
            </p:cNvPr>
            <p:cNvSpPr/>
            <p:nvPr/>
          </p:nvSpPr>
          <p:spPr>
            <a:xfrm>
              <a:off x="3486576" y="2210622"/>
              <a:ext cx="263980" cy="27267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4A42FD1-27DF-3068-89D7-1AA90ED14C74}"/>
                </a:ext>
              </a:extLst>
            </p:cNvPr>
            <p:cNvSpPr/>
            <p:nvPr/>
          </p:nvSpPr>
          <p:spPr>
            <a:xfrm>
              <a:off x="1729968" y="2205760"/>
              <a:ext cx="250440" cy="27267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CF7BDD8-16F9-C829-2EF2-6407FAA300BA}"/>
              </a:ext>
            </a:extLst>
          </p:cNvPr>
          <p:cNvGrpSpPr/>
          <p:nvPr/>
        </p:nvGrpSpPr>
        <p:grpSpPr>
          <a:xfrm>
            <a:off x="7326384" y="2755309"/>
            <a:ext cx="3016959" cy="848894"/>
            <a:chOff x="1218409" y="1633978"/>
            <a:chExt cx="3016959" cy="84889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02C5F77-FBDE-41D8-06B5-79A1816FC55B}"/>
                </a:ext>
              </a:extLst>
            </p:cNvPr>
            <p:cNvSpPr/>
            <p:nvPr/>
          </p:nvSpPr>
          <p:spPr>
            <a:xfrm>
              <a:off x="2219628" y="1642853"/>
              <a:ext cx="250441" cy="8400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E3FD7BF-DAC2-92CB-28A1-E988C9F872D1}"/>
                </a:ext>
              </a:extLst>
            </p:cNvPr>
            <p:cNvSpPr/>
            <p:nvPr/>
          </p:nvSpPr>
          <p:spPr>
            <a:xfrm>
              <a:off x="2463963" y="2210197"/>
              <a:ext cx="250441" cy="27267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CF2AC5D-FA8C-9ECB-916A-49ABE7A98A28}"/>
                </a:ext>
              </a:extLst>
            </p:cNvPr>
            <p:cNvSpPr/>
            <p:nvPr/>
          </p:nvSpPr>
          <p:spPr>
            <a:xfrm>
              <a:off x="2720510" y="2210197"/>
              <a:ext cx="250441" cy="27267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DC47BB-13FF-CE5D-E6D4-C0E86DEF93D2}"/>
                </a:ext>
              </a:extLst>
            </p:cNvPr>
            <p:cNvSpPr/>
            <p:nvPr/>
          </p:nvSpPr>
          <p:spPr>
            <a:xfrm>
              <a:off x="3733399" y="2210196"/>
              <a:ext cx="250441" cy="27267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BAD42B-5C0D-305C-64B4-391A6F52F821}"/>
                </a:ext>
              </a:extLst>
            </p:cNvPr>
            <p:cNvSpPr/>
            <p:nvPr/>
          </p:nvSpPr>
          <p:spPr>
            <a:xfrm>
              <a:off x="1969187" y="1922859"/>
              <a:ext cx="250441" cy="5600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9B4C145-30F1-A9CB-758C-0C0DE6AD2010}"/>
                </a:ext>
              </a:extLst>
            </p:cNvPr>
            <p:cNvSpPr/>
            <p:nvPr/>
          </p:nvSpPr>
          <p:spPr>
            <a:xfrm>
              <a:off x="1218409" y="2210197"/>
              <a:ext cx="250441" cy="27267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2BAE42-6038-6D98-31C0-A497D02472DE}"/>
                </a:ext>
              </a:extLst>
            </p:cNvPr>
            <p:cNvSpPr/>
            <p:nvPr/>
          </p:nvSpPr>
          <p:spPr>
            <a:xfrm>
              <a:off x="2981820" y="1633978"/>
              <a:ext cx="250441" cy="8400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6A0908-FADA-24A7-EC91-1129721566A3}"/>
                </a:ext>
              </a:extLst>
            </p:cNvPr>
            <p:cNvSpPr/>
            <p:nvPr/>
          </p:nvSpPr>
          <p:spPr>
            <a:xfrm>
              <a:off x="1468305" y="2210197"/>
              <a:ext cx="250441" cy="27267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E13359F-60D7-16A4-FD25-C1DA39912144}"/>
                </a:ext>
              </a:extLst>
            </p:cNvPr>
            <p:cNvSpPr/>
            <p:nvPr/>
          </p:nvSpPr>
          <p:spPr>
            <a:xfrm>
              <a:off x="3237015" y="1922859"/>
              <a:ext cx="250441" cy="5600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74D232A-DF55-B26F-1394-17DABB4CCE1C}"/>
                </a:ext>
              </a:extLst>
            </p:cNvPr>
            <p:cNvSpPr/>
            <p:nvPr/>
          </p:nvSpPr>
          <p:spPr>
            <a:xfrm>
              <a:off x="3984927" y="2210197"/>
              <a:ext cx="250441" cy="27267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2B48E09-495B-FEEE-E04A-2C2BC41B20BE}"/>
              </a:ext>
            </a:extLst>
          </p:cNvPr>
          <p:cNvSpPr/>
          <p:nvPr/>
        </p:nvSpPr>
        <p:spPr>
          <a:xfrm>
            <a:off x="7316731" y="4533248"/>
            <a:ext cx="3954330" cy="25933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B454FAA-C894-28D1-ECCC-062A302EBF08}"/>
              </a:ext>
            </a:extLst>
          </p:cNvPr>
          <p:cNvCxnSpPr/>
          <p:nvPr/>
        </p:nvCxnSpPr>
        <p:spPr>
          <a:xfrm flipV="1">
            <a:off x="7326384" y="2120265"/>
            <a:ext cx="0" cy="14839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8DD5744-6A1A-9440-E16F-1147F8F46F6F}"/>
              </a:ext>
            </a:extLst>
          </p:cNvPr>
          <p:cNvCxnSpPr>
            <a:cxnSpLocks/>
          </p:cNvCxnSpPr>
          <p:nvPr/>
        </p:nvCxnSpPr>
        <p:spPr>
          <a:xfrm>
            <a:off x="7315405" y="3604202"/>
            <a:ext cx="422691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E52CBF1E-3303-DD88-5CDD-B63CE96B4A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9591901"/>
                  </p:ext>
                </p:extLst>
              </p:nvPr>
            </p:nvGraphicFramePr>
            <p:xfrm>
              <a:off x="7326384" y="3641090"/>
              <a:ext cx="4020672" cy="3708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1292">
                      <a:extLst>
                        <a:ext uri="{9D8B030D-6E8A-4147-A177-3AD203B41FA5}">
                          <a16:colId xmlns:a16="http://schemas.microsoft.com/office/drawing/2014/main" val="1584609453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3126565276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2378506496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413488067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203167536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2075719267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2432574092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2819200932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4162416802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3281985792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484019173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4098745146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3896071317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201397280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1829130373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29282975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3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5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6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7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8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9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062689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E52CBF1E-3303-DD88-5CDD-B63CE96B4A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9591901"/>
                  </p:ext>
                </p:extLst>
              </p:nvPr>
            </p:nvGraphicFramePr>
            <p:xfrm>
              <a:off x="7326384" y="3641090"/>
              <a:ext cx="4020672" cy="3708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1292">
                      <a:extLst>
                        <a:ext uri="{9D8B030D-6E8A-4147-A177-3AD203B41FA5}">
                          <a16:colId xmlns:a16="http://schemas.microsoft.com/office/drawing/2014/main" val="1584609453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3126565276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2378506496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413488067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203167536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2075719267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2432574092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2819200932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4162416802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3281985792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484019173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4098745146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3896071317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201397280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1829130373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29282975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3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5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6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7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8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9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7317" t="-4839" r="-504878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80952" t="-4839" r="-392857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209756" t="-4839" r="-302439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309756" t="-4839" r="-202439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376190" t="-4839" r="-97619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512195" t="-4839" b="-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26893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F42ADA2D-E732-A8B9-8519-7E4BC572F01C}"/>
              </a:ext>
            </a:extLst>
          </p:cNvPr>
          <p:cNvGrpSpPr/>
          <p:nvPr/>
        </p:nvGrpSpPr>
        <p:grpSpPr>
          <a:xfrm>
            <a:off x="7305752" y="4105938"/>
            <a:ext cx="4226916" cy="686649"/>
            <a:chOff x="1273772" y="4634275"/>
            <a:chExt cx="4226916" cy="686649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972DE40-C8C8-6828-A1D1-3F530875F3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4751" y="4634275"/>
              <a:ext cx="0" cy="68664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83D81BA-E877-72B5-6102-2439FFA9709A}"/>
                </a:ext>
              </a:extLst>
            </p:cNvPr>
            <p:cNvCxnSpPr>
              <a:cxnSpLocks/>
            </p:cNvCxnSpPr>
            <p:nvPr/>
          </p:nvCxnSpPr>
          <p:spPr>
            <a:xfrm>
              <a:off x="1273772" y="5320924"/>
              <a:ext cx="422691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AFE1ECCC-0BDE-20FE-921B-EA96E3788F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5527484"/>
                  </p:ext>
                </p:extLst>
              </p:nvPr>
            </p:nvGraphicFramePr>
            <p:xfrm>
              <a:off x="7283560" y="4792586"/>
              <a:ext cx="4020672" cy="3708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1292">
                      <a:extLst>
                        <a:ext uri="{9D8B030D-6E8A-4147-A177-3AD203B41FA5}">
                          <a16:colId xmlns:a16="http://schemas.microsoft.com/office/drawing/2014/main" val="1584609453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3126565276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2378506496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413488067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203167536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2075719267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2432574092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2819200932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4162416802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3281985792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484019173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4098745146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3896071317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201397280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1829130373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29282975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3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5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6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7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8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9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062689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AFE1ECCC-0BDE-20FE-921B-EA96E3788F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5527484"/>
                  </p:ext>
                </p:extLst>
              </p:nvPr>
            </p:nvGraphicFramePr>
            <p:xfrm>
              <a:off x="7283560" y="4792586"/>
              <a:ext cx="4020672" cy="3708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1292">
                      <a:extLst>
                        <a:ext uri="{9D8B030D-6E8A-4147-A177-3AD203B41FA5}">
                          <a16:colId xmlns:a16="http://schemas.microsoft.com/office/drawing/2014/main" val="1584609453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3126565276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2378506496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413488067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203167536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2075719267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2432574092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2819200932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4162416802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3281985792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484019173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4098745146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3896071317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201397280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1829130373"/>
                        </a:ext>
                      </a:extLst>
                    </a:gridCol>
                    <a:gridCol w="251292">
                      <a:extLst>
                        <a:ext uri="{9D8B030D-6E8A-4147-A177-3AD203B41FA5}">
                          <a16:colId xmlns:a16="http://schemas.microsoft.com/office/drawing/2014/main" val="29282975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3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5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6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7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8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9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7317" t="-4839" r="-504878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80952" t="-4839" r="-392857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209756" t="-4839" r="-302439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309756" t="-4839" r="-202439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376190" t="-4839" r="-97619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512195" t="-4839" b="-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26893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2184D295-502D-EA6C-F1E1-44C85F838CD3}"/>
              </a:ext>
            </a:extLst>
          </p:cNvPr>
          <p:cNvGrpSpPr/>
          <p:nvPr/>
        </p:nvGrpSpPr>
        <p:grpSpPr>
          <a:xfrm>
            <a:off x="7023415" y="2612192"/>
            <a:ext cx="345794" cy="1126210"/>
            <a:chOff x="981782" y="2281039"/>
            <a:chExt cx="345794" cy="112621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822BEE0-3040-ADEB-F35F-D2550CD9893E}"/>
                </a:ext>
              </a:extLst>
            </p:cNvPr>
            <p:cNvSpPr txBox="1"/>
            <p:nvPr/>
          </p:nvSpPr>
          <p:spPr>
            <a:xfrm>
              <a:off x="987888" y="2838806"/>
              <a:ext cx="3371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</a:t>
              </a:r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B0E76A3-5111-A25F-7708-F99037770200}"/>
                </a:ext>
              </a:extLst>
            </p:cNvPr>
            <p:cNvSpPr txBox="1"/>
            <p:nvPr/>
          </p:nvSpPr>
          <p:spPr>
            <a:xfrm>
              <a:off x="981782" y="2566132"/>
              <a:ext cx="3371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2</a:t>
              </a:r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7155C2F-8A45-C7D4-8092-680B8AB0A299}"/>
                </a:ext>
              </a:extLst>
            </p:cNvPr>
            <p:cNvGrpSpPr/>
            <p:nvPr/>
          </p:nvGrpSpPr>
          <p:grpSpPr>
            <a:xfrm>
              <a:off x="986545" y="2281039"/>
              <a:ext cx="341031" cy="1126210"/>
              <a:chOff x="986545" y="2281039"/>
              <a:chExt cx="341031" cy="1126210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2CBBB18-0877-8804-F9E1-FF50C82FFB51}"/>
                  </a:ext>
                </a:extLst>
              </p:cNvPr>
              <p:cNvSpPr txBox="1"/>
              <p:nvPr/>
            </p:nvSpPr>
            <p:spPr>
              <a:xfrm>
                <a:off x="986545" y="2281039"/>
                <a:ext cx="3371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3</a:t>
                </a:r>
                <a:endParaRPr lang="en-US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36A0D4E-0018-6A32-06DA-ACB787342C27}"/>
                  </a:ext>
                </a:extLst>
              </p:cNvPr>
              <p:cNvSpPr txBox="1"/>
              <p:nvPr/>
            </p:nvSpPr>
            <p:spPr>
              <a:xfrm>
                <a:off x="990396" y="3099472"/>
                <a:ext cx="3371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0</a:t>
                </a:r>
                <a:endParaRPr lang="en-US" dirty="0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91A8844-E610-271D-8818-0A794F4CC63A}"/>
              </a:ext>
            </a:extLst>
          </p:cNvPr>
          <p:cNvGrpSpPr/>
          <p:nvPr/>
        </p:nvGrpSpPr>
        <p:grpSpPr>
          <a:xfrm>
            <a:off x="7011254" y="4380354"/>
            <a:ext cx="339688" cy="568443"/>
            <a:chOff x="987888" y="2838806"/>
            <a:chExt cx="339688" cy="56844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06A0D8E-572F-C204-E1B7-EA7230A97F73}"/>
                </a:ext>
              </a:extLst>
            </p:cNvPr>
            <p:cNvSpPr txBox="1"/>
            <p:nvPr/>
          </p:nvSpPr>
          <p:spPr>
            <a:xfrm>
              <a:off x="987888" y="2838806"/>
              <a:ext cx="3371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</a:t>
              </a:r>
              <a:endParaRPr lang="en-US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BFFF919-9D35-2A36-0C6D-1B2E7A34B271}"/>
                </a:ext>
              </a:extLst>
            </p:cNvPr>
            <p:cNvSpPr txBox="1"/>
            <p:nvPr/>
          </p:nvSpPr>
          <p:spPr>
            <a:xfrm>
              <a:off x="990396" y="3099472"/>
              <a:ext cx="3371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16037CE-6EBD-092C-654A-15E1761C937E}"/>
                  </a:ext>
                </a:extLst>
              </p:cNvPr>
              <p:cNvSpPr txBox="1"/>
              <p:nvPr/>
            </p:nvSpPr>
            <p:spPr>
              <a:xfrm>
                <a:off x="11520707" y="3430625"/>
                <a:ext cx="3371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16037CE-6EBD-092C-654A-15E1761C9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0707" y="3430625"/>
                <a:ext cx="33718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75CA0B7-C8A0-6A69-A61B-126A58CF5D88}"/>
                  </a:ext>
                </a:extLst>
              </p:cNvPr>
              <p:cNvSpPr txBox="1"/>
              <p:nvPr/>
            </p:nvSpPr>
            <p:spPr>
              <a:xfrm>
                <a:off x="6946380" y="1852768"/>
                <a:ext cx="3371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75CA0B7-C8A0-6A69-A61B-126A58CF5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380" y="1852768"/>
                <a:ext cx="337180" cy="369332"/>
              </a:xfrm>
              <a:prstGeom prst="rect">
                <a:avLst/>
              </a:prstGeom>
              <a:blipFill>
                <a:blip r:embed="rId7"/>
                <a:stretch>
                  <a:fillRect l="-5357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A266DAA-893B-93F4-13E0-6FD7084D107F}"/>
                  </a:ext>
                </a:extLst>
              </p:cNvPr>
              <p:cNvSpPr txBox="1"/>
              <p:nvPr/>
            </p:nvSpPr>
            <p:spPr>
              <a:xfrm>
                <a:off x="11511054" y="4641020"/>
                <a:ext cx="3371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A266DAA-893B-93F4-13E0-6FD7084D1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1054" y="4641020"/>
                <a:ext cx="33718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B8DD26B-06D9-B200-C1E4-7604A39A98C3}"/>
                  </a:ext>
                </a:extLst>
              </p:cNvPr>
              <p:cNvSpPr txBox="1"/>
              <p:nvPr/>
            </p:nvSpPr>
            <p:spPr>
              <a:xfrm>
                <a:off x="6898174" y="3921272"/>
                <a:ext cx="3371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B8DD26B-06D9-B200-C1E4-7604A39A9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174" y="3921272"/>
                <a:ext cx="337180" cy="369332"/>
              </a:xfrm>
              <a:prstGeom prst="rect">
                <a:avLst/>
              </a:prstGeom>
              <a:blipFill>
                <a:blip r:embed="rId9"/>
                <a:stretch>
                  <a:fillRect r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1AED6350-2C43-CFCC-7482-36C3A9733672}"/>
              </a:ext>
            </a:extLst>
          </p:cNvPr>
          <p:cNvSpPr/>
          <p:nvPr/>
        </p:nvSpPr>
        <p:spPr>
          <a:xfrm>
            <a:off x="7936776" y="2573844"/>
            <a:ext cx="1809749" cy="73508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C041D2-C545-8EF6-585D-822711FCBD15}"/>
                  </a:ext>
                </a:extLst>
              </p:cNvPr>
              <p:cNvSpPr txBox="1"/>
              <p:nvPr/>
            </p:nvSpPr>
            <p:spPr>
              <a:xfrm>
                <a:off x="334850" y="3903300"/>
                <a:ext cx="6585374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Length-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all-1 vector: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(0≤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C041D2-C545-8EF6-585D-822711FCB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50" y="3903300"/>
                <a:ext cx="6585374" cy="954107"/>
              </a:xfrm>
              <a:prstGeom prst="rect">
                <a:avLst/>
              </a:prstGeom>
              <a:blipFill>
                <a:blip r:embed="rId10"/>
                <a:stretch>
                  <a:fillRect l="-1944" t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38D418D-0772-9E67-7DF3-F026A92962E3}"/>
                  </a:ext>
                </a:extLst>
              </p:cNvPr>
              <p:cNvSpPr txBox="1"/>
              <p:nvPr/>
            </p:nvSpPr>
            <p:spPr>
              <a:xfrm>
                <a:off x="7872319" y="0"/>
                <a:ext cx="4319682" cy="954300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pl-PL" dirty="0">
                    <a:solidFill>
                      <a:schemeClr val="tx1"/>
                    </a:solidFill>
                  </a:rPr>
                  <a:t>romise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)&lt;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Find distinct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38D418D-0772-9E67-7DF3-F026A9296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319" y="0"/>
                <a:ext cx="4319682" cy="954300"/>
              </a:xfrm>
              <a:prstGeom prst="rect">
                <a:avLst/>
              </a:prstGeom>
              <a:blipFill>
                <a:blip r:embed="rId11"/>
                <a:stretch>
                  <a:fillRect l="-985" t="-49686" r="-3376" b="-18239"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4E5D613-677D-9DAB-464C-6656696150A7}"/>
                  </a:ext>
                </a:extLst>
              </p:cNvPr>
              <p:cNvSpPr txBox="1"/>
              <p:nvPr/>
            </p:nvSpPr>
            <p:spPr>
              <a:xfrm>
                <a:off x="436305" y="2038243"/>
                <a:ext cx="6901278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Frequency vector (of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): </a:t>
                </a:r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≔|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m:rPr>
                        <m:lit/>
                      </m:rPr>
                      <a:rPr lang="en-US" sz="2800" b="0" i="1" dirty="0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(0≤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4E5D613-677D-9DAB-464C-665669615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05" y="2038243"/>
                <a:ext cx="6901278" cy="1384995"/>
              </a:xfrm>
              <a:prstGeom prst="rect">
                <a:avLst/>
              </a:prstGeom>
              <a:blipFill>
                <a:blip r:embed="rId12"/>
                <a:stretch>
                  <a:fillRect l="-1855" t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A5CF12E-EB37-778C-0E22-3453544988EF}"/>
                  </a:ext>
                </a:extLst>
              </p:cNvPr>
              <p:cNvSpPr txBox="1"/>
              <p:nvPr/>
            </p:nvSpPr>
            <p:spPr>
              <a:xfrm>
                <a:off x="2157593" y="4767270"/>
                <a:ext cx="4260680" cy="70070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/>
                  <a:t>Parameter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begChr m:val="‖"/>
                            <m:endChr m:val="‖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A5CF12E-EB37-778C-0E22-345354498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593" y="4767270"/>
                <a:ext cx="4260680" cy="700705"/>
              </a:xfrm>
              <a:prstGeom prst="rect">
                <a:avLst/>
              </a:prstGeom>
              <a:blipFill>
                <a:blip r:embed="rId13"/>
                <a:stretch>
                  <a:fillRect l="-2853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F667017-09D0-AB42-36D9-09B3760FEF36}"/>
                  </a:ext>
                </a:extLst>
              </p:cNvPr>
              <p:cNvSpPr txBox="1"/>
              <p:nvPr/>
            </p:nvSpPr>
            <p:spPr>
              <a:xfrm>
                <a:off x="8153371" y="2043235"/>
                <a:ext cx="13380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F667017-09D0-AB42-36D9-09B3760FE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371" y="2043235"/>
                <a:ext cx="1338016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07BFD-C4DA-D494-F6D5-BC7A3FEEFBFC}"/>
                  </a:ext>
                </a:extLst>
              </p:cNvPr>
              <p:cNvSpPr txBox="1"/>
              <p:nvPr/>
            </p:nvSpPr>
            <p:spPr>
              <a:xfrm>
                <a:off x="1908034" y="6090200"/>
                <a:ext cx="610959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# non-subset-sums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0,2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07BFD-C4DA-D494-F6D5-BC7A3FEEF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034" y="6090200"/>
                <a:ext cx="6109590" cy="523220"/>
              </a:xfrm>
              <a:prstGeom prst="rect">
                <a:avLst/>
              </a:prstGeom>
              <a:blipFill>
                <a:blip r:embed="rId1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553E1A4-BD59-FC7F-440F-F10A7D1E0B4D}"/>
                  </a:ext>
                </a:extLst>
              </p:cNvPr>
              <p:cNvSpPr txBox="1"/>
              <p:nvPr/>
            </p:nvSpPr>
            <p:spPr>
              <a:xfrm>
                <a:off x="1908034" y="5551157"/>
                <a:ext cx="978126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# collisions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= # non-redundant equality relations)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553E1A4-BD59-FC7F-440F-F10A7D1E0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034" y="5551157"/>
                <a:ext cx="9781263" cy="523220"/>
              </a:xfrm>
              <a:prstGeom prst="rect">
                <a:avLst/>
              </a:prstGeom>
              <a:blipFill>
                <a:blip r:embed="rId16"/>
                <a:stretch>
                  <a:fillRect l="-1121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8C16DD1-44A4-F44F-FC05-0997EE457615}"/>
                  </a:ext>
                </a:extLst>
              </p:cNvPr>
              <p:cNvSpPr txBox="1"/>
              <p:nvPr/>
            </p:nvSpPr>
            <p:spPr>
              <a:xfrm>
                <a:off x="10339418" y="2859012"/>
                <a:ext cx="13380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sz="28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8C16DD1-44A4-F44F-FC05-0997EE457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9418" y="2859012"/>
                <a:ext cx="1338016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05A00FC7-14AC-691C-F0A2-FEA0C7CA87E9}"/>
              </a:ext>
            </a:extLst>
          </p:cNvPr>
          <p:cNvSpPr txBox="1"/>
          <p:nvPr/>
        </p:nvSpPr>
        <p:spPr>
          <a:xfrm>
            <a:off x="7919014" y="1490069"/>
            <a:ext cx="44790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(as a proxy for #collisions)</a:t>
            </a:r>
          </a:p>
        </p:txBody>
      </p:sp>
    </p:spTree>
    <p:extLst>
      <p:ext uri="{BB962C8B-B14F-4D97-AF65-F5344CB8AC3E}">
        <p14:creationId xmlns:p14="http://schemas.microsoft.com/office/powerpoint/2010/main" val="172329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4" grpId="0"/>
      <p:bldP spid="55" grpId="0"/>
      <p:bldP spid="56" grpId="0"/>
      <p:bldP spid="57" grpId="0"/>
      <p:bldP spid="58" grpId="0" animBg="1"/>
      <p:bldP spid="5" grpId="0"/>
      <p:bldP spid="16" grpId="0"/>
      <p:bldP spid="20" grpId="0" animBg="1"/>
      <p:bldP spid="22" grpId="0"/>
      <p:bldP spid="24" grpId="0"/>
      <p:bldP spid="25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ECD19-D797-0BBA-2814-DBDE6CED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54" y="109977"/>
            <a:ext cx="10515600" cy="1325563"/>
          </a:xfrm>
        </p:spPr>
        <p:txBody>
          <a:bodyPr/>
          <a:lstStyle/>
          <a:p>
            <a:r>
              <a:rPr lang="en-US" dirty="0"/>
              <a:t>Structural lemma for few-collisions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704AD5-FC39-F31A-F55E-9442E5CC06EE}"/>
                  </a:ext>
                </a:extLst>
              </p:cNvPr>
              <p:cNvSpPr txBox="1"/>
              <p:nvPr/>
            </p:nvSpPr>
            <p:spPr>
              <a:xfrm>
                <a:off x="664831" y="1813918"/>
                <a:ext cx="7619269" cy="57868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Lemma: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704AD5-FC39-F31A-F55E-9442E5CC0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31" y="1813918"/>
                <a:ext cx="7619269" cy="578685"/>
              </a:xfrm>
              <a:prstGeom prst="rect">
                <a:avLst/>
              </a:prstGeom>
              <a:blipFill>
                <a:blip r:embed="rId2"/>
                <a:stretch>
                  <a:fillRect l="-1518" t="-41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F7F01B-0585-84C7-ECF9-42B65B5B9ED6}"/>
                  </a:ext>
                </a:extLst>
              </p:cNvPr>
              <p:cNvSpPr txBox="1"/>
              <p:nvPr/>
            </p:nvSpPr>
            <p:spPr>
              <a:xfrm>
                <a:off x="618253" y="1173930"/>
                <a:ext cx="1029735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Input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&lt;…&lt;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# non-subset-sums</a:t>
                </a:r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0,2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F7F01B-0585-84C7-ECF9-42B65B5B9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53" y="1173930"/>
                <a:ext cx="10297355" cy="523220"/>
              </a:xfrm>
              <a:prstGeom prst="rect">
                <a:avLst/>
              </a:prstGeom>
              <a:blipFill>
                <a:blip r:embed="rId3"/>
                <a:stretch>
                  <a:fillRect l="-1183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0D206D-EE0F-131B-4861-73BB521CD8DF}"/>
                  </a:ext>
                </a:extLst>
              </p:cNvPr>
              <p:cNvSpPr txBox="1"/>
              <p:nvPr/>
            </p:nvSpPr>
            <p:spPr>
              <a:xfrm>
                <a:off x="664831" y="5056238"/>
                <a:ext cx="11216529" cy="1412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0" dirty="0"/>
                  <a:t>Lower bound: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8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otherwise, solve smaller Pigeonhole ESS instance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 instead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−…−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0D206D-EE0F-131B-4861-73BB521CD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31" y="5056238"/>
                <a:ext cx="11216529" cy="1412823"/>
              </a:xfrm>
              <a:prstGeom prst="rect">
                <a:avLst/>
              </a:prstGeom>
              <a:blipFill>
                <a:blip r:embed="rId4"/>
                <a:stretch>
                  <a:fillRect l="-978" t="-3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4234C5-23BB-54F0-F882-7B8F35F4E803}"/>
                  </a:ext>
                </a:extLst>
              </p:cNvPr>
              <p:cNvSpPr txBox="1"/>
              <p:nvPr/>
            </p:nvSpPr>
            <p:spPr>
              <a:xfrm>
                <a:off x="664831" y="2454252"/>
                <a:ext cx="9446859" cy="537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Upper bound: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4234C5-23BB-54F0-F882-7B8F35F4E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31" y="2454252"/>
                <a:ext cx="9446859" cy="537135"/>
              </a:xfrm>
              <a:prstGeom prst="rect">
                <a:avLst/>
              </a:prstGeom>
              <a:blipFill>
                <a:blip r:embed="rId5"/>
                <a:stretch>
                  <a:fillRect l="-1161" t="-9091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58C7021-BB9A-9F47-CA46-767E2A52CC0D}"/>
              </a:ext>
            </a:extLst>
          </p:cNvPr>
          <p:cNvCxnSpPr>
            <a:cxnSpLocks/>
          </p:cNvCxnSpPr>
          <p:nvPr/>
        </p:nvCxnSpPr>
        <p:spPr>
          <a:xfrm>
            <a:off x="1238612" y="3284591"/>
            <a:ext cx="598340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56CAF201-2A66-2E64-6151-1AA2195F20AC}"/>
              </a:ext>
            </a:extLst>
          </p:cNvPr>
          <p:cNvSpPr/>
          <p:nvPr/>
        </p:nvSpPr>
        <p:spPr>
          <a:xfrm>
            <a:off x="4919866" y="3149705"/>
            <a:ext cx="256265" cy="25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663DA0-DA69-F273-F2C3-FF7319F855CB}"/>
                  </a:ext>
                </a:extLst>
              </p:cNvPr>
              <p:cNvSpPr txBox="1"/>
              <p:nvPr/>
            </p:nvSpPr>
            <p:spPr>
              <a:xfrm>
                <a:off x="1000707" y="3322070"/>
                <a:ext cx="3319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663DA0-DA69-F273-F2C3-FF7319F85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707" y="3322070"/>
                <a:ext cx="331980" cy="461665"/>
              </a:xfrm>
              <a:prstGeom prst="rect">
                <a:avLst/>
              </a:prstGeom>
              <a:blipFill>
                <a:blip r:embed="rId6"/>
                <a:stretch>
                  <a:fillRect l="-3636" r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202B53-D6B2-2EAF-0AB1-CAE6A78A7D24}"/>
                  </a:ext>
                </a:extLst>
              </p:cNvPr>
              <p:cNvSpPr txBox="1"/>
              <p:nvPr/>
            </p:nvSpPr>
            <p:spPr>
              <a:xfrm>
                <a:off x="4919866" y="3299236"/>
                <a:ext cx="3319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202B53-D6B2-2EAF-0AB1-CAE6A78A7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866" y="3299236"/>
                <a:ext cx="331980" cy="461665"/>
              </a:xfrm>
              <a:prstGeom prst="rect">
                <a:avLst/>
              </a:prstGeom>
              <a:blipFill>
                <a:blip r:embed="rId7"/>
                <a:stretch>
                  <a:fillRect r="-38182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9D2A88B0-D31E-DB0B-53D0-B4F6AEA10496}"/>
              </a:ext>
            </a:extLst>
          </p:cNvPr>
          <p:cNvSpPr/>
          <p:nvPr/>
        </p:nvSpPr>
        <p:spPr>
          <a:xfrm>
            <a:off x="1536920" y="3202000"/>
            <a:ext cx="165182" cy="16518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554D093-44D1-122D-FC58-76E2B71CDD8A}"/>
              </a:ext>
            </a:extLst>
          </p:cNvPr>
          <p:cNvSpPr/>
          <p:nvPr/>
        </p:nvSpPr>
        <p:spPr>
          <a:xfrm>
            <a:off x="1174982" y="3202000"/>
            <a:ext cx="165182" cy="16518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707C3BD-CCAE-5DCC-0BF7-05B42869DE9B}"/>
              </a:ext>
            </a:extLst>
          </p:cNvPr>
          <p:cNvSpPr/>
          <p:nvPr/>
        </p:nvSpPr>
        <p:spPr>
          <a:xfrm>
            <a:off x="2699357" y="3202000"/>
            <a:ext cx="165182" cy="16518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4F22C6C-CB3C-BF06-58E9-C2FE223CA26F}"/>
              </a:ext>
            </a:extLst>
          </p:cNvPr>
          <p:cNvSpPr/>
          <p:nvPr/>
        </p:nvSpPr>
        <p:spPr>
          <a:xfrm>
            <a:off x="2344522" y="3202000"/>
            <a:ext cx="165182" cy="16518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D24678B-6359-73C2-3233-988853EA9307}"/>
                  </a:ext>
                </a:extLst>
              </p:cNvPr>
              <p:cNvSpPr txBox="1"/>
              <p:nvPr/>
            </p:nvSpPr>
            <p:spPr>
              <a:xfrm>
                <a:off x="1340164" y="3729900"/>
                <a:ext cx="9231819" cy="1412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Subset sums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[0,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can only be made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such subset sums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 at least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non-subset sums </a:t>
                </a:r>
                <a:r>
                  <a:rPr lang="en-US" sz="2800" dirty="0">
                    <a:solidFill>
                      <a:schemeClr val="tx1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[0,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D24678B-6359-73C2-3233-988853EA9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164" y="3729900"/>
                <a:ext cx="9231819" cy="1412823"/>
              </a:xfrm>
              <a:prstGeom prst="rect">
                <a:avLst/>
              </a:prstGeom>
              <a:blipFill>
                <a:blip r:embed="rId8"/>
                <a:stretch>
                  <a:fillRect l="-1387" t="-4310" b="-11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E5ECE1C6-38ED-71AB-46F7-417A3FDC3A08}"/>
              </a:ext>
            </a:extLst>
          </p:cNvPr>
          <p:cNvSpPr/>
          <p:nvPr/>
        </p:nvSpPr>
        <p:spPr>
          <a:xfrm>
            <a:off x="3797929" y="3202000"/>
            <a:ext cx="165182" cy="16518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D964A17-4436-0747-5CE6-39FF8A1B45BA}"/>
              </a:ext>
            </a:extLst>
          </p:cNvPr>
          <p:cNvSpPr/>
          <p:nvPr/>
        </p:nvSpPr>
        <p:spPr>
          <a:xfrm>
            <a:off x="3435991" y="3202000"/>
            <a:ext cx="165182" cy="16518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5F94F66-316E-D9B9-4567-8F809CD32321}"/>
              </a:ext>
            </a:extLst>
          </p:cNvPr>
          <p:cNvSpPr/>
          <p:nvPr/>
        </p:nvSpPr>
        <p:spPr>
          <a:xfrm>
            <a:off x="4605531" y="3202000"/>
            <a:ext cx="165182" cy="16518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3D8B09F-9EFC-70F1-2243-3BB76D074229}"/>
              </a:ext>
            </a:extLst>
          </p:cNvPr>
          <p:cNvCxnSpPr>
            <a:cxnSpLocks/>
          </p:cNvCxnSpPr>
          <p:nvPr/>
        </p:nvCxnSpPr>
        <p:spPr>
          <a:xfrm>
            <a:off x="1174982" y="3709391"/>
            <a:ext cx="3782741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030E4D1E-F202-BC62-BB09-7C28372FBB5E}"/>
              </a:ext>
            </a:extLst>
          </p:cNvPr>
          <p:cNvSpPr/>
          <p:nvPr/>
        </p:nvSpPr>
        <p:spPr>
          <a:xfrm>
            <a:off x="5919699" y="3212192"/>
            <a:ext cx="165182" cy="165182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A880722-CC9C-23FE-02F2-8095190DA25C}"/>
              </a:ext>
            </a:extLst>
          </p:cNvPr>
          <p:cNvSpPr/>
          <p:nvPr/>
        </p:nvSpPr>
        <p:spPr>
          <a:xfrm>
            <a:off x="6376003" y="3215761"/>
            <a:ext cx="165182" cy="165182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339E71B-9EEA-B476-3BE3-1DF65C574B96}"/>
                  </a:ext>
                </a:extLst>
              </p:cNvPr>
              <p:cNvSpPr txBox="1"/>
              <p:nvPr/>
            </p:nvSpPr>
            <p:spPr>
              <a:xfrm>
                <a:off x="6652947" y="3186614"/>
                <a:ext cx="3319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339E71B-9EEA-B476-3BE3-1DF65C574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947" y="3186614"/>
                <a:ext cx="331980" cy="461665"/>
              </a:xfrm>
              <a:prstGeom prst="rect">
                <a:avLst/>
              </a:prstGeom>
              <a:blipFill>
                <a:blip r:embed="rId9"/>
                <a:stretch>
                  <a:fillRect r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2E3075FA-D6D5-9955-52B3-3CCBDB7D177E}"/>
              </a:ext>
            </a:extLst>
          </p:cNvPr>
          <p:cNvSpPr txBox="1"/>
          <p:nvPr/>
        </p:nvSpPr>
        <p:spPr>
          <a:xfrm>
            <a:off x="7314509" y="3106270"/>
            <a:ext cx="2933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(all subset sums)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0653F7E-A009-115A-D09C-FEF1D049A970}"/>
                  </a:ext>
                </a:extLst>
              </p:cNvPr>
              <p:cNvSpPr txBox="1"/>
              <p:nvPr/>
            </p:nvSpPr>
            <p:spPr>
              <a:xfrm>
                <a:off x="8989529" y="6469061"/>
                <a:ext cx="61374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hides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factors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0653F7E-A009-115A-D09C-FEF1D049A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529" y="6469061"/>
                <a:ext cx="6137452" cy="461665"/>
              </a:xfrm>
              <a:prstGeom prst="rect">
                <a:avLst/>
              </a:prstGeom>
              <a:blipFill>
                <a:blip r:embed="rId10"/>
                <a:stretch>
                  <a:fillRect l="-29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46C250B-90C0-83AB-771F-3478EF0AAEAE}"/>
                  </a:ext>
                </a:extLst>
              </p:cNvPr>
              <p:cNvSpPr txBox="1"/>
              <p:nvPr/>
            </p:nvSpPr>
            <p:spPr>
              <a:xfrm>
                <a:off x="8909084" y="4663440"/>
                <a:ext cx="21766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This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46C250B-90C0-83AB-771F-3478EF0AA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084" y="4663440"/>
                <a:ext cx="2176699" cy="461665"/>
              </a:xfrm>
              <a:prstGeom prst="rect">
                <a:avLst/>
              </a:prstGeom>
              <a:blipFill>
                <a:blip r:embed="rId11"/>
                <a:stretch>
                  <a:fillRect l="-419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292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1" grpId="0" animBg="1"/>
      <p:bldP spid="12" grpId="0"/>
      <p:bldP spid="13" grpId="0"/>
      <p:bldP spid="14" grpId="0" animBg="1"/>
      <p:bldP spid="15" grpId="0" animBg="1"/>
      <p:bldP spid="19" grpId="0" animBg="1"/>
      <p:bldP spid="20" grpId="0" animBg="1"/>
      <p:bldP spid="25" grpId="0" animBg="1"/>
      <p:bldP spid="26" grpId="0" animBg="1"/>
      <p:bldP spid="28" grpId="0" animBg="1"/>
      <p:bldP spid="36" grpId="0" animBg="1"/>
      <p:bldP spid="39" grpId="0" animBg="1"/>
      <p:bldP spid="41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2E3B8BC-00E2-FB49-A400-E43313834945}"/>
                  </a:ext>
                </a:extLst>
              </p:cNvPr>
              <p:cNvSpPr txBox="1"/>
              <p:nvPr/>
            </p:nvSpPr>
            <p:spPr>
              <a:xfrm>
                <a:off x="664831" y="1813918"/>
                <a:ext cx="7619269" cy="57868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Lemma: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2E3B8BC-00E2-FB49-A400-E43313834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31" y="1813918"/>
                <a:ext cx="7619269" cy="578685"/>
              </a:xfrm>
              <a:prstGeom prst="rect">
                <a:avLst/>
              </a:prstGeom>
              <a:blipFill>
                <a:blip r:embed="rId3"/>
                <a:stretch>
                  <a:fillRect l="-1518" t="-41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363CD3E-2B73-551B-8BDC-75B53EFB207F}"/>
                  </a:ext>
                </a:extLst>
              </p:cNvPr>
              <p:cNvSpPr txBox="1"/>
              <p:nvPr/>
            </p:nvSpPr>
            <p:spPr>
              <a:xfrm>
                <a:off x="618253" y="1173930"/>
                <a:ext cx="1029735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Input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&lt;…&lt;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# non-subset-sums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0,2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363CD3E-2B73-551B-8BDC-75B53EFB2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53" y="1173930"/>
                <a:ext cx="10297355" cy="523220"/>
              </a:xfrm>
              <a:prstGeom prst="rect">
                <a:avLst/>
              </a:prstGeom>
              <a:blipFill>
                <a:blip r:embed="rId4"/>
                <a:stretch>
                  <a:fillRect l="-1183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3AB4F79-2FD3-90D9-80F4-9C39EFF55177}"/>
                  </a:ext>
                </a:extLst>
              </p:cNvPr>
              <p:cNvSpPr txBox="1"/>
              <p:nvPr/>
            </p:nvSpPr>
            <p:spPr>
              <a:xfrm>
                <a:off x="525552" y="4036275"/>
                <a:ext cx="11216313" cy="2462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Corollary: </a:t>
                </a:r>
                <a:r>
                  <a:rPr lang="en-US" sz="2800" dirty="0"/>
                  <a:t>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, count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time.</a:t>
                </a:r>
              </a:p>
              <a:p>
                <a:r>
                  <a:rPr lang="en-US" sz="2400" dirty="0"/>
                  <a:t>Proof:  Enumerate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and count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: 	 count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count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sz="2400" dirty="0"/>
                  <a:t> : </a:t>
                </a:r>
                <a:r>
                  <a:rPr lang="en-US" sz="2400" dirty="0">
                    <a:solidFill>
                      <a:srgbClr val="C00000"/>
                    </a:solidFill>
                  </a:rPr>
                  <a:t>only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relevant choices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</a:p>
              <a:p>
                <a:r>
                  <a:rPr lang="en-US" sz="2400" dirty="0"/>
                  <a:t>                                                               meet-in-middle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time</a:t>
                </a: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3AB4F79-2FD3-90D9-80F4-9C39EFF5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52" y="4036275"/>
                <a:ext cx="11216313" cy="2462149"/>
              </a:xfrm>
              <a:prstGeom prst="rect">
                <a:avLst/>
              </a:prstGeom>
              <a:blipFill>
                <a:blip r:embed="rId5"/>
                <a:stretch>
                  <a:fillRect l="-1087" t="-990" b="-4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0C0E8D0-2F13-5709-47EA-90842BA1655B}"/>
                  </a:ext>
                </a:extLst>
              </p:cNvPr>
              <p:cNvSpPr txBox="1"/>
              <p:nvPr/>
            </p:nvSpPr>
            <p:spPr>
              <a:xfrm>
                <a:off x="618253" y="3018341"/>
                <a:ext cx="11456672" cy="984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Corollary: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,</a:t>
                </a:r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r>
                  <a:rPr lang="en-US" sz="2800" b="0" dirty="0"/>
                  <a:t>                  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element</m:t>
                        </m:r>
                        <m:r>
                          <a:rPr lang="en-US" sz="28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wise</m:t>
                        </m:r>
                        <m:r>
                          <a:rPr lang="en-US" sz="28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sSup>
                          <m:sSupPr>
                            <m:ctrlP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: 0≤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m:rPr>
                        <m:lit/>
                      </m:rP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0C0E8D0-2F13-5709-47EA-90842BA16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53" y="3018341"/>
                <a:ext cx="11456672" cy="984437"/>
              </a:xfrm>
              <a:prstGeom prst="rect">
                <a:avLst/>
              </a:prstGeom>
              <a:blipFill>
                <a:blip r:embed="rId6"/>
                <a:stretch>
                  <a:fillRect l="-1064" t="-5556" b="-14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45669B2-62B1-25A2-7FC4-5C37571C550C}"/>
                  </a:ext>
                </a:extLst>
              </p:cNvPr>
              <p:cNvSpPr txBox="1"/>
              <p:nvPr/>
            </p:nvSpPr>
            <p:spPr>
              <a:xfrm>
                <a:off x="618252" y="2446565"/>
                <a:ext cx="9670261" cy="578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0" dirty="0"/>
                  <a:t>Suppose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b="0" dirty="0"/>
                  <a:t>.  Let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800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lit/>
                      </m:rPr>
                      <a:rPr lang="en-US" sz="2800" b="0" i="1" dirty="0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lit/>
                      </m:rPr>
                      <a:rPr lang="en-US" sz="2800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+1,…,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lit/>
                      </m:rPr>
                      <a:rPr lang="en-US" sz="28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45669B2-62B1-25A2-7FC4-5C37571C5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52" y="2446565"/>
                <a:ext cx="9670261" cy="578685"/>
              </a:xfrm>
              <a:prstGeom prst="rect">
                <a:avLst/>
              </a:prstGeom>
              <a:blipFill>
                <a:blip r:embed="rId7"/>
                <a:stretch>
                  <a:fillRect l="-1260" t="-4211" b="-2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886545-FBBD-A98E-D54E-E33342C0F0A9}"/>
                  </a:ext>
                </a:extLst>
              </p:cNvPr>
              <p:cNvSpPr txBox="1"/>
              <p:nvPr/>
            </p:nvSpPr>
            <p:spPr>
              <a:xfrm>
                <a:off x="8989529" y="6469061"/>
                <a:ext cx="61374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hides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factors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886545-FBBD-A98E-D54E-E33342C0F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529" y="6469061"/>
                <a:ext cx="6137452" cy="461665"/>
              </a:xfrm>
              <a:prstGeom prst="rect">
                <a:avLst/>
              </a:prstGeom>
              <a:blipFill>
                <a:blip r:embed="rId8"/>
                <a:stretch>
                  <a:fillRect l="-29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8BF755FD-1FFA-AABC-728F-EACF1524C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54" y="109977"/>
            <a:ext cx="10515600" cy="1325563"/>
          </a:xfrm>
        </p:spPr>
        <p:txBody>
          <a:bodyPr/>
          <a:lstStyle/>
          <a:p>
            <a:r>
              <a:rPr lang="en-US" dirty="0"/>
              <a:t>Structural lemma for few-collisions case</a:t>
            </a:r>
          </a:p>
        </p:txBody>
      </p:sp>
    </p:spTree>
    <p:extLst>
      <p:ext uri="{BB962C8B-B14F-4D97-AF65-F5344CB8AC3E}">
        <p14:creationId xmlns:p14="http://schemas.microsoft.com/office/powerpoint/2010/main" val="216147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5F3BC8-56F2-1BF4-3B79-509F88DAFD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96549" y="356752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Many-collisions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large)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5F3BC8-56F2-1BF4-3B79-509F88DAFD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96549" y="356752"/>
                <a:ext cx="10515600" cy="1325563"/>
              </a:xfrm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245A8-40ED-B01D-AD22-9BC06EB55A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6549" y="1787963"/>
                <a:ext cx="12293104" cy="383222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(0.5+3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&gt;0)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Pick random prime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throw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into the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bin</a:t>
                </a:r>
              </a:p>
              <a:p>
                <a:pPr lvl="1"/>
                <a:r>
                  <a:rPr lang="en-US" dirty="0"/>
                  <a:t>For every collision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dirty="0"/>
                  <a:t> land in the same bin.</a:t>
                </a:r>
              </a:p>
              <a:p>
                <a:r>
                  <a:rPr lang="en-US" dirty="0"/>
                  <a:t>Mod-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Dynamic Program [AKKN'16, AHJKS’22]: after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time pre-processing</a:t>
                </a:r>
              </a:p>
              <a:p>
                <a:pPr lvl="1"/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can report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(in lexicographical order)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bin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time</a:t>
                </a:r>
              </a:p>
              <a:p>
                <a:r>
                  <a:rPr lang="en-US" dirty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(0.5−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pick a random bin. </a:t>
                </a:r>
                <a:r>
                  <a:rPr lang="en-US" dirty="0" err="1"/>
                  <a:t>W.p.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, the bin has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0.5+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elements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collisions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245A8-40ED-B01D-AD22-9BC06EB55A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6549" y="1787963"/>
                <a:ext cx="12293104" cy="3832229"/>
              </a:xfrm>
              <a:blipFill>
                <a:blip r:embed="rId4"/>
                <a:stretch>
                  <a:fillRect l="-893" t="-2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3B9D71A2-2F2B-26B1-E07C-8EE18BB38F76}"/>
              </a:ext>
            </a:extLst>
          </p:cNvPr>
          <p:cNvGrpSpPr/>
          <p:nvPr/>
        </p:nvGrpSpPr>
        <p:grpSpPr>
          <a:xfrm>
            <a:off x="7678723" y="1704638"/>
            <a:ext cx="3016959" cy="568888"/>
            <a:chOff x="1218409" y="1913984"/>
            <a:chExt cx="3016959" cy="56888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DC103F-1547-F37C-FFD8-176E687C0E00}"/>
                </a:ext>
              </a:extLst>
            </p:cNvPr>
            <p:cNvSpPr/>
            <p:nvPr/>
          </p:nvSpPr>
          <p:spPr>
            <a:xfrm>
              <a:off x="2219629" y="1922859"/>
              <a:ext cx="250440" cy="56001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F6E31F5-C790-417A-71C5-E7CA6CF428CB}"/>
                </a:ext>
              </a:extLst>
            </p:cNvPr>
            <p:cNvSpPr/>
            <p:nvPr/>
          </p:nvSpPr>
          <p:spPr>
            <a:xfrm>
              <a:off x="2463963" y="2210197"/>
              <a:ext cx="250441" cy="27267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49B602E-A56A-9A83-340C-9120AA1BAF4F}"/>
                </a:ext>
              </a:extLst>
            </p:cNvPr>
            <p:cNvSpPr/>
            <p:nvPr/>
          </p:nvSpPr>
          <p:spPr>
            <a:xfrm>
              <a:off x="2720510" y="2210197"/>
              <a:ext cx="250441" cy="27267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438AFB7-DB3F-9EA2-62C5-863E3DB6F492}"/>
                </a:ext>
              </a:extLst>
            </p:cNvPr>
            <p:cNvSpPr/>
            <p:nvPr/>
          </p:nvSpPr>
          <p:spPr>
            <a:xfrm>
              <a:off x="3733399" y="2210196"/>
              <a:ext cx="250441" cy="27267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4E3FD3-A07A-C3FC-D7AD-C2E6A112B2ED}"/>
                </a:ext>
              </a:extLst>
            </p:cNvPr>
            <p:cNvSpPr/>
            <p:nvPr/>
          </p:nvSpPr>
          <p:spPr>
            <a:xfrm>
              <a:off x="1969187" y="1922859"/>
              <a:ext cx="250441" cy="5600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FD44C3-1B55-CBAD-6887-D9D6C42151AB}"/>
                </a:ext>
              </a:extLst>
            </p:cNvPr>
            <p:cNvSpPr/>
            <p:nvPr/>
          </p:nvSpPr>
          <p:spPr>
            <a:xfrm>
              <a:off x="1218409" y="2210197"/>
              <a:ext cx="250441" cy="27267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405B1E-4201-14EF-75E3-52AF46B8780F}"/>
                </a:ext>
              </a:extLst>
            </p:cNvPr>
            <p:cNvSpPr/>
            <p:nvPr/>
          </p:nvSpPr>
          <p:spPr>
            <a:xfrm>
              <a:off x="2981820" y="1913984"/>
              <a:ext cx="282702" cy="56001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90A77B2-A0CC-04A2-8370-E1B8C24C7244}"/>
                </a:ext>
              </a:extLst>
            </p:cNvPr>
            <p:cNvSpPr/>
            <p:nvPr/>
          </p:nvSpPr>
          <p:spPr>
            <a:xfrm>
              <a:off x="1468305" y="2210197"/>
              <a:ext cx="250441" cy="27267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D16BA7A-5A16-C4F0-0177-E0117B7E3190}"/>
                </a:ext>
              </a:extLst>
            </p:cNvPr>
            <p:cNvSpPr/>
            <p:nvPr/>
          </p:nvSpPr>
          <p:spPr>
            <a:xfrm>
              <a:off x="3237015" y="1922859"/>
              <a:ext cx="250441" cy="5600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CB6FE28-6F2A-3D19-A9DC-A2BF1B9F2A64}"/>
                </a:ext>
              </a:extLst>
            </p:cNvPr>
            <p:cNvSpPr/>
            <p:nvPr/>
          </p:nvSpPr>
          <p:spPr>
            <a:xfrm>
              <a:off x="3984927" y="2210197"/>
              <a:ext cx="250441" cy="27267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7C3B1DC-C08C-63CD-B1E9-CED19273007A}"/>
              </a:ext>
            </a:extLst>
          </p:cNvPr>
          <p:cNvCxnSpPr>
            <a:cxnSpLocks/>
          </p:cNvCxnSpPr>
          <p:nvPr/>
        </p:nvCxnSpPr>
        <p:spPr>
          <a:xfrm flipV="1">
            <a:off x="7678723" y="1473236"/>
            <a:ext cx="0" cy="80028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11FD09E-02C9-761D-DB89-B133A957570C}"/>
              </a:ext>
            </a:extLst>
          </p:cNvPr>
          <p:cNvCxnSpPr>
            <a:cxnSpLocks/>
          </p:cNvCxnSpPr>
          <p:nvPr/>
        </p:nvCxnSpPr>
        <p:spPr>
          <a:xfrm flipV="1">
            <a:off x="7667744" y="2273524"/>
            <a:ext cx="344914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B85C6F9-9800-1A9B-F340-2E93EAA1C951}"/>
              </a:ext>
            </a:extLst>
          </p:cNvPr>
          <p:cNvGrpSpPr/>
          <p:nvPr/>
        </p:nvGrpSpPr>
        <p:grpSpPr>
          <a:xfrm>
            <a:off x="7375754" y="1566608"/>
            <a:ext cx="345794" cy="841117"/>
            <a:chOff x="981782" y="2566132"/>
            <a:chExt cx="345794" cy="84111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7F9252C-C67D-44BC-6DF3-9225D021DD7C}"/>
                </a:ext>
              </a:extLst>
            </p:cNvPr>
            <p:cNvSpPr txBox="1"/>
            <p:nvPr/>
          </p:nvSpPr>
          <p:spPr>
            <a:xfrm>
              <a:off x="987888" y="2838806"/>
              <a:ext cx="3371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</a:t>
              </a:r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2E96153-B297-5C2C-B4C1-5F9DDAD8206C}"/>
                </a:ext>
              </a:extLst>
            </p:cNvPr>
            <p:cNvSpPr txBox="1"/>
            <p:nvPr/>
          </p:nvSpPr>
          <p:spPr>
            <a:xfrm>
              <a:off x="981782" y="2566132"/>
              <a:ext cx="3371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2</a:t>
              </a:r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4490DE9-0C74-315F-F5DB-9BDD73F00C59}"/>
                </a:ext>
              </a:extLst>
            </p:cNvPr>
            <p:cNvSpPr txBox="1"/>
            <p:nvPr/>
          </p:nvSpPr>
          <p:spPr>
            <a:xfrm>
              <a:off x="990396" y="3099472"/>
              <a:ext cx="3371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9B4A21A-D318-A481-6814-7591E6C20BA2}"/>
                  </a:ext>
                </a:extLst>
              </p:cNvPr>
              <p:cNvSpPr txBox="1"/>
              <p:nvPr/>
            </p:nvSpPr>
            <p:spPr>
              <a:xfrm>
                <a:off x="11264541" y="2137187"/>
                <a:ext cx="3371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9B4A21A-D318-A481-6814-7591E6C20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4541" y="2137187"/>
                <a:ext cx="33718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AE4E66A-BB40-F51D-A7F1-EF84DA4C7841}"/>
                  </a:ext>
                </a:extLst>
              </p:cNvPr>
              <p:cNvSpPr txBox="1"/>
              <p:nvPr/>
            </p:nvSpPr>
            <p:spPr>
              <a:xfrm>
                <a:off x="7298719" y="1121276"/>
                <a:ext cx="3371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AE4E66A-BB40-F51D-A7F1-EF84DA4C7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719" y="1121276"/>
                <a:ext cx="337180" cy="369332"/>
              </a:xfrm>
              <a:prstGeom prst="rect">
                <a:avLst/>
              </a:prstGeom>
              <a:blipFill>
                <a:blip r:embed="rId6"/>
                <a:stretch>
                  <a:fillRect l="-5357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4488B18-9CA2-3E05-FFC3-B2EA95FB6193}"/>
              </a:ext>
            </a:extLst>
          </p:cNvPr>
          <p:cNvSpPr/>
          <p:nvPr/>
        </p:nvSpPr>
        <p:spPr>
          <a:xfrm>
            <a:off x="8289115" y="1508451"/>
            <a:ext cx="1809749" cy="46980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60C8582-AE97-8A94-2790-EFA72649672B}"/>
                  </a:ext>
                </a:extLst>
              </p:cNvPr>
              <p:cNvSpPr txBox="1"/>
              <p:nvPr/>
            </p:nvSpPr>
            <p:spPr>
              <a:xfrm>
                <a:off x="7928619" y="571806"/>
                <a:ext cx="38062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 collisions with different sums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=2)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60C8582-AE97-8A94-2790-EFA726496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619" y="571806"/>
                <a:ext cx="3806296" cy="830997"/>
              </a:xfrm>
              <a:prstGeom prst="rect">
                <a:avLst/>
              </a:prstGeom>
              <a:blipFill>
                <a:blip r:embed="rId7"/>
                <a:stretch>
                  <a:fillRect l="-2564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64BB383B-4452-D675-2751-BDF1F915972E}"/>
              </a:ext>
            </a:extLst>
          </p:cNvPr>
          <p:cNvSpPr txBox="1"/>
          <p:nvPr/>
        </p:nvSpPr>
        <p:spPr>
          <a:xfrm>
            <a:off x="6974969" y="179852"/>
            <a:ext cx="52170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Look at special case for simplicity: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C120D52-9495-EC17-137D-DCB0EC5B864F}"/>
                  </a:ext>
                </a:extLst>
              </p:cNvPr>
              <p:cNvSpPr txBox="1"/>
              <p:nvPr/>
            </p:nvSpPr>
            <p:spPr>
              <a:xfrm>
                <a:off x="5550268" y="4569646"/>
                <a:ext cx="6952679" cy="1345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400" b="0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0.5+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0.5−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elements remain.</a:t>
                </a:r>
              </a:p>
              <a:p>
                <a:pPr lvl="1"/>
                <a:r>
                  <a:rPr lang="en-US" sz="2400" b="0" dirty="0"/>
                  <a:t>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collision remains. </a:t>
                </a:r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C120D52-9495-EC17-137D-DCB0EC5B8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268" y="4569646"/>
                <a:ext cx="6952679" cy="1345818"/>
              </a:xfrm>
              <a:prstGeom prst="rect">
                <a:avLst/>
              </a:prstGeom>
              <a:blipFill>
                <a:blip r:embed="rId8"/>
                <a:stretch>
                  <a:fillRect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8E2D1B3-A3B4-FB14-8B2C-DC181AD9EB32}"/>
                  </a:ext>
                </a:extLst>
              </p:cNvPr>
              <p:cNvSpPr txBox="1"/>
              <p:nvPr/>
            </p:nvSpPr>
            <p:spPr>
              <a:xfrm>
                <a:off x="4329137" y="6162318"/>
                <a:ext cx="4057717" cy="5522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</a:rPr>
                  <a:t>Total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0.5−</m:t>
                            </m:r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8E2D1B3-A3B4-FB14-8B2C-DC181AD9E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137" y="6162318"/>
                <a:ext cx="4057717" cy="552267"/>
              </a:xfrm>
              <a:prstGeom prst="rect">
                <a:avLst/>
              </a:prstGeom>
              <a:blipFill>
                <a:blip r:embed="rId9"/>
                <a:stretch>
                  <a:fillRect l="-3003" t="-5556" b="-3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6397800-2141-AE54-EDB1-005AF066AC51}"/>
                  </a:ext>
                </a:extLst>
              </p:cNvPr>
              <p:cNvSpPr txBox="1"/>
              <p:nvPr/>
            </p:nvSpPr>
            <p:spPr>
              <a:xfrm>
                <a:off x="3057560" y="5485047"/>
                <a:ext cx="659760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002060"/>
                    </a:solidFill>
                  </a:rPr>
                  <a:t>Keep each element in the bin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w.p.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6397800-2141-AE54-EDB1-005AF066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560" y="5485047"/>
                <a:ext cx="6597608" cy="523220"/>
              </a:xfrm>
              <a:prstGeom prst="rect">
                <a:avLst/>
              </a:prstGeom>
              <a:blipFill>
                <a:blip r:embed="rId10"/>
                <a:stretch>
                  <a:fillRect l="-1941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0531F2C-A3BB-C032-F847-511DC9203F9D}"/>
              </a:ext>
            </a:extLst>
          </p:cNvPr>
          <p:cNvCxnSpPr/>
          <p:nvPr/>
        </p:nvCxnSpPr>
        <p:spPr>
          <a:xfrm>
            <a:off x="5463562" y="5032442"/>
            <a:ext cx="761625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12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8" grpId="0"/>
      <p:bldP spid="29" grpId="0"/>
      <p:bldP spid="30" grpId="0" animBg="1"/>
      <p:bldP spid="31" grpId="0"/>
      <p:bldP spid="37" grpId="0"/>
      <p:bldP spid="39" grpId="0"/>
      <p:bldP spid="41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9E62-4308-2CC0-B89A-A2E26F5C5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win-win approach: Summary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F6A835-94ED-FB45-C5A8-C0F3E8CD0E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85922" cy="37131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0" dirty="0"/>
                  <a:t>Parameter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= #non-subset-sums = # non-redundant equality relations</a:t>
                </a:r>
              </a:p>
              <a:p>
                <a:endParaRPr lang="en-US" dirty="0"/>
              </a:p>
              <a:p>
                <a:r>
                  <a:rPr lang="en-US" dirty="0"/>
                  <a:t>Many-collisions case: sub-sampling approach with mod-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DP</a:t>
                </a:r>
              </a:p>
              <a:p>
                <a:pPr lvl="1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0.5+3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0.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5−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time.</a:t>
                </a:r>
              </a:p>
              <a:p>
                <a:r>
                  <a:rPr lang="en-US" dirty="0"/>
                  <a:t>Few-collisions case: structural approach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time</a:t>
                </a:r>
              </a:p>
              <a:p>
                <a:r>
                  <a:rPr lang="en-US" dirty="0"/>
                  <a:t>Balances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time complexity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F6A835-94ED-FB45-C5A8-C0F3E8CD0E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85922" cy="3713193"/>
              </a:xfrm>
              <a:blipFill>
                <a:blip r:embed="rId2"/>
                <a:stretch>
                  <a:fillRect l="-1008" t="-2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481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55235-AAE4-575B-331B-208764FE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9E5405-CB2B-4FA3-4322-2AFFFCAB70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3693" y="1690688"/>
                <a:ext cx="10635482" cy="491880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Subsequent improvement by Stan Zhang (M. Eng. Thesis @ MIT): </a:t>
                </a:r>
              </a:p>
              <a:p>
                <a:pPr lvl="1"/>
                <a:r>
                  <a:rPr lang="en-US" dirty="0"/>
                  <a:t>Pigeonhole Equal Subset Sums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 (improving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0.4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Open questions:</a:t>
                </a:r>
              </a:p>
              <a:p>
                <a:pPr lvl="1"/>
                <a:r>
                  <a:rPr lang="en-US" dirty="0"/>
                  <a:t>Modular version:  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, find distinct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s.t.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2"/>
                <a:r>
                  <a:rPr lang="en-US" sz="2400" dirty="0"/>
                  <a:t> Improve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algorithm of [AHJKS ESA’22] ?</a:t>
                </a:r>
              </a:p>
              <a:p>
                <a:pPr lvl="1"/>
                <a:r>
                  <a:rPr lang="en-US" b="0" dirty="0"/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time possible?</a:t>
                </a:r>
              </a:p>
              <a:p>
                <a:r>
                  <a:rPr lang="en-US" dirty="0"/>
                  <a:t>More broadly: use additive structure (or techniques from additive combinatorics) to design fast algorithms</a:t>
                </a:r>
              </a:p>
              <a:p>
                <a:pPr lvl="1"/>
                <a:r>
                  <a:rPr lang="en-US" dirty="0"/>
                  <a:t>Big open problem: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0.5−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for Subset Sum?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9E5405-CB2B-4FA3-4322-2AFFFCAB7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3693" y="1690688"/>
                <a:ext cx="10635482" cy="4918803"/>
              </a:xfrm>
              <a:blipFill>
                <a:blip r:embed="rId3"/>
                <a:stretch>
                  <a:fillRect l="-1032" t="-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8F973AC8-5063-C287-B343-EC342C4ED7CF}"/>
              </a:ext>
            </a:extLst>
          </p:cNvPr>
          <p:cNvSpPr txBox="1">
            <a:spLocks/>
          </p:cNvSpPr>
          <p:nvPr/>
        </p:nvSpPr>
        <p:spPr>
          <a:xfrm>
            <a:off x="838200" y="28530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5" name="Picture 2" descr="Sweating Emoji">
            <a:extLst>
              <a:ext uri="{FF2B5EF4-FFF2-40B4-BE49-F238E27FC236}">
                <a16:creationId xmlns:a16="http://schemas.microsoft.com/office/drawing/2014/main" id="{00E96CF7-5F8B-1976-528F-826A3DD5D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54" y="5504157"/>
            <a:ext cx="883815" cy="49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681000-9CF0-8939-088D-9654F1AD6B70}"/>
              </a:ext>
            </a:extLst>
          </p:cNvPr>
          <p:cNvSpPr txBox="1"/>
          <p:nvPr/>
        </p:nvSpPr>
        <p:spPr>
          <a:xfrm>
            <a:off x="4654445" y="6036422"/>
            <a:ext cx="3582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226600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A652E-D3EE-BC51-D595-C27DBB39B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587" y="61985"/>
            <a:ext cx="10515600" cy="1325563"/>
          </a:xfrm>
        </p:spPr>
        <p:txBody>
          <a:bodyPr/>
          <a:lstStyle/>
          <a:p>
            <a:r>
              <a:rPr lang="en-US" dirty="0"/>
              <a:t>Pigeonhole Equal Subset Sums 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[Papadimitriou’94]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EDFCE2-2170-F481-D7E1-BDA8DCF049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2169" y="1505013"/>
                <a:ext cx="9580298" cy="271143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l-PL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i="1" dirty="0" smtClean="0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l-PL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pl-PL" dirty="0"/>
                  <a:t> with </a:t>
                </a:r>
                <a:r>
                  <a:rPr lang="pl-PL" dirty="0">
                    <a:solidFill>
                      <a:srgbClr val="7030A0"/>
                    </a:solidFill>
                  </a:rPr>
                  <a:t>promise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.</a:t>
                </a:r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 </a:t>
                </a:r>
                <a:r>
                  <a:rPr lang="en-US" i="1" dirty="0"/>
                  <a:t>Subset Sum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0,1,…,</m:t>
                    </m:r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m:rPr>
                        <m:lit/>
                      </m:rP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Pigeonhole principle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distinct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/>
                  <a:t>Task: find such a collision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EDFCE2-2170-F481-D7E1-BDA8DCF049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2169" y="1505013"/>
                <a:ext cx="9580298" cy="2711431"/>
              </a:xfrm>
              <a:blipFill>
                <a:blip r:embed="rId3"/>
                <a:stretch>
                  <a:fillRect l="-1145" t="-3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2F0DD6B-4035-B0C0-271D-950FA64101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085546"/>
                  </p:ext>
                </p:extLst>
              </p:nvPr>
            </p:nvGraphicFramePr>
            <p:xfrm>
              <a:off x="2391699" y="4182114"/>
              <a:ext cx="7981595" cy="79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8491">
                      <a:extLst>
                        <a:ext uri="{9D8B030D-6E8A-4147-A177-3AD203B41FA5}">
                          <a16:colId xmlns:a16="http://schemas.microsoft.com/office/drawing/2014/main" val="405714352"/>
                        </a:ext>
                      </a:extLst>
                    </a:gridCol>
                    <a:gridCol w="938491">
                      <a:extLst>
                        <a:ext uri="{9D8B030D-6E8A-4147-A177-3AD203B41FA5}">
                          <a16:colId xmlns:a16="http://schemas.microsoft.com/office/drawing/2014/main" val="170417292"/>
                        </a:ext>
                      </a:extLst>
                    </a:gridCol>
                    <a:gridCol w="938491">
                      <a:extLst>
                        <a:ext uri="{9D8B030D-6E8A-4147-A177-3AD203B41FA5}">
                          <a16:colId xmlns:a16="http://schemas.microsoft.com/office/drawing/2014/main" val="4059268353"/>
                        </a:ext>
                      </a:extLst>
                    </a:gridCol>
                    <a:gridCol w="938491">
                      <a:extLst>
                        <a:ext uri="{9D8B030D-6E8A-4147-A177-3AD203B41FA5}">
                          <a16:colId xmlns:a16="http://schemas.microsoft.com/office/drawing/2014/main" val="35659496"/>
                        </a:ext>
                      </a:extLst>
                    </a:gridCol>
                    <a:gridCol w="938491">
                      <a:extLst>
                        <a:ext uri="{9D8B030D-6E8A-4147-A177-3AD203B41FA5}">
                          <a16:colId xmlns:a16="http://schemas.microsoft.com/office/drawing/2014/main" val="930277159"/>
                        </a:ext>
                      </a:extLst>
                    </a:gridCol>
                    <a:gridCol w="938491">
                      <a:extLst>
                        <a:ext uri="{9D8B030D-6E8A-4147-A177-3AD203B41FA5}">
                          <a16:colId xmlns:a16="http://schemas.microsoft.com/office/drawing/2014/main" val="2612604945"/>
                        </a:ext>
                      </a:extLst>
                    </a:gridCol>
                    <a:gridCol w="938491">
                      <a:extLst>
                        <a:ext uri="{9D8B030D-6E8A-4147-A177-3AD203B41FA5}">
                          <a16:colId xmlns:a16="http://schemas.microsoft.com/office/drawing/2014/main" val="615287291"/>
                        </a:ext>
                      </a:extLst>
                    </a:gridCol>
                    <a:gridCol w="1412158">
                      <a:extLst>
                        <a:ext uri="{9D8B030D-6E8A-4147-A177-3AD203B41FA5}">
                          <a16:colId xmlns:a16="http://schemas.microsoft.com/office/drawing/2014/main" val="138498628"/>
                        </a:ext>
                      </a:extLst>
                    </a:gridCol>
                  </a:tblGrid>
                  <a:tr h="33224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{1}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{2}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{1,2}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{4}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{1,4}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{2,4}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000" b="1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e>
                                </m:d>
                                <m:r>
                                  <a:rPr lang="en-US" sz="2000" b="1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 {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53309760"/>
                      </a:ext>
                    </a:extLst>
                  </a:tr>
                  <a:tr h="3692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74238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2F0DD6B-4035-B0C0-271D-950FA64101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085546"/>
                  </p:ext>
                </p:extLst>
              </p:nvPr>
            </p:nvGraphicFramePr>
            <p:xfrm>
              <a:off x="2391699" y="4182114"/>
              <a:ext cx="7981595" cy="79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8491">
                      <a:extLst>
                        <a:ext uri="{9D8B030D-6E8A-4147-A177-3AD203B41FA5}">
                          <a16:colId xmlns:a16="http://schemas.microsoft.com/office/drawing/2014/main" val="405714352"/>
                        </a:ext>
                      </a:extLst>
                    </a:gridCol>
                    <a:gridCol w="938491">
                      <a:extLst>
                        <a:ext uri="{9D8B030D-6E8A-4147-A177-3AD203B41FA5}">
                          <a16:colId xmlns:a16="http://schemas.microsoft.com/office/drawing/2014/main" val="170417292"/>
                        </a:ext>
                      </a:extLst>
                    </a:gridCol>
                    <a:gridCol w="938491">
                      <a:extLst>
                        <a:ext uri="{9D8B030D-6E8A-4147-A177-3AD203B41FA5}">
                          <a16:colId xmlns:a16="http://schemas.microsoft.com/office/drawing/2014/main" val="4059268353"/>
                        </a:ext>
                      </a:extLst>
                    </a:gridCol>
                    <a:gridCol w="938491">
                      <a:extLst>
                        <a:ext uri="{9D8B030D-6E8A-4147-A177-3AD203B41FA5}">
                          <a16:colId xmlns:a16="http://schemas.microsoft.com/office/drawing/2014/main" val="35659496"/>
                        </a:ext>
                      </a:extLst>
                    </a:gridCol>
                    <a:gridCol w="938491">
                      <a:extLst>
                        <a:ext uri="{9D8B030D-6E8A-4147-A177-3AD203B41FA5}">
                          <a16:colId xmlns:a16="http://schemas.microsoft.com/office/drawing/2014/main" val="930277159"/>
                        </a:ext>
                      </a:extLst>
                    </a:gridCol>
                    <a:gridCol w="938491">
                      <a:extLst>
                        <a:ext uri="{9D8B030D-6E8A-4147-A177-3AD203B41FA5}">
                          <a16:colId xmlns:a16="http://schemas.microsoft.com/office/drawing/2014/main" val="2612604945"/>
                        </a:ext>
                      </a:extLst>
                    </a:gridCol>
                    <a:gridCol w="938491">
                      <a:extLst>
                        <a:ext uri="{9D8B030D-6E8A-4147-A177-3AD203B41FA5}">
                          <a16:colId xmlns:a16="http://schemas.microsoft.com/office/drawing/2014/main" val="615287291"/>
                        </a:ext>
                      </a:extLst>
                    </a:gridCol>
                    <a:gridCol w="1412158">
                      <a:extLst>
                        <a:ext uri="{9D8B030D-6E8A-4147-A177-3AD203B41FA5}">
                          <a16:colId xmlns:a16="http://schemas.microsoft.com/office/drawing/2014/main" val="138498628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49" t="-1515" r="-751948" b="-1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649" t="-1515" r="-651948" b="-1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649" t="-1515" r="-551948" b="-1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649" t="-1515" r="-451948" b="-1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649" t="-1515" r="-351948" b="-1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0649" t="-1515" r="-251948" b="-1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00649" t="-1515" r="-151948" b="-1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5086" t="-1515" r="-862" b="-1242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5330976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74238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94C6B24-2D79-E80F-9ED7-E5B9B8421B0D}"/>
              </a:ext>
            </a:extLst>
          </p:cNvPr>
          <p:cNvSpPr txBox="1"/>
          <p:nvPr/>
        </p:nvSpPr>
        <p:spPr>
          <a:xfrm>
            <a:off x="1229229" y="6015785"/>
            <a:ext cx="97335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This work: algorithms for Pigeonhole Equal Subset Sums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D5F94D53-8865-2EE6-038C-957D5AD7E0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8404204"/>
                  </p:ext>
                </p:extLst>
              </p:nvPr>
            </p:nvGraphicFramePr>
            <p:xfrm>
              <a:off x="2391699" y="4974594"/>
              <a:ext cx="6564579" cy="817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7797">
                      <a:extLst>
                        <a:ext uri="{9D8B030D-6E8A-4147-A177-3AD203B41FA5}">
                          <a16:colId xmlns:a16="http://schemas.microsoft.com/office/drawing/2014/main" val="2734470691"/>
                        </a:ext>
                      </a:extLst>
                    </a:gridCol>
                    <a:gridCol w="937797">
                      <a:extLst>
                        <a:ext uri="{9D8B030D-6E8A-4147-A177-3AD203B41FA5}">
                          <a16:colId xmlns:a16="http://schemas.microsoft.com/office/drawing/2014/main" val="3877298921"/>
                        </a:ext>
                      </a:extLst>
                    </a:gridCol>
                    <a:gridCol w="937797">
                      <a:extLst>
                        <a:ext uri="{9D8B030D-6E8A-4147-A177-3AD203B41FA5}">
                          <a16:colId xmlns:a16="http://schemas.microsoft.com/office/drawing/2014/main" val="1075033511"/>
                        </a:ext>
                      </a:extLst>
                    </a:gridCol>
                    <a:gridCol w="937797">
                      <a:extLst>
                        <a:ext uri="{9D8B030D-6E8A-4147-A177-3AD203B41FA5}">
                          <a16:colId xmlns:a16="http://schemas.microsoft.com/office/drawing/2014/main" val="2089549934"/>
                        </a:ext>
                      </a:extLst>
                    </a:gridCol>
                    <a:gridCol w="937797">
                      <a:extLst>
                        <a:ext uri="{9D8B030D-6E8A-4147-A177-3AD203B41FA5}">
                          <a16:colId xmlns:a16="http://schemas.microsoft.com/office/drawing/2014/main" val="75360404"/>
                        </a:ext>
                      </a:extLst>
                    </a:gridCol>
                    <a:gridCol w="937797">
                      <a:extLst>
                        <a:ext uri="{9D8B030D-6E8A-4147-A177-3AD203B41FA5}">
                          <a16:colId xmlns:a16="http://schemas.microsoft.com/office/drawing/2014/main" val="3719763436"/>
                        </a:ext>
                      </a:extLst>
                    </a:gridCol>
                    <a:gridCol w="937797">
                      <a:extLst>
                        <a:ext uri="{9D8B030D-6E8A-4147-A177-3AD203B41FA5}">
                          <a16:colId xmlns:a16="http://schemas.microsoft.com/office/drawing/2014/main" val="750190443"/>
                        </a:ext>
                      </a:extLst>
                    </a:gridCol>
                  </a:tblGrid>
                  <a:tr h="40125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{1,7}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{2,7}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{1,2,7}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{4,7}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{1,4,7}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{2,4,7}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{1,2,4,7}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7399541"/>
                      </a:ext>
                    </a:extLst>
                  </a:tr>
                  <a:tr h="416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9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51586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D5F94D53-8865-2EE6-038C-957D5AD7E0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8404204"/>
                  </p:ext>
                </p:extLst>
              </p:nvPr>
            </p:nvGraphicFramePr>
            <p:xfrm>
              <a:off x="2391699" y="4974594"/>
              <a:ext cx="6564579" cy="817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7797">
                      <a:extLst>
                        <a:ext uri="{9D8B030D-6E8A-4147-A177-3AD203B41FA5}">
                          <a16:colId xmlns:a16="http://schemas.microsoft.com/office/drawing/2014/main" val="2734470691"/>
                        </a:ext>
                      </a:extLst>
                    </a:gridCol>
                    <a:gridCol w="937797">
                      <a:extLst>
                        <a:ext uri="{9D8B030D-6E8A-4147-A177-3AD203B41FA5}">
                          <a16:colId xmlns:a16="http://schemas.microsoft.com/office/drawing/2014/main" val="3877298921"/>
                        </a:ext>
                      </a:extLst>
                    </a:gridCol>
                    <a:gridCol w="937797">
                      <a:extLst>
                        <a:ext uri="{9D8B030D-6E8A-4147-A177-3AD203B41FA5}">
                          <a16:colId xmlns:a16="http://schemas.microsoft.com/office/drawing/2014/main" val="1075033511"/>
                        </a:ext>
                      </a:extLst>
                    </a:gridCol>
                    <a:gridCol w="937797">
                      <a:extLst>
                        <a:ext uri="{9D8B030D-6E8A-4147-A177-3AD203B41FA5}">
                          <a16:colId xmlns:a16="http://schemas.microsoft.com/office/drawing/2014/main" val="2089549934"/>
                        </a:ext>
                      </a:extLst>
                    </a:gridCol>
                    <a:gridCol w="937797">
                      <a:extLst>
                        <a:ext uri="{9D8B030D-6E8A-4147-A177-3AD203B41FA5}">
                          <a16:colId xmlns:a16="http://schemas.microsoft.com/office/drawing/2014/main" val="75360404"/>
                        </a:ext>
                      </a:extLst>
                    </a:gridCol>
                    <a:gridCol w="937797">
                      <a:extLst>
                        <a:ext uri="{9D8B030D-6E8A-4147-A177-3AD203B41FA5}">
                          <a16:colId xmlns:a16="http://schemas.microsoft.com/office/drawing/2014/main" val="3719763436"/>
                        </a:ext>
                      </a:extLst>
                    </a:gridCol>
                    <a:gridCol w="937797">
                      <a:extLst>
                        <a:ext uri="{9D8B030D-6E8A-4147-A177-3AD203B41FA5}">
                          <a16:colId xmlns:a16="http://schemas.microsoft.com/office/drawing/2014/main" val="750190443"/>
                        </a:ext>
                      </a:extLst>
                    </a:gridCol>
                  </a:tblGrid>
                  <a:tr h="4012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49" t="-1515" r="-601299" b="-1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649" t="-1515" r="-501299" b="-1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649" t="-1515" r="-401299" b="-1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0649" t="-1515" r="-301299" b="-1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00649" t="-1515" r="-201299" b="-1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00649" t="-1515" r="-101299" b="-1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00649" t="-1515" r="-1299" b="-1257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7399541"/>
                      </a:ext>
                    </a:extLst>
                  </a:tr>
                  <a:tr h="416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9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515868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90414F-9E79-DD5A-CF72-A7FA0CC36FA8}"/>
                  </a:ext>
                </a:extLst>
              </p:cNvPr>
              <p:cNvSpPr txBox="1"/>
              <p:nvPr/>
            </p:nvSpPr>
            <p:spPr>
              <a:xfrm>
                <a:off x="2222417" y="3635896"/>
                <a:ext cx="727281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Example: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1,2,4,7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90414F-9E79-DD5A-CF72-A7FA0CC36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417" y="3635896"/>
                <a:ext cx="7272810" cy="461665"/>
              </a:xfrm>
              <a:prstGeom prst="rect">
                <a:avLst/>
              </a:prstGeom>
              <a:blipFill>
                <a:blip r:embed="rId6"/>
                <a:stretch>
                  <a:fillRect l="-134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CAC2739-F8F6-3FF3-5D83-70B1964D9B59}"/>
                  </a:ext>
                </a:extLst>
              </p:cNvPr>
              <p:cNvSpPr txBox="1"/>
              <p:nvPr/>
            </p:nvSpPr>
            <p:spPr>
              <a:xfrm>
                <a:off x="7041735" y="983268"/>
                <a:ext cx="546044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accent3">
                        <a:lumMod val="50000"/>
                      </a:schemeClr>
                    </a:solidFill>
                  </a:rPr>
                  <a:t>(conjectured to be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𝐏𝐏𝐏</m:t>
                    </m:r>
                  </m:oMath>
                </a14:m>
                <a:r>
                  <a:rPr lang="en-US" sz="2800" dirty="0">
                    <a:solidFill>
                      <a:schemeClr val="accent3">
                        <a:lumMod val="50000"/>
                      </a:schemeClr>
                    </a:solidFill>
                  </a:rPr>
                  <a:t>-complete)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CAC2739-F8F6-3FF3-5D83-70B1964D9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735" y="983268"/>
                <a:ext cx="5460448" cy="523220"/>
              </a:xfrm>
              <a:prstGeom prst="rect">
                <a:avLst/>
              </a:prstGeom>
              <a:blipFill>
                <a:blip r:embed="rId7"/>
                <a:stretch>
                  <a:fillRect l="-223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ABE494E-BEED-37EE-3792-42D5FA4B9F3E}"/>
                  </a:ext>
                </a:extLst>
              </p:cNvPr>
              <p:cNvSpPr txBox="1"/>
              <p:nvPr/>
            </p:nvSpPr>
            <p:spPr>
              <a:xfrm>
                <a:off x="9332617" y="6396335"/>
                <a:ext cx="34791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1,2,…,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ABE494E-BEED-37EE-3792-42D5FA4B9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2617" y="6396335"/>
                <a:ext cx="3479126" cy="461665"/>
              </a:xfrm>
              <a:prstGeom prst="rect">
                <a:avLst/>
              </a:prstGeom>
              <a:blipFill>
                <a:blip r:embed="rId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007F2C-E86C-BD45-9395-3C4E1599F968}"/>
                  </a:ext>
                </a:extLst>
              </p:cNvPr>
              <p:cNvSpPr txBox="1"/>
              <p:nvPr/>
            </p:nvSpPr>
            <p:spPr>
              <a:xfrm>
                <a:off x="2897024" y="968159"/>
                <a:ext cx="438090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accent3">
                        <a:lumMod val="50000"/>
                      </a:schemeClr>
                    </a:solidFill>
                  </a:rPr>
                  <a:t>a problem in</a:t>
                </a:r>
                <a:r>
                  <a:rPr lang="en-US" sz="2800" b="1" dirty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𝐏𝐏𝐏</m:t>
                    </m:r>
                    <m:r>
                      <a:rPr lang="en-US" sz="2800" i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1" i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𝐓𝐅𝐍𝐏</m:t>
                    </m:r>
                  </m:oMath>
                </a14:m>
                <a:endParaRPr lang="en-US" sz="28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007F2C-E86C-BD45-9395-3C4E1599F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024" y="968159"/>
                <a:ext cx="4380904" cy="523220"/>
              </a:xfrm>
              <a:prstGeom prst="rect">
                <a:avLst/>
              </a:prstGeom>
              <a:blipFill>
                <a:blip r:embed="rId9"/>
                <a:stretch>
                  <a:fillRect l="-2782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02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9" grpId="0"/>
      <p:bldP spid="11" grpId="0"/>
      <p:bldP spid="1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BC716-9BF4-6C42-00F5-0DAA27409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956" y="775630"/>
            <a:ext cx="11677528" cy="1325563"/>
          </a:xfrm>
        </p:spPr>
        <p:txBody>
          <a:bodyPr/>
          <a:lstStyle/>
          <a:p>
            <a:r>
              <a:rPr lang="en-US" dirty="0"/>
              <a:t>Subset Sum </a:t>
            </a:r>
            <a:r>
              <a:rPr lang="en-US" sz="3600" dirty="0"/>
              <a:t>(special case of 0-1 Knapsack)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F4BA8D-B061-C18B-23FD-0F1CA670FD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94956" y="2235528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l-PL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i="1" dirty="0" smtClean="0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l-PL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a 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target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NP-hard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under ETH)</a:t>
                </a:r>
              </a:p>
              <a:p>
                <a:r>
                  <a:rPr lang="en-US" dirty="0"/>
                  <a:t>Brute force: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</a:t>
                </a:r>
              </a:p>
              <a:p>
                <a:r>
                  <a:rPr lang="en-US" dirty="0"/>
                  <a:t>[Horowitz-Sahni’74]: </a:t>
                </a:r>
                <a:r>
                  <a:rPr lang="en-US" b="1" dirty="0"/>
                  <a:t>“Meet-in-middle”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F4BA8D-B061-C18B-23FD-0F1CA670FD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4956" y="2235528"/>
                <a:ext cx="10515600" cy="4351338"/>
              </a:xfrm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A476D5D-CDAA-A4A8-CEAA-AB3D08099E77}"/>
              </a:ext>
            </a:extLst>
          </p:cNvPr>
          <p:cNvSpPr txBox="1"/>
          <p:nvPr/>
        </p:nvSpPr>
        <p:spPr>
          <a:xfrm>
            <a:off x="894956" y="483242"/>
            <a:ext cx="77319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A related (and more famous) problem:</a:t>
            </a:r>
          </a:p>
        </p:txBody>
      </p:sp>
    </p:spTree>
    <p:extLst>
      <p:ext uri="{BB962C8B-B14F-4D97-AF65-F5344CB8AC3E}">
        <p14:creationId xmlns:p14="http://schemas.microsoft.com/office/powerpoint/2010/main" val="272130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7B198-CC36-FE79-C219-573B937C9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57" y="365125"/>
            <a:ext cx="11456209" cy="1325563"/>
          </a:xfrm>
        </p:spPr>
        <p:txBody>
          <a:bodyPr/>
          <a:lstStyle/>
          <a:p>
            <a:r>
              <a:rPr lang="en-US" dirty="0"/>
              <a:t>Subset Sum via Meet-in-Middle </a:t>
            </a:r>
            <a:r>
              <a:rPr lang="en-US" sz="3600" dirty="0"/>
              <a:t>[Horowitz-Sahni’74]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E7124C-41F9-7173-FB40-CDB060ABFB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65361" y="2424933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≔ 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≔ 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Sort the lists (of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, check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?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time 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(or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using two pointers)</a:t>
                </a:r>
              </a:p>
              <a:p>
                <a:endParaRPr lang="en-US" sz="2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E7124C-41F9-7173-FB40-CDB060ABFB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5361" y="2424933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B7F2C6-F613-5E26-F2A2-9444C11E5D66}"/>
                  </a:ext>
                </a:extLst>
              </p:cNvPr>
              <p:cNvSpPr txBox="1"/>
              <p:nvPr/>
            </p:nvSpPr>
            <p:spPr>
              <a:xfrm>
                <a:off x="1494395" y="5129957"/>
                <a:ext cx="10202548" cy="578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Big open problem: Subset Sum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(0.5−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time,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B7F2C6-F613-5E26-F2A2-9444C11E5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395" y="5129957"/>
                <a:ext cx="10202548" cy="578685"/>
              </a:xfrm>
              <a:prstGeom prst="rect">
                <a:avLst/>
              </a:prstGeom>
              <a:blipFill>
                <a:blip r:embed="rId4"/>
                <a:stretch>
                  <a:fillRect l="-1195" t="-5319" b="-26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507690-126B-1F4D-3800-0F2308A03ABE}"/>
                  </a:ext>
                </a:extLst>
              </p:cNvPr>
              <p:cNvSpPr txBox="1"/>
              <p:nvPr/>
            </p:nvSpPr>
            <p:spPr>
              <a:xfrm>
                <a:off x="6831789" y="2537361"/>
                <a:ext cx="4972569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Ex: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8,13,  27,46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=48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0,8,13,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21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b="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27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,46,73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507690-126B-1F4D-3800-0F2308A03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789" y="2537361"/>
                <a:ext cx="4972569" cy="1569660"/>
              </a:xfrm>
              <a:prstGeom prst="rect">
                <a:avLst/>
              </a:prstGeom>
              <a:blipFill>
                <a:blip r:embed="rId5"/>
                <a:stretch>
                  <a:fillRect l="-1963" t="-3101" b="-4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4E6F16-7F66-8747-6092-C347EAA0289F}"/>
                  </a:ext>
                </a:extLst>
              </p:cNvPr>
              <p:cNvSpPr txBox="1"/>
              <p:nvPr/>
            </p:nvSpPr>
            <p:spPr>
              <a:xfrm>
                <a:off x="704727" y="1228702"/>
                <a:ext cx="6127062" cy="4619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(Goal: find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4E6F16-7F66-8747-6092-C347EAA02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27" y="1228702"/>
                <a:ext cx="6127062" cy="461986"/>
              </a:xfrm>
              <a:prstGeom prst="rect">
                <a:avLst/>
              </a:prstGeom>
              <a:blipFill>
                <a:blip r:embed="rId6"/>
                <a:stretch>
                  <a:fillRect l="-1592" t="-132000" b="-19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04D30F6-3190-4F04-A36E-BE21677ACD90}"/>
              </a:ext>
            </a:extLst>
          </p:cNvPr>
          <p:cNvSpPr txBox="1"/>
          <p:nvPr/>
        </p:nvSpPr>
        <p:spPr>
          <a:xfrm>
            <a:off x="1181343" y="5873153"/>
            <a:ext cx="89750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Intermediate goal: understand when Meet-In-Middle can be improved (for variants / special cases of Subset Sum problem)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82F2DB-8076-0DC5-138D-64E45F04438C}"/>
              </a:ext>
            </a:extLst>
          </p:cNvPr>
          <p:cNvSpPr/>
          <p:nvPr/>
        </p:nvSpPr>
        <p:spPr>
          <a:xfrm>
            <a:off x="8548681" y="3273614"/>
            <a:ext cx="449705" cy="4572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84963E-86F6-FD92-0C08-C55AD3798FB5}"/>
              </a:ext>
            </a:extLst>
          </p:cNvPr>
          <p:cNvSpPr/>
          <p:nvPr/>
        </p:nvSpPr>
        <p:spPr>
          <a:xfrm>
            <a:off x="7947805" y="3666725"/>
            <a:ext cx="449705" cy="4572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weating Emoji">
            <a:extLst>
              <a:ext uri="{FF2B5EF4-FFF2-40B4-BE49-F238E27FC236}">
                <a16:creationId xmlns:a16="http://schemas.microsoft.com/office/drawing/2014/main" id="{98C39849-8125-DF37-79A4-0A1867BF0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441" y="4858763"/>
            <a:ext cx="1803360" cy="101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7BAC2F-75DA-B1F9-44D3-92E7101ADC78}"/>
                  </a:ext>
                </a:extLst>
              </p:cNvPr>
              <p:cNvSpPr txBox="1"/>
              <p:nvPr/>
            </p:nvSpPr>
            <p:spPr>
              <a:xfrm>
                <a:off x="704727" y="1792939"/>
                <a:ext cx="612733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80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/2} 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/2+1,…,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7BAC2F-75DA-B1F9-44D3-92E7101AD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27" y="1792939"/>
                <a:ext cx="6127334" cy="523220"/>
              </a:xfrm>
              <a:prstGeom prst="rect">
                <a:avLst/>
              </a:prstGeom>
              <a:blipFill>
                <a:blip r:embed="rId8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287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0942AD-3452-7400-A48D-8C9A61246A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5248" y="1403179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Subset Sum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-SUM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d>
                          <m:dPr>
                            <m:begChr m:val="⌈"/>
                            <m:endChr m:val="⌉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</m:e>
                        </m:d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Equal Subset Sums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−1,0,1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-Subset Sum</a:t>
                </a:r>
                <a:r>
                  <a:rPr lang="en-US" sz="2400" b="0" dirty="0"/>
                  <a:t>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endParaRPr lang="en-US" sz="2400" b="0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{−1,0,1}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0942AD-3452-7400-A48D-8C9A61246A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5248" y="1403179"/>
                <a:ext cx="10515600" cy="4351338"/>
              </a:xfrm>
              <a:blipFill>
                <a:blip r:embed="rId3"/>
                <a:stretch>
                  <a:fillRect l="-870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A8E025-7814-4349-F867-7B416218E359}"/>
                  </a:ext>
                </a:extLst>
              </p:cNvPr>
              <p:cNvSpPr txBox="1"/>
              <p:nvPr/>
            </p:nvSpPr>
            <p:spPr>
              <a:xfrm>
                <a:off x="655248" y="4336577"/>
                <a:ext cx="11572008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Average-case Subset Sum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0.312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time		</a:t>
                </a:r>
                <a:r>
                  <a:rPr lang="en-US" sz="2000" dirty="0"/>
                  <a:t>[</a:t>
                </a:r>
                <a:r>
                  <a:rPr lang="en-US" sz="2000" dirty="0" err="1"/>
                  <a:t>Howgrave</a:t>
                </a:r>
                <a:r>
                  <a:rPr lang="en-US" sz="2000" dirty="0"/>
                  <a:t>-Graham - </a:t>
                </a:r>
                <a:r>
                  <a:rPr lang="en-US" sz="2000" dirty="0" err="1"/>
                  <a:t>Joux</a:t>
                </a:r>
                <a:r>
                  <a:rPr lang="en-US" sz="2000" dirty="0"/>
                  <a:t> EUROCRYPT’10] 								    proposed the “representation method”</a:t>
                </a:r>
              </a:p>
              <a:p>
                <a:r>
                  <a:rPr lang="en-US" sz="2400" dirty="0"/>
                  <a:t>Subset Sum on “smooth” instances 			</a:t>
                </a:r>
                <a:r>
                  <a:rPr lang="en-US" sz="2000" dirty="0"/>
                  <a:t>[</a:t>
                </a:r>
                <a:r>
                  <a:rPr lang="en-US" sz="2000" dirty="0" err="1"/>
                  <a:t>Austrin</a:t>
                </a:r>
                <a:r>
                  <a:rPr lang="en-US" sz="2000" dirty="0"/>
                  <a:t>-</a:t>
                </a:r>
                <a:r>
                  <a:rPr lang="en-US" sz="2000" dirty="0" err="1"/>
                  <a:t>Kaski</a:t>
                </a:r>
                <a:r>
                  <a:rPr lang="en-US" sz="2000" dirty="0"/>
                  <a:t>-Koivisto-Nederlof STACS’15,16]</a:t>
                </a:r>
              </a:p>
              <a:p>
                <a:r>
                  <a:rPr lang="en-US" sz="2400" dirty="0"/>
                  <a:t>Average-case Generalized Equal Subset Sums 	</a:t>
                </a:r>
                <a:r>
                  <a:rPr lang="en-US" sz="2000" dirty="0"/>
                  <a:t>[Chen-Y. Jin-Randolph-</a:t>
                </a:r>
                <a:r>
                  <a:rPr lang="en-US" sz="2000" dirty="0" err="1"/>
                  <a:t>Servedio</a:t>
                </a:r>
                <a:r>
                  <a:rPr lang="en-US" sz="2000" dirty="0"/>
                  <a:t> SODA’22]</a:t>
                </a:r>
              </a:p>
              <a:p>
                <a:r>
                  <a:rPr lang="en-US" sz="2400" dirty="0"/>
                  <a:t>Better space-complexity for Subset Sum		</a:t>
                </a:r>
                <a:r>
                  <a:rPr lang="en-US" sz="2000" dirty="0"/>
                  <a:t>[</a:t>
                </a:r>
                <a:r>
                  <a:rPr lang="en-US" sz="2000" dirty="0" err="1"/>
                  <a:t>Schroeppel</a:t>
                </a:r>
                <a:r>
                  <a:rPr lang="en-US" sz="2000" dirty="0"/>
                  <a:t>-Shamir FOCS’79]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A8E025-7814-4349-F867-7B416218E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48" y="4336577"/>
                <a:ext cx="11572008" cy="2308324"/>
              </a:xfrm>
              <a:prstGeom prst="rect">
                <a:avLst/>
              </a:prstGeom>
              <a:blipFill>
                <a:blip r:embed="rId4"/>
                <a:stretch>
                  <a:fillRect l="-790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A4FD69-30B8-3D69-66F9-7F98B9BCEB64}"/>
                  </a:ext>
                </a:extLst>
              </p:cNvPr>
              <p:cNvSpPr txBox="1"/>
              <p:nvPr/>
            </p:nvSpPr>
            <p:spPr>
              <a:xfrm>
                <a:off x="4705765" y="2338805"/>
                <a:ext cx="7623496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0.488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000" dirty="0"/>
                  <a:t>[</a:t>
                </a:r>
                <a:r>
                  <a:rPr lang="en-US" sz="2000" dirty="0" err="1"/>
                  <a:t>Mucha</a:t>
                </a:r>
                <a:r>
                  <a:rPr lang="en-US" sz="2000" dirty="0"/>
                  <a:t>-Nederlof-</a:t>
                </a:r>
                <a:r>
                  <a:rPr lang="en-US" sz="2000" dirty="0" err="1"/>
                  <a:t>Pawlewicz</a:t>
                </a:r>
                <a:r>
                  <a:rPr lang="en-US" sz="2000" dirty="0"/>
                  <a:t>-</a:t>
                </a:r>
                <a:r>
                  <a:rPr lang="en-US" sz="2000" dirty="0" err="1"/>
                  <a:t>Węgrzycki</a:t>
                </a:r>
                <a:r>
                  <a:rPr lang="en-US" sz="2000" dirty="0"/>
                  <a:t> ESA’19]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A4FD69-30B8-3D69-66F9-7F98B9BCE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765" y="2338805"/>
                <a:ext cx="7623496" cy="509178"/>
              </a:xfrm>
              <a:prstGeom prst="rect">
                <a:avLst/>
              </a:prstGeom>
              <a:blipFill>
                <a:blip r:embed="rId5"/>
                <a:stretch>
                  <a:fillRect b="-15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ECDDD5A-4EF8-6763-4ACB-0151ADE1FB1C}"/>
              </a:ext>
            </a:extLst>
          </p:cNvPr>
          <p:cNvSpPr txBox="1"/>
          <p:nvPr/>
        </p:nvSpPr>
        <p:spPr>
          <a:xfrm>
            <a:off x="655248" y="3838284"/>
            <a:ext cx="61374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Pigeonhole Equal Subset Sums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6884495-47A5-870E-2778-A1142BC3E962}"/>
                  </a:ext>
                </a:extLst>
              </p:cNvPr>
              <p:cNvSpPr txBox="1"/>
              <p:nvPr/>
            </p:nvSpPr>
            <p:spPr>
              <a:xfrm>
                <a:off x="4647985" y="3820104"/>
                <a:ext cx="1363018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6884495-47A5-870E-2778-A1142BC3E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985" y="3820104"/>
                <a:ext cx="1363018" cy="5091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073784-B9E6-71C0-70FB-0A3DD58E92C2}"/>
                  </a:ext>
                </a:extLst>
              </p:cNvPr>
              <p:cNvSpPr txBox="1"/>
              <p:nvPr/>
            </p:nvSpPr>
            <p:spPr>
              <a:xfrm>
                <a:off x="4705765" y="2836763"/>
                <a:ext cx="7823333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0.488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/>
                  <a:t> [</a:t>
                </a:r>
                <a:r>
                  <a:rPr lang="en-US" sz="2000" dirty="0" err="1"/>
                  <a:t>Allcock</a:t>
                </a:r>
                <a:r>
                  <a:rPr lang="en-US" sz="2000" dirty="0"/>
                  <a:t>-</a:t>
                </a:r>
                <a:r>
                  <a:rPr lang="en-US" sz="2000" dirty="0" err="1"/>
                  <a:t>Hamoudi</a:t>
                </a:r>
                <a:r>
                  <a:rPr lang="en-US" sz="2000" dirty="0"/>
                  <a:t>-</a:t>
                </a:r>
                <a:r>
                  <a:rPr lang="en-US" sz="2000" dirty="0" err="1"/>
                  <a:t>Joux</a:t>
                </a:r>
                <a:r>
                  <a:rPr lang="en-US" sz="2000" dirty="0"/>
                  <a:t>-</a:t>
                </a:r>
                <a:r>
                  <a:rPr lang="en-US" sz="2000" dirty="0" err="1"/>
                  <a:t>Klingelhöfer</a:t>
                </a:r>
                <a:r>
                  <a:rPr lang="en-US" sz="2000" dirty="0"/>
                  <a:t>-Santha ESA’22]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073784-B9E6-71C0-70FB-0A3DD58E9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765" y="2836763"/>
                <a:ext cx="7823333" cy="509178"/>
              </a:xfrm>
              <a:prstGeom prst="rect">
                <a:avLst/>
              </a:prstGeom>
              <a:blipFill>
                <a:blip r:embed="rId7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id="{DC8ABA60-11D8-EAA9-456D-A49F7AC5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01" y="728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Previous works: improving Meet-in-Middle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915E61-3429-4761-84D5-981D3A5E6BA5}"/>
              </a:ext>
            </a:extLst>
          </p:cNvPr>
          <p:cNvSpPr txBox="1"/>
          <p:nvPr/>
        </p:nvSpPr>
        <p:spPr>
          <a:xfrm>
            <a:off x="6680874" y="3874638"/>
            <a:ext cx="55463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[</a:t>
            </a:r>
            <a:r>
              <a:rPr lang="en-US" sz="2000" dirty="0" err="1"/>
              <a:t>Allcock</a:t>
            </a:r>
            <a:r>
              <a:rPr lang="en-US" sz="2000" dirty="0"/>
              <a:t>-</a:t>
            </a:r>
            <a:r>
              <a:rPr lang="en-US" sz="2000" dirty="0" err="1"/>
              <a:t>Hamoudi</a:t>
            </a:r>
            <a:r>
              <a:rPr lang="en-US" sz="2000" dirty="0"/>
              <a:t>-</a:t>
            </a:r>
            <a:r>
              <a:rPr lang="en-US" sz="2000" dirty="0" err="1"/>
              <a:t>Joux</a:t>
            </a:r>
            <a:r>
              <a:rPr lang="en-US" sz="2000" dirty="0"/>
              <a:t>-</a:t>
            </a:r>
            <a:r>
              <a:rPr lang="en-US" sz="2000" dirty="0" err="1"/>
              <a:t>Klingelhöfer</a:t>
            </a:r>
            <a:r>
              <a:rPr lang="en-US" sz="2000" dirty="0"/>
              <a:t>-Santha ESA’22]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7DC27C1-E402-1CC8-D26D-2CAF06235B98}"/>
                  </a:ext>
                </a:extLst>
              </p:cNvPr>
              <p:cNvSpPr txBox="1"/>
              <p:nvPr/>
            </p:nvSpPr>
            <p:spPr>
              <a:xfrm>
                <a:off x="4705765" y="1347356"/>
                <a:ext cx="8141503" cy="475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0.5023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/>
                  <a:t>[Chen-Y. Jin-Randolph-</a:t>
                </a:r>
                <a:r>
                  <a:rPr lang="en-US" sz="2000" dirty="0" err="1"/>
                  <a:t>Servedio</a:t>
                </a:r>
                <a:r>
                  <a:rPr lang="en-US" sz="2000" dirty="0"/>
                  <a:t> RANDOM’23]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7DC27C1-E402-1CC8-D26D-2CAF06235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765" y="1347356"/>
                <a:ext cx="8141503" cy="475451"/>
              </a:xfrm>
              <a:prstGeom prst="rect">
                <a:avLst/>
              </a:prstGeom>
              <a:blipFill>
                <a:blip r:embed="rId8"/>
                <a:stretch>
                  <a:fillRect b="-21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A2B2628-2118-254D-94FC-FA588DDC5B28}"/>
                  </a:ext>
                </a:extLst>
              </p:cNvPr>
              <p:cNvSpPr txBox="1"/>
              <p:nvPr/>
            </p:nvSpPr>
            <p:spPr>
              <a:xfrm>
                <a:off x="4705765" y="1837470"/>
                <a:ext cx="7260159" cy="486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</m:fName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[Baran-Demaine-Patraşcu’05]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A2B2628-2118-254D-94FC-FA588DDC5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765" y="1837470"/>
                <a:ext cx="7260159" cy="486672"/>
              </a:xfrm>
              <a:prstGeom prst="rect">
                <a:avLst/>
              </a:prstGeom>
              <a:blipFill>
                <a:blip r:embed="rId9"/>
                <a:stretch>
                  <a:fillRect b="-2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31337FE4-551C-5B71-ED22-A5C4A549AE58}"/>
              </a:ext>
            </a:extLst>
          </p:cNvPr>
          <p:cNvSpPr txBox="1"/>
          <p:nvPr/>
        </p:nvSpPr>
        <p:spPr>
          <a:xfrm>
            <a:off x="7056322" y="6116684"/>
            <a:ext cx="79116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[Nederlof-</a:t>
            </a:r>
            <a:r>
              <a:rPr lang="en-US" sz="2000" dirty="0" err="1"/>
              <a:t>Węgrzycki</a:t>
            </a:r>
            <a:r>
              <a:rPr lang="en-US" sz="2000" dirty="0"/>
              <a:t> STOC’21]</a:t>
            </a:r>
          </a:p>
          <a:p>
            <a:r>
              <a:rPr lang="en-US" sz="2000" dirty="0"/>
              <a:t>[Bansal-Garg-Nederlof-Vyas STOC’17]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EDA2D4-3A77-4EF2-23DB-403538775EE7}"/>
                  </a:ext>
                </a:extLst>
              </p:cNvPr>
              <p:cNvSpPr txBox="1"/>
              <p:nvPr/>
            </p:nvSpPr>
            <p:spPr>
              <a:xfrm>
                <a:off x="241483" y="6396335"/>
                <a:ext cx="61374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hides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factors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EDA2D4-3A77-4EF2-23DB-403538775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83" y="6396335"/>
                <a:ext cx="6137452" cy="461665"/>
              </a:xfrm>
              <a:prstGeom prst="rect">
                <a:avLst/>
              </a:prstGeom>
              <a:blipFill>
                <a:blip r:embed="rId10"/>
                <a:stretch>
                  <a:fillRect l="-29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416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4" grpId="0"/>
      <p:bldP spid="16" grpId="0"/>
      <p:bldP spid="18" grpId="0"/>
      <p:bldP spid="19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21AEF-B3E7-9956-1FF4-BC8EF6372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254" y="789020"/>
            <a:ext cx="10515600" cy="1325563"/>
          </a:xfrm>
        </p:spPr>
        <p:txBody>
          <a:bodyPr/>
          <a:lstStyle/>
          <a:p>
            <a:r>
              <a:rPr lang="en-US" dirty="0"/>
              <a:t>Our results for Pigeonhole Equal Subset Sums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2AD4FD-088F-EB26-B38E-D042A931A2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50311" y="2086327"/>
                <a:ext cx="11100206" cy="4351338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Result 1 (main)</a:t>
                </a:r>
                <a:r>
                  <a:rPr lang="en-US" dirty="0"/>
                  <a:t>: a randomized algorithm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</a:t>
                </a:r>
              </a:p>
              <a:p>
                <a:pPr lvl="1"/>
                <a:r>
                  <a:rPr lang="en-US" dirty="0"/>
                  <a:t>Previously [</a:t>
                </a:r>
                <a:r>
                  <a:rPr lang="en-US" dirty="0" err="1"/>
                  <a:t>Allcock</a:t>
                </a:r>
                <a:r>
                  <a:rPr lang="en-US" dirty="0"/>
                  <a:t>-</a:t>
                </a:r>
                <a:r>
                  <a:rPr lang="en-US" dirty="0" err="1"/>
                  <a:t>Hamoudi</a:t>
                </a:r>
                <a:r>
                  <a:rPr lang="en-US" dirty="0"/>
                  <a:t>-</a:t>
                </a:r>
                <a:r>
                  <a:rPr lang="en-US" dirty="0" err="1"/>
                  <a:t>Joux</a:t>
                </a:r>
                <a:r>
                  <a:rPr lang="en-US" dirty="0"/>
                  <a:t>-</a:t>
                </a:r>
                <a:r>
                  <a:rPr lang="en-US" dirty="0" err="1"/>
                  <a:t>Klingelhöfer</a:t>
                </a:r>
                <a:r>
                  <a:rPr lang="en-US" dirty="0"/>
                  <a:t>-Santha ESA’22]: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0.5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time deterministically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0.4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time quantumly</a:t>
                </a:r>
              </a:p>
              <a:p>
                <a:endParaRPr lang="en-US" dirty="0"/>
              </a:p>
              <a:p>
                <a:r>
                  <a:rPr lang="en-US" b="1" dirty="0"/>
                  <a:t>Result 2</a:t>
                </a:r>
                <a:r>
                  <a:rPr lang="en-US" dirty="0"/>
                  <a:t>: a randomized algorithm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0.75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space</a:t>
                </a:r>
              </a:p>
              <a:p>
                <a:pPr lvl="1"/>
                <a:r>
                  <a:rPr lang="en-US" dirty="0"/>
                  <a:t>Baseline algorithm: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space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2AD4FD-088F-EB26-B38E-D042A931A2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0311" y="2086327"/>
                <a:ext cx="11100206" cy="4351338"/>
              </a:xfrm>
              <a:blipFill>
                <a:blip r:embed="rId3"/>
                <a:stretch>
                  <a:fillRect l="-988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1919B6-49F8-07B4-7CCD-93C03D85F0AC}"/>
                  </a:ext>
                </a:extLst>
              </p:cNvPr>
              <p:cNvSpPr txBox="1"/>
              <p:nvPr/>
            </p:nvSpPr>
            <p:spPr>
              <a:xfrm>
                <a:off x="241483" y="6396335"/>
                <a:ext cx="61374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hides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factors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1919B6-49F8-07B4-7CCD-93C03D85F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83" y="6396335"/>
                <a:ext cx="6137452" cy="461665"/>
              </a:xfrm>
              <a:prstGeom prst="rect">
                <a:avLst/>
              </a:prstGeom>
              <a:blipFill>
                <a:blip r:embed="rId4"/>
                <a:stretch>
                  <a:fillRect l="-29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222E22-D7E8-F4CC-5F29-341A3F3FB480}"/>
                  </a:ext>
                </a:extLst>
              </p:cNvPr>
              <p:cNvSpPr txBox="1"/>
              <p:nvPr/>
            </p:nvSpPr>
            <p:spPr>
              <a:xfrm>
                <a:off x="7872319" y="0"/>
                <a:ext cx="4319682" cy="954300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pl-PL" dirty="0">
                    <a:solidFill>
                      <a:schemeClr val="tx1"/>
                    </a:solidFill>
                  </a:rPr>
                  <a:t>romise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)&lt;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Find distinct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222E22-D7E8-F4CC-5F29-341A3F3FB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319" y="0"/>
                <a:ext cx="4319682" cy="954300"/>
              </a:xfrm>
              <a:prstGeom prst="rect">
                <a:avLst/>
              </a:prstGeom>
              <a:blipFill>
                <a:blip r:embed="rId5"/>
                <a:stretch>
                  <a:fillRect l="-985" t="-49686" r="-3376" b="-18239"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3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6B7762-A785-9A9C-D589-CBD5BAED9D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52769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Binary search 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[AHJKS ESA’22, Remark 6.9]</a:t>
                </a:r>
                <a:r>
                  <a:rPr lang="en-US" sz="2400" dirty="0"/>
                  <a:t>: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Count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 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1" dirty="0"/>
                  <a:t>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lit/>
                          </m:r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:  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m:rPr>
                            <m:lit/>
                          </m:r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via Meet-in-Middle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</a:t>
                </a:r>
              </a:p>
              <a:p>
                <a:r>
                  <a:rPr lang="en-US" dirty="0"/>
                  <a:t>Invariant:         # pigeons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/>
                  <a:t> # pigeonholes</a:t>
                </a:r>
              </a:p>
              <a:p>
                <a:pPr marL="457200" lvl="1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Finally,</a:t>
                </a:r>
                <a:r>
                  <a:rPr lang="en-US" i="1" dirty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i="1" dirty="0"/>
                  <a:t>   </a:t>
                </a:r>
                <a:r>
                  <a:rPr lang="en-US" sz="2400" dirty="0"/>
                  <a:t>(collision found)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6B7762-A785-9A9C-D589-CBD5BAED9D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52769"/>
                <a:ext cx="10515600" cy="4351338"/>
              </a:xfrm>
              <a:blipFill>
                <a:blip r:embed="rId2"/>
                <a:stretch>
                  <a:fillRect l="-1043" t="-2381" b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C10F4E01-08CC-BCA5-429F-DC9D4E5844DE}"/>
              </a:ext>
            </a:extLst>
          </p:cNvPr>
          <p:cNvSpPr/>
          <p:nvPr/>
        </p:nvSpPr>
        <p:spPr>
          <a:xfrm>
            <a:off x="5119423" y="2695053"/>
            <a:ext cx="3153732" cy="461665"/>
          </a:xfrm>
          <a:prstGeom prst="rect">
            <a:avLst/>
          </a:prstGeom>
          <a:solidFill>
            <a:srgbClr val="009ED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87F874-3E82-68C8-BE8B-92A2138C6C20}"/>
              </a:ext>
            </a:extLst>
          </p:cNvPr>
          <p:cNvSpPr/>
          <p:nvPr/>
        </p:nvSpPr>
        <p:spPr>
          <a:xfrm>
            <a:off x="1500594" y="2692632"/>
            <a:ext cx="3613057" cy="4616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3FAF62C-1AC3-05A8-7590-0F8C407CCE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784468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Pigeonhole Equal Subset Sums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0.5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3FAF62C-1AC3-05A8-7590-0F8C407CCE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784468"/>
                <a:ext cx="10515600" cy="1325563"/>
              </a:xfrm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C0C7B8-DB48-48F1-EF70-D4596391ABC6}"/>
                  </a:ext>
                </a:extLst>
              </p:cNvPr>
              <p:cNvSpPr txBox="1"/>
              <p:nvPr/>
            </p:nvSpPr>
            <p:spPr>
              <a:xfrm>
                <a:off x="7872319" y="0"/>
                <a:ext cx="4319682" cy="954300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pl-PL" dirty="0">
                    <a:solidFill>
                      <a:schemeClr val="tx1"/>
                    </a:solidFill>
                  </a:rPr>
                  <a:t>romise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)&lt;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Find distinct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C0C7B8-DB48-48F1-EF70-D4596391A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319" y="0"/>
                <a:ext cx="4319682" cy="954300"/>
              </a:xfrm>
              <a:prstGeom prst="rect">
                <a:avLst/>
              </a:prstGeom>
              <a:blipFill>
                <a:blip r:embed="rId4"/>
                <a:stretch>
                  <a:fillRect l="-985" t="-49686" r="-3376" b="-18239"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297E1A7-B532-C97C-F4F9-0553313E57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108289"/>
              </p:ext>
            </p:extLst>
          </p:nvPr>
        </p:nvGraphicFramePr>
        <p:xfrm>
          <a:off x="1500595" y="2702677"/>
          <a:ext cx="6772560" cy="451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504">
                  <a:extLst>
                    <a:ext uri="{9D8B030D-6E8A-4147-A177-3AD203B41FA5}">
                      <a16:colId xmlns:a16="http://schemas.microsoft.com/office/drawing/2014/main" val="405714352"/>
                    </a:ext>
                  </a:extLst>
                </a:gridCol>
                <a:gridCol w="451504">
                  <a:extLst>
                    <a:ext uri="{9D8B030D-6E8A-4147-A177-3AD203B41FA5}">
                      <a16:colId xmlns:a16="http://schemas.microsoft.com/office/drawing/2014/main" val="170417292"/>
                    </a:ext>
                  </a:extLst>
                </a:gridCol>
                <a:gridCol w="451504">
                  <a:extLst>
                    <a:ext uri="{9D8B030D-6E8A-4147-A177-3AD203B41FA5}">
                      <a16:colId xmlns:a16="http://schemas.microsoft.com/office/drawing/2014/main" val="4059268353"/>
                    </a:ext>
                  </a:extLst>
                </a:gridCol>
                <a:gridCol w="451504">
                  <a:extLst>
                    <a:ext uri="{9D8B030D-6E8A-4147-A177-3AD203B41FA5}">
                      <a16:colId xmlns:a16="http://schemas.microsoft.com/office/drawing/2014/main" val="35659496"/>
                    </a:ext>
                  </a:extLst>
                </a:gridCol>
                <a:gridCol w="451504">
                  <a:extLst>
                    <a:ext uri="{9D8B030D-6E8A-4147-A177-3AD203B41FA5}">
                      <a16:colId xmlns:a16="http://schemas.microsoft.com/office/drawing/2014/main" val="930277159"/>
                    </a:ext>
                  </a:extLst>
                </a:gridCol>
                <a:gridCol w="451504">
                  <a:extLst>
                    <a:ext uri="{9D8B030D-6E8A-4147-A177-3AD203B41FA5}">
                      <a16:colId xmlns:a16="http://schemas.microsoft.com/office/drawing/2014/main" val="2612604945"/>
                    </a:ext>
                  </a:extLst>
                </a:gridCol>
                <a:gridCol w="451504">
                  <a:extLst>
                    <a:ext uri="{9D8B030D-6E8A-4147-A177-3AD203B41FA5}">
                      <a16:colId xmlns:a16="http://schemas.microsoft.com/office/drawing/2014/main" val="615287291"/>
                    </a:ext>
                  </a:extLst>
                </a:gridCol>
                <a:gridCol w="451504">
                  <a:extLst>
                    <a:ext uri="{9D8B030D-6E8A-4147-A177-3AD203B41FA5}">
                      <a16:colId xmlns:a16="http://schemas.microsoft.com/office/drawing/2014/main" val="138498628"/>
                    </a:ext>
                  </a:extLst>
                </a:gridCol>
                <a:gridCol w="451504">
                  <a:extLst>
                    <a:ext uri="{9D8B030D-6E8A-4147-A177-3AD203B41FA5}">
                      <a16:colId xmlns:a16="http://schemas.microsoft.com/office/drawing/2014/main" val="2142493571"/>
                    </a:ext>
                  </a:extLst>
                </a:gridCol>
                <a:gridCol w="451504">
                  <a:extLst>
                    <a:ext uri="{9D8B030D-6E8A-4147-A177-3AD203B41FA5}">
                      <a16:colId xmlns:a16="http://schemas.microsoft.com/office/drawing/2014/main" val="11751978"/>
                    </a:ext>
                  </a:extLst>
                </a:gridCol>
                <a:gridCol w="451504">
                  <a:extLst>
                    <a:ext uri="{9D8B030D-6E8A-4147-A177-3AD203B41FA5}">
                      <a16:colId xmlns:a16="http://schemas.microsoft.com/office/drawing/2014/main" val="3220758249"/>
                    </a:ext>
                  </a:extLst>
                </a:gridCol>
                <a:gridCol w="451504">
                  <a:extLst>
                    <a:ext uri="{9D8B030D-6E8A-4147-A177-3AD203B41FA5}">
                      <a16:colId xmlns:a16="http://schemas.microsoft.com/office/drawing/2014/main" val="2619497637"/>
                    </a:ext>
                  </a:extLst>
                </a:gridCol>
                <a:gridCol w="451504">
                  <a:extLst>
                    <a:ext uri="{9D8B030D-6E8A-4147-A177-3AD203B41FA5}">
                      <a16:colId xmlns:a16="http://schemas.microsoft.com/office/drawing/2014/main" val="190022091"/>
                    </a:ext>
                  </a:extLst>
                </a:gridCol>
                <a:gridCol w="451504">
                  <a:extLst>
                    <a:ext uri="{9D8B030D-6E8A-4147-A177-3AD203B41FA5}">
                      <a16:colId xmlns:a16="http://schemas.microsoft.com/office/drawing/2014/main" val="1754247969"/>
                    </a:ext>
                  </a:extLst>
                </a:gridCol>
                <a:gridCol w="451504">
                  <a:extLst>
                    <a:ext uri="{9D8B030D-6E8A-4147-A177-3AD203B41FA5}">
                      <a16:colId xmlns:a16="http://schemas.microsoft.com/office/drawing/2014/main" val="651427661"/>
                    </a:ext>
                  </a:extLst>
                </a:gridCol>
              </a:tblGrid>
              <a:tr h="4516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3097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B38AE4-C205-9535-C9A5-8F918873810E}"/>
                  </a:ext>
                </a:extLst>
              </p:cNvPr>
              <p:cNvSpPr txBox="1"/>
              <p:nvPr/>
            </p:nvSpPr>
            <p:spPr>
              <a:xfrm>
                <a:off x="1448177" y="3184566"/>
                <a:ext cx="10154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B38AE4-C205-9535-C9A5-8F9188738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177" y="3184566"/>
                <a:ext cx="101546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9DF47F-7566-B705-36BD-A34292AD8B57}"/>
                  </a:ext>
                </a:extLst>
              </p:cNvPr>
              <p:cNvSpPr txBox="1"/>
              <p:nvPr/>
            </p:nvSpPr>
            <p:spPr>
              <a:xfrm>
                <a:off x="7745298" y="3195578"/>
                <a:ext cx="18812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9DF47F-7566-B705-36BD-A34292AD8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298" y="3195578"/>
                <a:ext cx="188121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148D90-8EA1-3E37-2CCD-BD3C0E626C32}"/>
                  </a:ext>
                </a:extLst>
              </p:cNvPr>
              <p:cNvSpPr txBox="1"/>
              <p:nvPr/>
            </p:nvSpPr>
            <p:spPr>
              <a:xfrm>
                <a:off x="4405900" y="3156718"/>
                <a:ext cx="2216220" cy="791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=⌊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⌋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148D90-8EA1-3E37-2CCD-BD3C0E626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900" y="3156718"/>
                <a:ext cx="2216220" cy="7911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6060971D-8432-1896-CCA5-C358AC50A998}"/>
              </a:ext>
            </a:extLst>
          </p:cNvPr>
          <p:cNvSpPr/>
          <p:nvPr/>
        </p:nvSpPr>
        <p:spPr>
          <a:xfrm>
            <a:off x="5113651" y="2542652"/>
            <a:ext cx="5934100" cy="1476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E77CEE-980D-6D27-F5C2-C125CAAB7D40}"/>
              </a:ext>
            </a:extLst>
          </p:cNvPr>
          <p:cNvSpPr/>
          <p:nvPr/>
        </p:nvSpPr>
        <p:spPr>
          <a:xfrm>
            <a:off x="1440763" y="3232366"/>
            <a:ext cx="5934100" cy="525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9C3BAF-5127-C3C1-62E5-06C13B798B24}"/>
                  </a:ext>
                </a:extLst>
              </p:cNvPr>
              <p:cNvSpPr txBox="1"/>
              <p:nvPr/>
            </p:nvSpPr>
            <p:spPr>
              <a:xfrm>
                <a:off x="1419506" y="3241711"/>
                <a:ext cx="6041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9C3BAF-5127-C3C1-62E5-06C13B798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506" y="3241711"/>
                <a:ext cx="60416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646FA8-BA1E-FF2E-3B04-213A7BAC0605}"/>
                  </a:ext>
                </a:extLst>
              </p:cNvPr>
              <p:cNvSpPr txBox="1"/>
              <p:nvPr/>
            </p:nvSpPr>
            <p:spPr>
              <a:xfrm>
                <a:off x="3116002" y="3184565"/>
                <a:ext cx="35417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646FA8-BA1E-FF2E-3B04-213A7BAC0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002" y="3184565"/>
                <a:ext cx="354174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76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7" grpId="0"/>
      <p:bldP spid="8" grpId="0"/>
      <p:bldP spid="9" grpId="0"/>
      <p:bldP spid="12" grpId="0" animBg="1"/>
      <p:bldP spid="13" grpId="0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9F59E62-4308-2CC0-B89A-A2E26F5C59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13645" y="365125"/>
                <a:ext cx="11733375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Our improvement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0.4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: a win-win approach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9F59E62-4308-2CC0-B89A-A2E26F5C59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13645" y="365125"/>
                <a:ext cx="11733375" cy="1325563"/>
              </a:xfrm>
              <a:blipFill>
                <a:blip r:embed="rId2"/>
                <a:stretch>
                  <a:fillRect l="-2078" r="-1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F6A835-94ED-FB45-C5A8-C0F3E8CD0E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85922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Many-collisions case: </a:t>
                </a:r>
              </a:p>
              <a:p>
                <a:pPr lvl="1"/>
                <a:r>
                  <a:rPr lang="en-US" sz="2800" dirty="0"/>
                  <a:t>After </a:t>
                </a:r>
                <a:r>
                  <a:rPr lang="en-US" sz="2800" b="1" u="sng" dirty="0"/>
                  <a:t>sub-sampling</a:t>
                </a:r>
                <a:r>
                  <a:rPr lang="en-US" sz="2800" dirty="0"/>
                  <a:t> the pigeons, some collision still survives</a:t>
                </a:r>
              </a:p>
              <a:p>
                <a:pPr lvl="1"/>
                <a:r>
                  <a:rPr lang="en-US" sz="2800" dirty="0"/>
                  <a:t>Fewer pigeons to consider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faster algorithm</a:t>
                </a:r>
              </a:p>
              <a:p>
                <a:pPr lvl="1"/>
                <a:endParaRPr lang="en-US" sz="2800" dirty="0"/>
              </a:p>
              <a:p>
                <a:r>
                  <a:rPr lang="en-US" sz="3200" dirty="0"/>
                  <a:t>Few-collisions case: </a:t>
                </a:r>
              </a:p>
              <a:p>
                <a:pPr lvl="1"/>
                <a:r>
                  <a:rPr lang="en-US" sz="2800" dirty="0"/>
                  <a:t>The input instance is </a:t>
                </a:r>
                <a:r>
                  <a:rPr lang="en-US" sz="2800" b="1" u="sng" dirty="0"/>
                  <a:t>structured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can</a:t>
                </a:r>
                <a:r>
                  <a:rPr lang="en-US" sz="2800" b="1" dirty="0"/>
                  <a:t> </a:t>
                </a:r>
                <a:r>
                  <a:rPr lang="en-US" sz="2800" dirty="0"/>
                  <a:t>count pigeons faster (for the binary search approach)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F6A835-94ED-FB45-C5A8-C0F3E8CD0E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85922" cy="4351338"/>
              </a:xfrm>
              <a:blipFill>
                <a:blip r:embed="rId3"/>
                <a:stretch>
                  <a:fillRect l="-1289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655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63BE6-DA24-2C89-B223-33C5FFF5B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858" y="500062"/>
            <a:ext cx="10515600" cy="1325563"/>
          </a:xfrm>
        </p:spPr>
        <p:txBody>
          <a:bodyPr/>
          <a:lstStyle/>
          <a:p>
            <a:r>
              <a:rPr lang="en-US" dirty="0"/>
              <a:t>Few-collisions case: a toy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37A5FB-6C3B-54C7-BE85-A3F9924093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5694" y="1825625"/>
                <a:ext cx="11124715" cy="469165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What kind of input has </a:t>
                </a:r>
                <a:r>
                  <a:rPr lang="en-US" b="1" dirty="0"/>
                  <a:t>exactly 1 collision</a:t>
                </a:r>
                <a:r>
                  <a:rPr lang="en-US" dirty="0"/>
                  <a:t>?</a:t>
                </a:r>
              </a:p>
              <a:p>
                <a:r>
                  <a:rPr lang="en-US" b="0" dirty="0"/>
                  <a:t>The only possibility: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∪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sz="2800" b="0" dirty="0"/>
                  <a:t>(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2800" dirty="0"/>
                  <a:t> )</a:t>
                </a:r>
              </a:p>
              <a:p>
                <a:r>
                  <a:rPr lang="en-US" dirty="0"/>
                  <a:t>Example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): input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1,2,4,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7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sz="2800" dirty="0"/>
                  <a:t>Subset sums not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0,1,2,…,7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Subset sums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sz="2800" dirty="0"/>
                  <a:t>:     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7,8,9,…,14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Unique collision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sz="2800" dirty="0"/>
              </a:p>
              <a:p>
                <a:endParaRPr lang="en-US" dirty="0"/>
              </a:p>
              <a:p>
                <a:r>
                  <a:rPr lang="en-US" dirty="0"/>
                  <a:t>We will extend this to more collisions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37A5FB-6C3B-54C7-BE85-A3F9924093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694" y="1825625"/>
                <a:ext cx="11124715" cy="4691659"/>
              </a:xfrm>
              <a:blipFill>
                <a:blip r:embed="rId2"/>
                <a:stretch>
                  <a:fillRect l="-986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86450A-D6ED-E785-481F-0635CE9B8BA2}"/>
                  </a:ext>
                </a:extLst>
              </p:cNvPr>
              <p:cNvSpPr txBox="1"/>
              <p:nvPr/>
            </p:nvSpPr>
            <p:spPr>
              <a:xfrm>
                <a:off x="7872319" y="0"/>
                <a:ext cx="4319682" cy="954300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pl-PL" dirty="0">
                    <a:solidFill>
                      <a:schemeClr val="tx1"/>
                    </a:solidFill>
                  </a:rPr>
                  <a:t>romise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)&lt;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Find distinct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86450A-D6ED-E785-481F-0635CE9B8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319" y="0"/>
                <a:ext cx="4319682" cy="954300"/>
              </a:xfrm>
              <a:prstGeom prst="rect">
                <a:avLst/>
              </a:prstGeom>
              <a:blipFill>
                <a:blip r:embed="rId3"/>
                <a:stretch>
                  <a:fillRect l="-985" t="-49686" r="-3376" b="-18239"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445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4506</TotalTime>
  <Words>1944</Words>
  <Application>Microsoft Office PowerPoint</Application>
  <PresentationFormat>Widescreen</PresentationFormat>
  <Paragraphs>285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Lucida Grande</vt:lpstr>
      <vt:lpstr>Arial</vt:lpstr>
      <vt:lpstr>Calibri</vt:lpstr>
      <vt:lpstr>Calibri Light</vt:lpstr>
      <vt:lpstr>Cambria Math</vt:lpstr>
      <vt:lpstr>Office Theme</vt:lpstr>
      <vt:lpstr>A Faster Algorithm for Pigeonhole Equal Sums</vt:lpstr>
      <vt:lpstr>Pigeonhole Equal Subset Sums [Papadimitriou’94]</vt:lpstr>
      <vt:lpstr>Subset Sum (special case of 0-1 Knapsack)</vt:lpstr>
      <vt:lpstr>Subset Sum via Meet-in-Middle [Horowitz-Sahni’74]</vt:lpstr>
      <vt:lpstr>Previous works: improving Meet-in-Middle</vt:lpstr>
      <vt:lpstr>Our results for Pigeonhole Equal Subset Sums </vt:lpstr>
      <vt:lpstr>Pigeonhole Equal Subset Sums in O^∗ (2^0.5n )</vt:lpstr>
      <vt:lpstr>Our improvement to O^∗ (2^0.4n ): a win-win approach</vt:lpstr>
      <vt:lpstr>Few-collisions case: a toy example</vt:lpstr>
      <vt:lpstr>Our win-win approach: define a parameter D</vt:lpstr>
      <vt:lpstr>Structural lemma for few-collisions case</vt:lpstr>
      <vt:lpstr>Structural lemma for few-collisions case</vt:lpstr>
      <vt:lpstr>Many-collisions case (D large)</vt:lpstr>
      <vt:lpstr>Our win-win approach: Summary 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 Jin</dc:creator>
  <cp:lastModifiedBy>Ce Jin</cp:lastModifiedBy>
  <cp:revision>235</cp:revision>
  <dcterms:created xsi:type="dcterms:W3CDTF">2024-06-10T01:05:29Z</dcterms:created>
  <dcterms:modified xsi:type="dcterms:W3CDTF">2024-10-30T02:20:20Z</dcterms:modified>
</cp:coreProperties>
</file>