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6" r:id="rId2"/>
    <p:sldId id="298" r:id="rId3"/>
    <p:sldId id="334" r:id="rId4"/>
    <p:sldId id="337" r:id="rId5"/>
    <p:sldId id="345" r:id="rId6"/>
    <p:sldId id="338" r:id="rId7"/>
    <p:sldId id="310" r:id="rId8"/>
    <p:sldId id="355" r:id="rId9"/>
    <p:sldId id="303" r:id="rId10"/>
    <p:sldId id="352" r:id="rId11"/>
    <p:sldId id="350" r:id="rId12"/>
    <p:sldId id="336" r:id="rId13"/>
    <p:sldId id="351" r:id="rId14"/>
    <p:sldId id="333" r:id="rId15"/>
    <p:sldId id="348" r:id="rId16"/>
    <p:sldId id="349" r:id="rId17"/>
    <p:sldId id="313" r:id="rId18"/>
    <p:sldId id="320" r:id="rId19"/>
    <p:sldId id="302" r:id="rId20"/>
  </p:sldIdLst>
  <p:sldSz cx="12192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8" autoAdjust="0"/>
    <p:restoredTop sz="66972" autoAdjust="0"/>
  </p:normalViewPr>
  <p:slideViewPr>
    <p:cSldViewPr snapToGrid="0">
      <p:cViewPr varScale="1">
        <p:scale>
          <a:sx n="49" d="100"/>
          <a:sy n="49" d="100"/>
        </p:scale>
        <p:origin x="10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A0A5-7F70-4FFB-8613-B674F97205A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BDCE-2093-451A-AAAA-319BCA60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If there is </a:t>
                </a:r>
                <a:r>
                  <a:rPr lang="en-US" i="0" dirty="0">
                    <a:latin typeface="Cambria Math" panose="02040503050406030204" pitchFamily="18" charset="0"/>
                  </a:rPr>
                  <a:t>≪𝑛^(</a:t>
                </a:r>
                <a:r>
                  <a:rPr lang="en-US" b="0" i="0" dirty="0">
                    <a:latin typeface="Cambria Math" panose="02040503050406030204" pitchFamily="18" charset="0"/>
                  </a:rPr>
                  <a:t>2−𝛿) 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 4-cycles in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. Then time spent on listing fake 4-cycles is still </a:t>
                </a:r>
                <a:r>
                  <a:rPr lang="en-US" dirty="0" err="1"/>
                  <a:t>subquadratic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Abusing terminology from combinatorics</a:t>
                </a: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?? explain Sketch old Proof: </a:t>
                </a:r>
                <a:r>
                  <a:rPr lang="en-US" dirty="0" err="1"/>
                  <a:t>sidon</a:t>
                </a:r>
                <a:r>
                  <a:rPr lang="en-US" dirty="0"/>
                  <a:t> 3su to ae triangle on quasi random (put where?)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9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3-AP in A, no 3sum in A =&gt; still 3-AP in A’</a:t>
                </a:r>
              </a:p>
              <a:p>
                <a:r>
                  <a:rPr lang="en-US" dirty="0"/>
                  <a:t>Question from DGS’20: how about 4-term linear equations?</a:t>
                </a:r>
              </a:p>
              <a:p>
                <a:pPr lvl="1"/>
                <a:r>
                  <a:rPr lang="en-US" dirty="0"/>
                  <a:t>Example: Sidon equation </a:t>
                </a:r>
                <a:r>
                  <a:rPr lang="en-US" i="0">
                    <a:latin typeface="Cambria Math" panose="02040503050406030204" pitchFamily="18" charset="0"/>
                  </a:rPr>
                  <a:t>𝑥+𝑦=𝑧+𝑤</a:t>
                </a:r>
                <a:endParaRPr lang="en-US" dirty="0"/>
              </a:p>
              <a:p>
                <a:pPr lvl="1"/>
                <a:r>
                  <a:rPr lang="en-US" dirty="0"/>
                  <a:t>DGS’s techniques cannot even show 3SUM-hardness…</a:t>
                </a:r>
              </a:p>
              <a:p>
                <a:r>
                  <a:rPr lang="en-US" i="0">
                    <a:latin typeface="Cambria Math" panose="02040503050406030204" pitchFamily="18" charset="0"/>
                  </a:rPr>
                  <a:t>exp⁡(𝑂(√(log⁡𝑈 )))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7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(input integers can be bounded by </a:t>
                </a:r>
                <a:r>
                  <a:rPr lang="en-US" b="0" i="0">
                    <a:latin typeface="Cambria Math" panose="02040503050406030204" pitchFamily="18" charset="0"/>
                  </a:rPr>
                  <a:t>𝑛^(3+𝛿)</a:t>
                </a:r>
                <a:r>
                  <a:rPr lang="en-US" dirty="0"/>
                  <a:t> for arbitrarily given constant </a:t>
                </a:r>
                <a:r>
                  <a:rPr lang="en-US" b="0" i="0">
                    <a:latin typeface="Cambria Math" panose="02040503050406030204" pitchFamily="18" charset="0"/>
                  </a:rPr>
                  <a:t>𝛿&gt;0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Let </a:t>
                </a:r>
                <a:r>
                  <a:rPr lang="en-US" b="0" i="0">
                    <a:latin typeface="Cambria Math" panose="02040503050406030204" pitchFamily="18" charset="0"/>
                  </a:rPr>
                  <a:t>𝑂 ̃</a:t>
                </a:r>
                <a:r>
                  <a:rPr lang="en-US" dirty="0"/>
                  <a:t> also hide </a:t>
                </a:r>
                <a:r>
                  <a:rPr lang="en-US" b="0" i="0">
                    <a:latin typeface="Cambria Math" panose="02040503050406030204" pitchFamily="18" charset="0"/>
                  </a:rPr>
                  <a:t>(log⁡𝑈 )^𝑂(1) </a:t>
                </a:r>
                <a:r>
                  <a:rPr lang="en-US" dirty="0"/>
                  <a:t> factors.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1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Let </a:t>
                </a:r>
                <a:r>
                  <a:rPr lang="en-US" b="0" i="0">
                    <a:latin typeface="Cambria Math" panose="02040503050406030204" pitchFamily="18" charset="0"/>
                  </a:rPr>
                  <a:t>𝑂 ̃</a:t>
                </a:r>
                <a:r>
                  <a:rPr lang="en-US" dirty="0"/>
                  <a:t> also hide </a:t>
                </a:r>
                <a:r>
                  <a:rPr lang="en-US" b="0" i="0">
                    <a:latin typeface="Cambria Math" panose="02040503050406030204" pitchFamily="18" charset="0"/>
                  </a:rPr>
                  <a:t>(log⁡𝑈 )^𝑂(1) </a:t>
                </a:r>
                <a:r>
                  <a:rPr lang="en-US" dirty="0"/>
                  <a:t> factors.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45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A+B_i</a:t>
                </a:r>
                <a:r>
                  <a:rPr lang="en-US" dirty="0"/>
                  <a:t> </a:t>
                </a:r>
                <a:r>
                  <a:rPr lang="en-US" dirty="0" err="1"/>
                  <a:t>subseteq</a:t>
                </a:r>
                <a:r>
                  <a:rPr lang="en-US" dirty="0"/>
                  <a:t> </a:t>
                </a:r>
                <a:r>
                  <a:rPr lang="en-US" dirty="0" err="1"/>
                  <a:t>C_i</a:t>
                </a:r>
                <a:r>
                  <a:rPr lang="en-US" dirty="0"/>
                  <a:t> does not make sense. (</a:t>
                </a:r>
                <a:r>
                  <a:rPr lang="en-US" dirty="0" err="1"/>
                  <a:t>C_i</a:t>
                </a:r>
                <a:r>
                  <a:rPr lang="en-US" dirty="0"/>
                  <a:t> is an interval or just the c elements there) need to revise</a:t>
                </a:r>
              </a:p>
              <a:p>
                <a:endParaRPr lang="en-US" dirty="0"/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If </a:t>
                </a:r>
                <a:r>
                  <a:rPr lang="en-US" b="0" i="0">
                    <a:latin typeface="Cambria Math" panose="02040503050406030204" pitchFamily="18" charset="0"/>
                  </a:rPr>
                  <a:t>𝑈</a:t>
                </a:r>
                <a:r>
                  <a:rPr lang="en-US" dirty="0"/>
                  <a:t> is small: </a:t>
                </a:r>
                <a:r>
                  <a:rPr lang="en-US" b="0" i="0">
                    <a:latin typeface="Cambria Math" panose="02040503050406030204" pitchFamily="18" charset="0"/>
                  </a:rPr>
                  <a:t>𝑂(𝑈 log⁡𝑈 )  </a:t>
                </a:r>
                <a:r>
                  <a:rPr lang="en-US" dirty="0"/>
                  <a:t>time via FFT (Fast Fourier Transform)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A smarter sampling method instead of purely random</a:t>
                </a: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Given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𝐴,𝐵⊆[𝑈], </a:t>
                </a:r>
                <a:r>
                  <a:rPr lang="en-US" sz="1200" dirty="0"/>
                  <a:t>computing </a:t>
                </a:r>
                <a:r>
                  <a:rPr lang="en-US" sz="1200" dirty="0" err="1"/>
                  <a:t>sumset</a:t>
                </a:r>
                <a:r>
                  <a:rPr lang="en-US" sz="1200" dirty="0"/>
                  <a:t>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𝐴+𝐵</a:t>
                </a:r>
                <a:r>
                  <a:rPr lang="en-US" sz="1200" dirty="0"/>
                  <a:t> can be done in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𝑂(|𝐴+𝐵|⋅(log⁡𝑈 )^𝑂(1)  )</a:t>
                </a:r>
                <a:r>
                  <a:rPr lang="en-US" sz="1200" dirty="0"/>
                  <a:t> time.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0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 “distinct”: doesn’t matter</a:t>
                </a: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Two pointer Enumerate </a:t>
                </a:r>
                <a:r>
                  <a:rPr lang="en-US" b="0" i="0">
                    <a:latin typeface="Cambria Math" panose="02040503050406030204" pitchFamily="18" charset="0"/>
                  </a:rPr>
                  <a:t>𝑎,𝑏∈𝐴</a:t>
                </a:r>
                <a:r>
                  <a:rPr lang="en-US" dirty="0"/>
                  <a:t>, and run binary search to check whether </a:t>
                </a:r>
                <a:r>
                  <a:rPr lang="en-US" b="0" i="0">
                    <a:latin typeface="Cambria Math" panose="02040503050406030204" pitchFamily="18" charset="0"/>
                  </a:rPr>
                  <a:t>−𝑎−𝑏∈𝐴</a:t>
                </a:r>
                <a:r>
                  <a:rPr lang="en-US" dirty="0"/>
                  <a:t>.</a:t>
                </a: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In general one can only assume </a:t>
                </a:r>
                <a:r>
                  <a:rPr lang="en-US" b="0" i="0">
                    <a:latin typeface="Cambria Math" panose="02040503050406030204" pitchFamily="18" charset="0"/>
                  </a:rPr>
                  <a:t>𝑈≤𝑂(𝑛^3  log⁡𝑛 )</a:t>
                </a:r>
                <a:r>
                  <a:rPr lang="en-US" dirty="0"/>
                  <a:t>, by hashing. </a:t>
                </a:r>
              </a:p>
              <a:p>
                <a:endParaRPr lang="en-US" dirty="0"/>
              </a:p>
              <a:p>
                <a:r>
                  <a:rPr lang="en-US" dirty="0"/>
                  <a:t>CG. (more believable) most lower bounds based on integer 3sum.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(input integers can be bounded by </a:t>
                </a:r>
                <a:r>
                  <a:rPr lang="en-US" b="0" i="0">
                    <a:latin typeface="Cambria Math" panose="02040503050406030204" pitchFamily="18" charset="0"/>
                  </a:rPr>
                  <a:t>𝑛^(3+𝛿)</a:t>
                </a:r>
                <a:r>
                  <a:rPr lang="en-US" dirty="0"/>
                  <a:t> for arbitrarily given constant </a:t>
                </a:r>
                <a:r>
                  <a:rPr lang="en-US" b="0" i="0">
                    <a:latin typeface="Cambria Math" panose="02040503050406030204" pitchFamily="18" charset="0"/>
                  </a:rPr>
                  <a:t>𝛿&gt;0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3sum-hardness of graph problems: all known results go through triangles diagrams</a:t>
                </a:r>
              </a:p>
              <a:p>
                <a:endParaRPr lang="en-US" dirty="0"/>
              </a:p>
              <a:p>
                <a:r>
                  <a:rPr lang="en-US" dirty="0" err="1"/>
                  <a:t>defn</a:t>
                </a:r>
                <a:r>
                  <a:rPr lang="en-US" dirty="0"/>
                  <a:t> of triangle listing.  upper bounds lower bounds. some diagrams to other problems (exact tri, av14 </a:t>
                </a:r>
                <a:r>
                  <a:rPr lang="en-US" dirty="0" err="1"/>
                  <a:t>etc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stoc22, two problems, most relevant to this work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i="0">
                    <a:latin typeface="Cambria Math" panose="02040503050406030204" pitchFamily="18" charset="0"/>
                  </a:rPr>
                  <a:t>𝐻</a:t>
                </a:r>
                <a:r>
                  <a:rPr lang="en-US" sz="2400" i="1" dirty="0"/>
                  <a:t>: </a:t>
                </a:r>
                <a:r>
                  <a:rPr lang="en-US" sz="2400" dirty="0"/>
                  <a:t>a small pattern graph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e.g.,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𝐶_3</a:t>
                </a:r>
                <a:r>
                  <a:rPr lang="en-US" sz="2400" dirty="0"/>
                  <a:t> (△)   or  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𝐶_4</a:t>
                </a:r>
                <a:r>
                  <a:rPr lang="en-US" sz="2400" dirty="0"/>
                  <a:t> (□)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i="0">
                    <a:latin typeface="Cambria Math" panose="02040503050406030204" pitchFamily="18" charset="0"/>
                  </a:rPr>
                  <a:t>𝐻</a:t>
                </a:r>
                <a:r>
                  <a:rPr lang="en-US" sz="2400" dirty="0"/>
                  <a:t>-</a:t>
                </a:r>
                <a:r>
                  <a:rPr lang="en-US" sz="2400" i="1" dirty="0"/>
                  <a:t>detection</a:t>
                </a:r>
                <a:r>
                  <a:rPr lang="en-US" sz="2400" dirty="0"/>
                  <a:t> problem: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𝑡=1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Let’s focus on </a:t>
                </a:r>
                <a:r>
                  <a:rPr lang="en-US" sz="2400" b="1" dirty="0"/>
                  <a:t>listing (with large </a:t>
                </a:r>
                <a:r>
                  <a:rPr lang="en-US" sz="2400" b="1" i="0">
                    <a:latin typeface="Cambria Math" panose="02040503050406030204" pitchFamily="18" charset="0"/>
                  </a:rPr>
                  <a:t>𝒕</a:t>
                </a:r>
                <a:r>
                  <a:rPr lang="en-US" sz="2400" b="1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more hopeful to prove tight conditional LBs…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△-listing: relatively well-understood  (parameterized by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𝑚=#</a:t>
                </a:r>
                <a:r>
                  <a:rPr lang="en-US" sz="2400" dirty="0"/>
                  <a:t>edges):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〖</a:t>
                </a:r>
                <a:r>
                  <a:rPr lang="en-US" sz="2400" b="1" i="0" dirty="0">
                    <a:latin typeface="Cambria Math" panose="02040503050406030204" pitchFamily="18" charset="0"/>
                  </a:rPr>
                  <a:t>𝒎𝒕^(𝟏/𝟑)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+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𝑚〗^(4/3)</a:t>
                </a:r>
                <a:r>
                  <a:rPr lang="en-US" sz="2400" dirty="0"/>
                  <a:t> algorithm when </a:t>
                </a:r>
                <a:r>
                  <a:rPr lang="en-US" sz="2400" i="0">
                    <a:latin typeface="Cambria Math" panose="02040503050406030204" pitchFamily="18" charset="0"/>
                  </a:rPr>
                  <a:t>𝜔=2</a:t>
                </a:r>
                <a:r>
                  <a:rPr lang="en-US" sz="2400" dirty="0"/>
                  <a:t>  [Björklund-Pagh-VassilevskaW-Zwick’14]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i="0" dirty="0">
                    <a:latin typeface="Cambria Math" panose="02040503050406030204" pitchFamily="18" charset="0"/>
                  </a:rPr>
                  <a:t>𝒎𝒕^(𝟏/𝟑)</a:t>
                </a:r>
                <a:r>
                  <a:rPr lang="en-US" sz="2400" dirty="0"/>
                  <a:t>  lower bound (based on 3SUM)  [Kopelowitz-Pettie-Porat’16, Pătraşcu’10]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/>
                  <a:t>How about □-listing?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[Alon-Yuster-Zwick’97]:</a:t>
                </a:r>
              </a:p>
              <a:p>
                <a:r>
                  <a:rPr lang="en-US" sz="3200" dirty="0"/>
                  <a:t>Algorithms by</a:t>
                </a:r>
              </a:p>
              <a:p>
                <a:pPr lvl="1"/>
                <a:r>
                  <a:rPr lang="en-US" sz="2800" dirty="0"/>
                  <a:t>Triangle: </a:t>
                </a:r>
                <a:r>
                  <a:rPr lang="en-US" sz="2800" b="0" i="0">
                    <a:latin typeface="Cambria Math" panose="02040503050406030204" pitchFamily="18" charset="0"/>
                  </a:rPr>
                  <a:t>𝑂(min⁡〖{𝑛^(𝜔 ),  </a:t>
                </a:r>
                <a:r>
                  <a:rPr lang="en-US" sz="2800" i="0">
                    <a:latin typeface="Cambria Math" panose="02040503050406030204" pitchFamily="18" charset="0"/>
                  </a:rPr>
                  <a:t>𝑚^(2𝜔/(𝜔+1) )</a:t>
                </a:r>
                <a:r>
                  <a:rPr lang="en-US" sz="2800" b="0" i="0">
                    <a:latin typeface="Cambria Math" panose="02040503050406030204" pitchFamily="18" charset="0"/>
                  </a:rPr>
                  <a:t>}〗 )</a:t>
                </a:r>
                <a:r>
                  <a:rPr lang="en-US" sz="2800" dirty="0"/>
                  <a:t> time       (</a:t>
                </a:r>
                <a:r>
                  <a:rPr lang="en-US" sz="2800" b="0" i="0">
                    <a:latin typeface="Cambria Math" panose="02040503050406030204" pitchFamily="18" charset="0"/>
                  </a:rPr>
                  <a:t>2≤𝜔≤2.373</a:t>
                </a:r>
                <a:r>
                  <a:rPr lang="en-US" sz="2800" dirty="0"/>
                  <a:t>) </a:t>
                </a:r>
              </a:p>
              <a:p>
                <a:pPr lvl="1"/>
                <a:r>
                  <a:rPr lang="en-US" sz="2800" dirty="0"/>
                  <a:t>4-cycle: </a:t>
                </a:r>
                <a:r>
                  <a:rPr lang="en-US" sz="2800" i="0">
                    <a:latin typeface="Cambria Math" panose="02040503050406030204" pitchFamily="18" charset="0"/>
                  </a:rPr>
                  <a:t>𝑂(</a:t>
                </a:r>
                <a:r>
                  <a:rPr lang="en-US" sz="2800" b="0" i="0">
                    <a:latin typeface="Cambria Math" panose="02040503050406030204" pitchFamily="18" charset="0"/>
                  </a:rPr>
                  <a:t>𝑚^(4/3) )≤𝑂(𝑛^2)</a:t>
                </a:r>
                <a:r>
                  <a:rPr lang="en-US" sz="2800" dirty="0"/>
                  <a:t> time    (if </a:t>
                </a:r>
                <a:r>
                  <a:rPr lang="en-US" sz="2800" b="0" i="0">
                    <a:latin typeface="Cambria Math" panose="02040503050406030204" pitchFamily="18" charset="0"/>
                  </a:rPr>
                  <a:t>𝑚≫𝑛^(3/2)</a:t>
                </a:r>
                <a:r>
                  <a:rPr lang="en-US" sz="2800" dirty="0"/>
                  <a:t>, return YES [</a:t>
                </a:r>
                <a:r>
                  <a:rPr lang="en-US" sz="2800" dirty="0" err="1"/>
                  <a:t>Bondy-Simonovitz</a:t>
                </a:r>
                <a:r>
                  <a:rPr lang="en-US" sz="2800" dirty="0"/>
                  <a:t>])</a:t>
                </a:r>
              </a:p>
              <a:p>
                <a:r>
                  <a:rPr lang="en-US" sz="3200" dirty="0"/>
                  <a:t>Open question in fine-grained complexity: Prove tight conditional LBs?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0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0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25A9-7AF2-40AD-A884-4A79CFA2369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48.png"/><Relationship Id="rId10" Type="http://schemas.openxmlformats.org/officeDocument/2006/relationships/image" Target="../media/image27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6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3.png"/><Relationship Id="rId5" Type="http://schemas.openxmlformats.org/officeDocument/2006/relationships/image" Target="../media/image55.png"/><Relationship Id="rId15" Type="http://schemas.openxmlformats.org/officeDocument/2006/relationships/image" Target="../media/image38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61.pn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54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4.png"/><Relationship Id="rId3" Type="http://schemas.openxmlformats.org/officeDocument/2006/relationships/image" Target="../media/image39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42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929A-D465-4031-B730-45193663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23" y="958727"/>
            <a:ext cx="10672887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63F5C"/>
                </a:solidFill>
                <a:latin typeface="Merriweather"/>
              </a:rPr>
              <a:t>Removing Additive Structure in 3SUM-Based Reductions</a:t>
            </a:r>
            <a:br>
              <a:rPr lang="zh-CN" altLang="en-US" b="1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126AAD-85E8-4BFF-B8E6-F858962FC6C4}"/>
              </a:ext>
            </a:extLst>
          </p:cNvPr>
          <p:cNvSpPr txBox="1">
            <a:spLocks/>
          </p:cNvSpPr>
          <p:nvPr/>
        </p:nvSpPr>
        <p:spPr>
          <a:xfrm>
            <a:off x="899592" y="361827"/>
            <a:ext cx="738944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561F4-1ADC-4E48-B9A3-41DA2C299341}"/>
              </a:ext>
            </a:extLst>
          </p:cNvPr>
          <p:cNvSpPr txBox="1"/>
          <p:nvPr/>
        </p:nvSpPr>
        <p:spPr>
          <a:xfrm>
            <a:off x="899592" y="3850720"/>
            <a:ext cx="541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Ce Jin</a:t>
            </a:r>
          </a:p>
          <a:p>
            <a:pPr algn="ctr"/>
            <a:r>
              <a:rPr lang="en-US" sz="3600" dirty="0"/>
              <a:t>MIT</a:t>
            </a:r>
          </a:p>
          <a:p>
            <a:pPr algn="ctr"/>
            <a:r>
              <a:rPr lang="en-US" sz="3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FB8AE-E813-452A-835D-F87146FF81A0}"/>
              </a:ext>
            </a:extLst>
          </p:cNvPr>
          <p:cNvSpPr txBox="1"/>
          <p:nvPr/>
        </p:nvSpPr>
        <p:spPr>
          <a:xfrm>
            <a:off x="4776643" y="6060589"/>
            <a:ext cx="308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arXiv:2211.07048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5AB4C-A76F-4753-9C41-8145F70FEE60}"/>
              </a:ext>
            </a:extLst>
          </p:cNvPr>
          <p:cNvSpPr txBox="1"/>
          <p:nvPr/>
        </p:nvSpPr>
        <p:spPr>
          <a:xfrm>
            <a:off x="5833866" y="3850720"/>
            <a:ext cx="541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Yinzhan</a:t>
            </a:r>
            <a:r>
              <a:rPr lang="en-US" sz="3600" dirty="0"/>
              <a:t> Xu</a:t>
            </a:r>
          </a:p>
          <a:p>
            <a:pPr algn="ctr"/>
            <a:r>
              <a:rPr lang="en-US" sz="3600" dirty="0"/>
              <a:t>MIT</a:t>
            </a:r>
          </a:p>
          <a:p>
            <a:pPr algn="ctr"/>
            <a:r>
              <a:rPr lang="en-US" sz="36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7FEA9E-5B39-4928-B670-F356FB608BCB}"/>
              </a:ext>
            </a:extLst>
          </p:cNvPr>
          <p:cNvSpPr/>
          <p:nvPr/>
        </p:nvSpPr>
        <p:spPr>
          <a:xfrm>
            <a:off x="5134652" y="5448785"/>
            <a:ext cx="1589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1F"/>
                </a:solidFill>
                <a:latin typeface="Google Sans"/>
              </a:rPr>
              <a:t>STOC’23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80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09381B-0263-49D1-82F6-A985554EA6E2}"/>
              </a:ext>
            </a:extLst>
          </p:cNvPr>
          <p:cNvCxnSpPr>
            <a:cxnSpLocks/>
          </p:cNvCxnSpPr>
          <p:nvPr/>
        </p:nvCxnSpPr>
        <p:spPr>
          <a:xfrm>
            <a:off x="5638674" y="2732968"/>
            <a:ext cx="0" cy="10776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636EDB-DB60-4E24-829A-8DB4B5C16F4A}"/>
              </a:ext>
            </a:extLst>
          </p:cNvPr>
          <p:cNvSpPr/>
          <p:nvPr/>
        </p:nvSpPr>
        <p:spPr>
          <a:xfrm>
            <a:off x="885823" y="1710500"/>
            <a:ext cx="1181101" cy="9624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3SUM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C0B848-8DEF-46B4-A25C-A87C7BB2C199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2066924" y="2191744"/>
            <a:ext cx="17676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BFB854A-4901-4A56-8695-7A5D84E7344B}"/>
                  </a:ext>
                </a:extLst>
              </p:cNvPr>
              <p:cNvSpPr/>
              <p:nvPr/>
            </p:nvSpPr>
            <p:spPr>
              <a:xfrm>
                <a:off x="9502087" y="4898846"/>
                <a:ext cx="2093157" cy="90340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-Listing,</a:t>
                </a:r>
              </a:p>
              <a:p>
                <a:pPr algn="ctr"/>
                <a:r>
                  <a:rPr lang="en-US" sz="2800" dirty="0" err="1"/>
                  <a:t>Approx</a:t>
                </a:r>
                <a:r>
                  <a:rPr lang="en-US" sz="2800" dirty="0"/>
                  <a:t> DO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BFB854A-4901-4A56-8695-7A5D84E73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87" y="4898846"/>
                <a:ext cx="2093157" cy="903405"/>
              </a:xfrm>
              <a:prstGeom prst="roundRect">
                <a:avLst/>
              </a:prstGeom>
              <a:blipFill>
                <a:blip r:embed="rId3"/>
                <a:stretch>
                  <a:fillRect t="-8000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62776BB-1B13-469A-B3CE-2497F9B10E8E}"/>
                  </a:ext>
                </a:extLst>
              </p:cNvPr>
              <p:cNvSpPr/>
              <p:nvPr/>
            </p:nvSpPr>
            <p:spPr>
              <a:xfrm>
                <a:off x="3834599" y="1681921"/>
                <a:ext cx="3608150" cy="101964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All-Edge-△ (deg=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b="0" dirty="0"/>
                  <a:t>),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62776BB-1B13-469A-B3CE-2497F9B10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99" y="1681921"/>
                <a:ext cx="3608150" cy="1019645"/>
              </a:xfrm>
              <a:prstGeom prst="roundRect">
                <a:avLst/>
              </a:prstGeom>
              <a:blipFill>
                <a:blip r:embed="rId4"/>
                <a:stretch>
                  <a:fillRect t="-3550" r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68594FB1-C33F-431A-9ED3-A6F8316D717E}"/>
              </a:ext>
            </a:extLst>
          </p:cNvPr>
          <p:cNvSpPr/>
          <p:nvPr/>
        </p:nvSpPr>
        <p:spPr>
          <a:xfrm>
            <a:off x="2191672" y="1706843"/>
            <a:ext cx="117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[Păt’10]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623F79-299C-41C1-8115-628DA0BCBB0E}"/>
                  </a:ext>
                </a:extLst>
              </p:cNvPr>
              <p:cNvSpPr/>
              <p:nvPr/>
            </p:nvSpPr>
            <p:spPr>
              <a:xfrm>
                <a:off x="3834599" y="3867119"/>
                <a:ext cx="3608150" cy="101964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All-Edge-△ (deg=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b="0" dirty="0"/>
                  <a:t>),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623F79-299C-41C1-8115-628DA0BCB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99" y="3867119"/>
                <a:ext cx="3608150" cy="1019645"/>
              </a:xfrm>
              <a:prstGeom prst="roundRect">
                <a:avLst/>
              </a:prstGeom>
              <a:blipFill>
                <a:blip r:embed="rId5"/>
                <a:stretch>
                  <a:fillRect t="-3529" r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1438F17-7F0B-4AB7-8434-3353FED2BAF3}"/>
              </a:ext>
            </a:extLst>
          </p:cNvPr>
          <p:cNvSpPr/>
          <p:nvPr/>
        </p:nvSpPr>
        <p:spPr>
          <a:xfrm>
            <a:off x="5650870" y="2825522"/>
            <a:ext cx="2714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[ABKZ’22] </a:t>
            </a:r>
          </a:p>
          <a:p>
            <a:r>
              <a:rPr lang="en-US" sz="2400" dirty="0"/>
              <a:t>cycle-removal step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3238B-50ED-4F13-B6BD-69C1EBB9ED3A}"/>
              </a:ext>
            </a:extLst>
          </p:cNvPr>
          <p:cNvSpPr/>
          <p:nvPr/>
        </p:nvSpPr>
        <p:spPr>
          <a:xfrm>
            <a:off x="5823233" y="4970677"/>
            <a:ext cx="36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[ABKZ’22] cycle-removal step 2</a:t>
            </a:r>
          </a:p>
          <a:p>
            <a:r>
              <a:rPr lang="en-US" sz="2000" dirty="0"/>
              <a:t>+ gadget reductions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81716E-2842-44BB-8DD9-AD4F5D1A0B59}"/>
              </a:ext>
            </a:extLst>
          </p:cNvPr>
          <p:cNvCxnSpPr>
            <a:cxnSpLocks/>
          </p:cNvCxnSpPr>
          <p:nvPr/>
        </p:nvCxnSpPr>
        <p:spPr>
          <a:xfrm>
            <a:off x="7442747" y="4530773"/>
            <a:ext cx="1988636" cy="46189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DC2C28-7401-47DB-90A1-AF64D19D9C72}"/>
                  </a:ext>
                </a:extLst>
              </p:cNvPr>
              <p:cNvSpPr/>
              <p:nvPr/>
            </p:nvSpPr>
            <p:spPr>
              <a:xfrm>
                <a:off x="8319338" y="1534046"/>
                <a:ext cx="3779120" cy="2038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when deg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ideally we want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(achieved by random graph)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DC2C28-7401-47DB-90A1-AF64D19D9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38" y="1534046"/>
                <a:ext cx="3779120" cy="2038122"/>
              </a:xfrm>
              <a:prstGeom prst="rect">
                <a:avLst/>
              </a:prstGeom>
              <a:blipFill>
                <a:blip r:embed="rId6"/>
                <a:stretch>
                  <a:fillRect l="-2581" t="-2096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D13E3AC-C674-4EC9-8849-E548333FD8AE}"/>
              </a:ext>
            </a:extLst>
          </p:cNvPr>
          <p:cNvSpPr txBox="1"/>
          <p:nvPr/>
        </p:nvSpPr>
        <p:spPr>
          <a:xfrm rot="727055">
            <a:off x="7447448" y="4411204"/>
            <a:ext cx="305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(with some overhead)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FF6D71FB-5214-47A2-9D10-A814818DA9F3}"/>
              </a:ext>
            </a:extLst>
          </p:cNvPr>
          <p:cNvSpPr txBox="1">
            <a:spLocks/>
          </p:cNvSpPr>
          <p:nvPr/>
        </p:nvSpPr>
        <p:spPr>
          <a:xfrm>
            <a:off x="838200" y="322288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Cycle-removal framework [ABKZ’22]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peech Bubble: Oval 60">
                <a:extLst>
                  <a:ext uri="{FF2B5EF4-FFF2-40B4-BE49-F238E27FC236}">
                    <a16:creationId xmlns:a16="http://schemas.microsoft.com/office/drawing/2014/main" id="{F7BEBE6E-4FE6-4991-B851-4C77029EA08C}"/>
                  </a:ext>
                </a:extLst>
              </p:cNvPr>
              <p:cNvSpPr/>
              <p:nvPr/>
            </p:nvSpPr>
            <p:spPr>
              <a:xfrm>
                <a:off x="3331764" y="353303"/>
                <a:ext cx="3544401" cy="1263000"/>
              </a:xfrm>
              <a:prstGeom prst="wedgeEllipseCallout">
                <a:avLst>
                  <a:gd name="adj1" fmla="val 20270"/>
                  <a:gd name="adj2" fmla="val 8266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Where do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’s come from?</a:t>
                </a:r>
              </a:p>
            </p:txBody>
          </p:sp>
        </mc:Choice>
        <mc:Fallback xmlns="">
          <p:sp>
            <p:nvSpPr>
              <p:cNvPr id="61" name="Speech Bubble: Oval 60">
                <a:extLst>
                  <a:ext uri="{FF2B5EF4-FFF2-40B4-BE49-F238E27FC236}">
                    <a16:creationId xmlns:a16="http://schemas.microsoft.com/office/drawing/2014/main" id="{F7BEBE6E-4FE6-4991-B851-4C77029E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764" y="353303"/>
                <a:ext cx="3544401" cy="1263000"/>
              </a:xfrm>
              <a:prstGeom prst="wedgeEllipseCallout">
                <a:avLst>
                  <a:gd name="adj1" fmla="val 20270"/>
                  <a:gd name="adj2" fmla="val 82666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1D0F153-F984-41B6-BE5B-2BCAEDA5199E}"/>
                  </a:ext>
                </a:extLst>
              </p:cNvPr>
              <p:cNvSpPr/>
              <p:nvPr/>
            </p:nvSpPr>
            <p:spPr>
              <a:xfrm>
                <a:off x="93542" y="2832802"/>
                <a:ext cx="5360572" cy="1454429"/>
              </a:xfrm>
              <a:prstGeom prst="round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0" dirty="0"/>
                  <a:t>       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400" dirty="0"/>
                  <a:t>	  </a:t>
                </a:r>
                <a:r>
                  <a:rPr lang="en-US" sz="1400" b="0" i="0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=======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edge</a:t>
                </a:r>
              </a:p>
              <a:p>
                <a:r>
                  <a:rPr lang="en-US" sz="2000" b="0" dirty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===</m:t>
                    </m:r>
                    <m:r>
                      <a:rPr lang="en-US" sz="24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triangle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===</m:t>
                    </m:r>
                    <m:r>
                      <a:rPr lang="en-US" sz="24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1D0F153-F984-41B6-BE5B-2BCAEDA51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2" y="2832802"/>
                <a:ext cx="5360572" cy="14544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D5E1FC-FA74-4AEF-B365-7A1FCC21446C}"/>
              </a:ext>
            </a:extLst>
          </p:cNvPr>
          <p:cNvSpPr txBox="1"/>
          <p:nvPr/>
        </p:nvSpPr>
        <p:spPr>
          <a:xfrm>
            <a:off x="242888" y="5969412"/>
            <a:ext cx="70592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high additive energy ===&gt; overhead in cycle-removal!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3F63F9-C020-4063-8062-2AA3029DEF6C}"/>
              </a:ext>
            </a:extLst>
          </p:cNvPr>
          <p:cNvSpPr txBox="1"/>
          <p:nvPr/>
        </p:nvSpPr>
        <p:spPr>
          <a:xfrm>
            <a:off x="1324023" y="2961113"/>
            <a:ext cx="2225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Our Theorem 1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“arithmetic cycle-removal”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6EBE03-AA84-4753-BCA0-FBFC838EFF39}"/>
              </a:ext>
            </a:extLst>
          </p:cNvPr>
          <p:cNvCxnSpPr>
            <a:cxnSpLocks/>
          </p:cNvCxnSpPr>
          <p:nvPr/>
        </p:nvCxnSpPr>
        <p:spPr>
          <a:xfrm>
            <a:off x="1276076" y="2672988"/>
            <a:ext cx="0" cy="310223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B0FCE8-CA13-41B9-B1BC-B1279A81D269}"/>
              </a:ext>
            </a:extLst>
          </p:cNvPr>
          <p:cNvSpPr/>
          <p:nvPr/>
        </p:nvSpPr>
        <p:spPr>
          <a:xfrm>
            <a:off x="596756" y="5775227"/>
            <a:ext cx="1964266" cy="962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3SUM on Sidon sets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E19A66-010B-4D56-89D7-133A5065BA10}"/>
              </a:ext>
            </a:extLst>
          </p:cNvPr>
          <p:cNvCxnSpPr>
            <a:cxnSpLocks/>
          </p:cNvCxnSpPr>
          <p:nvPr/>
        </p:nvCxnSpPr>
        <p:spPr>
          <a:xfrm>
            <a:off x="2561022" y="6285049"/>
            <a:ext cx="12735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1F4B872-CA1F-461D-9E9C-88883156A5A3}"/>
              </a:ext>
            </a:extLst>
          </p:cNvPr>
          <p:cNvSpPr/>
          <p:nvPr/>
        </p:nvSpPr>
        <p:spPr>
          <a:xfrm>
            <a:off x="2561022" y="5751991"/>
            <a:ext cx="117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[Păt’10]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7D53EB5-B3BF-448D-B4CD-F4C39B4CCA47}"/>
                  </a:ext>
                </a:extLst>
              </p:cNvPr>
              <p:cNvSpPr/>
              <p:nvPr/>
            </p:nvSpPr>
            <p:spPr>
              <a:xfrm>
                <a:off x="3834598" y="5753435"/>
                <a:ext cx="3608150" cy="101964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All-Edge-△ (deg=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b="0" dirty="0"/>
                  <a:t>),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7D53EB5-B3BF-448D-B4CD-F4C39B4CC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98" y="5753435"/>
                <a:ext cx="3608150" cy="1019645"/>
              </a:xfrm>
              <a:prstGeom prst="roundRect">
                <a:avLst/>
              </a:prstGeom>
              <a:blipFill>
                <a:blip r:embed="rId9"/>
                <a:stretch>
                  <a:fillRect t="-3550" r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D90303-DA47-4C5B-9E18-6EC5CE625808}"/>
              </a:ext>
            </a:extLst>
          </p:cNvPr>
          <p:cNvCxnSpPr>
            <a:cxnSpLocks/>
          </p:cNvCxnSpPr>
          <p:nvPr/>
        </p:nvCxnSpPr>
        <p:spPr>
          <a:xfrm flipV="1">
            <a:off x="7442747" y="5533764"/>
            <a:ext cx="1988636" cy="5185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3870BAE-A47C-4DD8-8735-2BE0C996C4D3}"/>
              </a:ext>
            </a:extLst>
          </p:cNvPr>
          <p:cNvSpPr/>
          <p:nvPr/>
        </p:nvSpPr>
        <p:spPr>
          <a:xfrm>
            <a:off x="2470268" y="2778766"/>
            <a:ext cx="117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[Păt’10]</a:t>
            </a:r>
          </a:p>
        </p:txBody>
      </p:sp>
    </p:spTree>
    <p:extLst>
      <p:ext uri="{BB962C8B-B14F-4D97-AF65-F5344CB8AC3E}">
        <p14:creationId xmlns:p14="http://schemas.microsoft.com/office/powerpoint/2010/main" val="29604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6" grpId="0"/>
      <p:bldP spid="30" grpId="0"/>
      <p:bldP spid="39" grpId="0"/>
      <p:bldP spid="61" grpId="0" animBg="1"/>
      <p:bldP spid="61" grpId="1" animBg="1"/>
      <p:bldP spid="2" grpId="0" animBg="1"/>
      <p:bldP spid="2" grpId="1" animBg="1"/>
      <p:bldP spid="2" grpId="2" build="allAtOnce" animBg="1"/>
      <p:bldP spid="3" grpId="0" animBg="1"/>
      <p:bldP spid="3" grpId="1" animBg="1"/>
      <p:bldP spid="20" grpId="0"/>
      <p:bldP spid="22" grpId="0" animBg="1"/>
      <p:bldP spid="24" grpId="0"/>
      <p:bldP spid="25" grpId="0" animBg="1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DD9F-EF98-4EDC-8F34-FDE7373E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FD9E-3552-42A5-A792-246A7ED3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17" y="5373160"/>
            <a:ext cx="10515600" cy="1762382"/>
          </a:xfrm>
        </p:spPr>
        <p:txBody>
          <a:bodyPr/>
          <a:lstStyle/>
          <a:p>
            <a:r>
              <a:rPr lang="en-US" dirty="0"/>
              <a:t>Proof ideas for 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Theorem 1</a:t>
                </a:r>
                <a:r>
                  <a:rPr lang="en-US" dirty="0"/>
                  <a:t>: Assuming 3SUM hypothesis, solving 3SUM </a:t>
                </a:r>
                <a:r>
                  <a:rPr lang="en-US" u="sng" dirty="0"/>
                  <a:t>on a Sidon 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⊂[±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  <a:blipFill>
                <a:blip r:embed="rId3"/>
                <a:stretch>
                  <a:fillRect l="-1122" t="-9816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6E6476-907D-494D-A17C-962E3EE209DE}"/>
              </a:ext>
            </a:extLst>
          </p:cNvPr>
          <p:cNvSpPr txBox="1">
            <a:spLocks/>
          </p:cNvSpPr>
          <p:nvPr/>
        </p:nvSpPr>
        <p:spPr>
          <a:xfrm>
            <a:off x="686217" y="3442754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Applications of Theorem 1 in fine-grained complexity:</a:t>
            </a:r>
          </a:p>
          <a:p>
            <a:pPr lvl="1"/>
            <a:r>
              <a:rPr lang="en-US" dirty="0"/>
              <a:t>Tight LB for listing 4-cycles</a:t>
            </a:r>
          </a:p>
          <a:p>
            <a:pPr lvl="1"/>
            <a:r>
              <a:rPr lang="en-US" dirty="0"/>
              <a:t>Improved LB for building approximate distance oracles</a:t>
            </a:r>
          </a:p>
          <a:p>
            <a:pPr lvl="1"/>
            <a:r>
              <a:rPr lang="en-US" dirty="0"/>
              <a:t>Tight LB for solving 4-term linear equations in a given set (“4-LDT problem”)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C8B22-28DE-4024-AF79-FD8CA8391099}"/>
              </a:ext>
            </a:extLst>
          </p:cNvPr>
          <p:cNvSpPr/>
          <p:nvPr/>
        </p:nvSpPr>
        <p:spPr>
          <a:xfrm>
            <a:off x="1136532" y="2828472"/>
            <a:ext cx="771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“3SUM instances with no additive structure are the hardest!”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004A6B-1811-43FD-92F6-BD3C12B59A78}"/>
              </a:ext>
            </a:extLst>
          </p:cNvPr>
          <p:cNvSpPr/>
          <p:nvPr/>
        </p:nvSpPr>
        <p:spPr>
          <a:xfrm>
            <a:off x="1229213" y="4715319"/>
            <a:ext cx="9631443" cy="38928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6B8D-5604-4C18-84EF-4334337D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 &amp; 4-variate linear degeneracy testing (LDT)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33770CD-3CEC-47F1-8738-FAC94064EE71}"/>
                  </a:ext>
                </a:extLst>
              </p:cNvPr>
              <p:cNvSpPr/>
              <p:nvPr/>
            </p:nvSpPr>
            <p:spPr>
              <a:xfrm>
                <a:off x="4821382" y="1597890"/>
                <a:ext cx="1708727" cy="68349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3SUM: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33770CD-3CEC-47F1-8738-FAC94064E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82" y="1597890"/>
                <a:ext cx="1708727" cy="683491"/>
              </a:xfrm>
              <a:prstGeom prst="roundRect">
                <a:avLst/>
              </a:prstGeom>
              <a:blipFill>
                <a:blip r:embed="rId3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88BB85B-CD05-411F-90E2-AF489DD0F471}"/>
                  </a:ext>
                </a:extLst>
              </p:cNvPr>
              <p:cNvSpPr/>
              <p:nvPr/>
            </p:nvSpPr>
            <p:spPr>
              <a:xfrm>
                <a:off x="7415645" y="1597889"/>
                <a:ext cx="1708727" cy="68349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3SUM’: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88BB85B-CD05-411F-90E2-AF489DD0F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45" y="1597889"/>
                <a:ext cx="1708727" cy="683491"/>
              </a:xfrm>
              <a:prstGeom prst="roundRect">
                <a:avLst/>
              </a:prstGeom>
              <a:blipFill>
                <a:blip r:embed="rId4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89D67CE-3933-4DF8-9B88-A181899B6B2D}"/>
                  </a:ext>
                </a:extLst>
              </p:cNvPr>
              <p:cNvSpPr/>
              <p:nvPr/>
            </p:nvSpPr>
            <p:spPr>
              <a:xfrm>
                <a:off x="1723737" y="1597889"/>
                <a:ext cx="2212109" cy="68349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3SUM’’’: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89D67CE-3933-4DF8-9B88-A181899B6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737" y="1597889"/>
                <a:ext cx="2212109" cy="683491"/>
              </a:xfrm>
              <a:prstGeom prst="roundRect">
                <a:avLst/>
              </a:prstGeom>
              <a:blipFill>
                <a:blip r:embed="rId5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9B5DB48C-034E-4AC9-A66E-B3D28688C3FE}"/>
              </a:ext>
            </a:extLst>
          </p:cNvPr>
          <p:cNvSpPr/>
          <p:nvPr/>
        </p:nvSpPr>
        <p:spPr>
          <a:xfrm>
            <a:off x="6535881" y="1742427"/>
            <a:ext cx="879764" cy="43179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4F3FD8C2-6AF6-40C6-8658-C79F2890017C}"/>
              </a:ext>
            </a:extLst>
          </p:cNvPr>
          <p:cNvSpPr/>
          <p:nvPr/>
        </p:nvSpPr>
        <p:spPr>
          <a:xfrm>
            <a:off x="3935846" y="1751188"/>
            <a:ext cx="879764" cy="43179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4C2323-C1DE-4E67-AAE0-83FB6E4FC418}"/>
                  </a:ext>
                </a:extLst>
              </p:cNvPr>
              <p:cNvSpPr/>
              <p:nvPr/>
            </p:nvSpPr>
            <p:spPr>
              <a:xfrm>
                <a:off x="4550063" y="2870160"/>
                <a:ext cx="2251364" cy="92598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AVERAGE: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dirty="0"/>
                  <a:t>(distinct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4C2323-C1DE-4E67-AAE0-83FB6E4FC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063" y="2870160"/>
                <a:ext cx="2251364" cy="925985"/>
              </a:xfrm>
              <a:prstGeom prst="roundRect">
                <a:avLst/>
              </a:prstGeom>
              <a:blipFill>
                <a:blip r:embed="rId6"/>
                <a:stretch>
                  <a:fillRect t="-259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3E23BFDE-54B2-4273-B2B4-AB01A6B69CB5}"/>
              </a:ext>
            </a:extLst>
          </p:cNvPr>
          <p:cNvSpPr/>
          <p:nvPr/>
        </p:nvSpPr>
        <p:spPr>
          <a:xfrm>
            <a:off x="5852968" y="2309984"/>
            <a:ext cx="243032" cy="53157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A271F-9754-4B9A-B664-7A9C5F1E61E1}"/>
              </a:ext>
            </a:extLst>
          </p:cNvPr>
          <p:cNvGrpSpPr/>
          <p:nvPr/>
        </p:nvGrpSpPr>
        <p:grpSpPr>
          <a:xfrm>
            <a:off x="4961597" y="2340373"/>
            <a:ext cx="416853" cy="529787"/>
            <a:chOff x="4961597" y="2340373"/>
            <a:chExt cx="416853" cy="529787"/>
          </a:xfrm>
        </p:grpSpPr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8057E5C0-DE7B-463C-83CC-1D0556A9C685}"/>
                </a:ext>
              </a:extLst>
            </p:cNvPr>
            <p:cNvSpPr/>
            <p:nvPr/>
          </p:nvSpPr>
          <p:spPr>
            <a:xfrm>
              <a:off x="5135418" y="2340373"/>
              <a:ext cx="243032" cy="529787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3DC351-57A9-45A5-BA56-D35FE5F100F6}"/>
                </a:ext>
              </a:extLst>
            </p:cNvPr>
            <p:cNvSpPr/>
            <p:nvPr/>
          </p:nvSpPr>
          <p:spPr>
            <a:xfrm>
              <a:off x="4961597" y="242060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CB85776-D35C-4031-B454-B330FA2EEC42}"/>
              </a:ext>
            </a:extLst>
          </p:cNvPr>
          <p:cNvSpPr/>
          <p:nvPr/>
        </p:nvSpPr>
        <p:spPr>
          <a:xfrm>
            <a:off x="6028525" y="2273246"/>
            <a:ext cx="364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?? (Open question by Erickson 1999)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6299A-A6FE-49D5-BCB5-364A61957E98}"/>
              </a:ext>
            </a:extLst>
          </p:cNvPr>
          <p:cNvSpPr/>
          <p:nvPr/>
        </p:nvSpPr>
        <p:spPr>
          <a:xfrm>
            <a:off x="6036600" y="2567006"/>
            <a:ext cx="518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Yes</a:t>
            </a:r>
            <a:r>
              <a:rPr lang="en-US" i="1" dirty="0"/>
              <a:t>! </a:t>
            </a:r>
            <a:r>
              <a:rPr lang="en-US" dirty="0"/>
              <a:t>[Dudek-</a:t>
            </a:r>
            <a:r>
              <a:rPr lang="en-US" dirty="0" err="1"/>
              <a:t>Gawrychowski</a:t>
            </a:r>
            <a:r>
              <a:rPr lang="en-US" dirty="0"/>
              <a:t>-</a:t>
            </a:r>
            <a:r>
              <a:rPr lang="en-US" dirty="0" err="1"/>
              <a:t>Starikovskaya</a:t>
            </a:r>
            <a:r>
              <a:rPr lang="en-US" dirty="0"/>
              <a:t> STOC’20]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241B44C-A37D-4605-9274-C7973434B18E}"/>
                  </a:ext>
                </a:extLst>
              </p:cNvPr>
              <p:cNvSpPr/>
              <p:nvPr/>
            </p:nvSpPr>
            <p:spPr>
              <a:xfrm>
                <a:off x="6460328" y="3129397"/>
                <a:ext cx="55955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Shift-invariant and homogeneous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rgbClr val="92D050"/>
                    </a:solidFill>
                  </a:rPr>
                  <a:t>folklore reduction </a:t>
                </a:r>
                <a:r>
                  <a:rPr lang="en-US" dirty="0"/>
                  <a:t>fails to remove fake solutions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241B44C-A37D-4605-9274-C7973434B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28" y="3129397"/>
                <a:ext cx="5595512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5D729B6-6D37-46CE-85BD-A19A38CC45F4}"/>
              </a:ext>
            </a:extLst>
          </p:cNvPr>
          <p:cNvSpPr/>
          <p:nvPr/>
        </p:nvSpPr>
        <p:spPr>
          <a:xfrm>
            <a:off x="8711692" y="2807409"/>
            <a:ext cx="3159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(generalizable to other 3-LDTs)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8C240E-91A9-40C9-8233-232475F1A861}"/>
              </a:ext>
            </a:extLst>
          </p:cNvPr>
          <p:cNvSpPr/>
          <p:nvPr/>
        </p:nvSpPr>
        <p:spPr>
          <a:xfrm>
            <a:off x="838200" y="4516582"/>
            <a:ext cx="1166091" cy="5172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3SUM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D68D6D0-3698-43A1-B2DB-CCB8243EE81E}"/>
              </a:ext>
            </a:extLst>
          </p:cNvPr>
          <p:cNvSpPr/>
          <p:nvPr/>
        </p:nvSpPr>
        <p:spPr>
          <a:xfrm>
            <a:off x="2126672" y="4623956"/>
            <a:ext cx="1484746" cy="30826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C4FFA6-4228-4FAA-A0C9-D0BC460A454B}"/>
              </a:ext>
            </a:extLst>
          </p:cNvPr>
          <p:cNvSpPr/>
          <p:nvPr/>
        </p:nvSpPr>
        <p:spPr>
          <a:xfrm>
            <a:off x="3803011" y="4487481"/>
            <a:ext cx="2350076" cy="6156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3SUM </a:t>
            </a:r>
          </a:p>
          <a:p>
            <a:pPr algn="ctr"/>
            <a:r>
              <a:rPr lang="en-US" dirty="0"/>
              <a:t>on an average-free set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BD2F819-007D-4C62-B131-94EF5942CB73}"/>
              </a:ext>
            </a:extLst>
          </p:cNvPr>
          <p:cNvSpPr/>
          <p:nvPr/>
        </p:nvSpPr>
        <p:spPr>
          <a:xfrm>
            <a:off x="6153087" y="4585500"/>
            <a:ext cx="917926" cy="43720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E246E2-929E-41E3-8E11-81898EDABF9F}"/>
              </a:ext>
            </a:extLst>
          </p:cNvPr>
          <p:cNvSpPr/>
          <p:nvPr/>
        </p:nvSpPr>
        <p:spPr>
          <a:xfrm>
            <a:off x="7103917" y="4516581"/>
            <a:ext cx="1166091" cy="5172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AVERAGE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1CC634-F9A1-464B-A3A7-AC1E1A1B48F6}"/>
              </a:ext>
            </a:extLst>
          </p:cNvPr>
          <p:cNvSpPr/>
          <p:nvPr/>
        </p:nvSpPr>
        <p:spPr>
          <a:xfrm>
            <a:off x="1909457" y="4260048"/>
            <a:ext cx="2026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implicit in DGS’20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363974-BD79-406C-8032-7DEA3A18A454}"/>
              </a:ext>
            </a:extLst>
          </p:cNvPr>
          <p:cNvSpPr/>
          <p:nvPr/>
        </p:nvSpPr>
        <p:spPr>
          <a:xfrm>
            <a:off x="3796610" y="5345248"/>
            <a:ext cx="2317172" cy="6156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3SUM </a:t>
            </a:r>
          </a:p>
          <a:p>
            <a:pPr algn="ctr"/>
            <a:r>
              <a:rPr lang="en-US" dirty="0"/>
              <a:t>on a Sidon set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ACD15D5-7992-4DD0-9735-3676360E4F99}"/>
              </a:ext>
            </a:extLst>
          </p:cNvPr>
          <p:cNvSpPr/>
          <p:nvPr/>
        </p:nvSpPr>
        <p:spPr>
          <a:xfrm rot="1015371">
            <a:off x="1897753" y="5372001"/>
            <a:ext cx="1894161" cy="31404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EB2643-0058-46E0-A1C2-A6C6BEAC563B}"/>
              </a:ext>
            </a:extLst>
          </p:cNvPr>
          <p:cNvSpPr/>
          <p:nvPr/>
        </p:nvSpPr>
        <p:spPr>
          <a:xfrm>
            <a:off x="1026138" y="5450504"/>
            <a:ext cx="1766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Our Theorem 1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4616D78-9464-4859-BBED-D7896E580537}"/>
              </a:ext>
            </a:extLst>
          </p:cNvPr>
          <p:cNvSpPr/>
          <p:nvPr/>
        </p:nvSpPr>
        <p:spPr>
          <a:xfrm>
            <a:off x="6153087" y="5476380"/>
            <a:ext cx="917926" cy="43720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B6FFAE91-3D49-4D2E-A1C3-3F9B84C93D3F}"/>
                  </a:ext>
                </a:extLst>
              </p:cNvPr>
              <p:cNvSpPr/>
              <p:nvPr/>
            </p:nvSpPr>
            <p:spPr>
              <a:xfrm>
                <a:off x="7117385" y="5436365"/>
                <a:ext cx="2498805" cy="517239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SIDON: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B6FFAE91-3D49-4D2E-A1C3-3F9B84C93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385" y="5436365"/>
                <a:ext cx="2498805" cy="517239"/>
              </a:xfrm>
              <a:prstGeom prst="roundRect">
                <a:avLst/>
              </a:prstGeom>
              <a:blipFill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A65A2E-817B-4552-83DC-15E2756699AF}"/>
                  </a:ext>
                </a:extLst>
              </p:cNvPr>
              <p:cNvSpPr/>
              <p:nvPr/>
            </p:nvSpPr>
            <p:spPr>
              <a:xfrm>
                <a:off x="698499" y="3609961"/>
                <a:ext cx="3851564" cy="664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/>
                  <a:t>DGS’20: Masking using Behrend’s set: </a:t>
                </a:r>
                <a:r>
                  <a:rPr lang="en-US" dirty="0"/>
                  <a:t>3-AP-free subset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A65A2E-817B-4552-83DC-15E275669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9" y="3609961"/>
                <a:ext cx="3851564" cy="664926"/>
              </a:xfrm>
              <a:prstGeom prst="rect">
                <a:avLst/>
              </a:prstGeom>
              <a:blipFill>
                <a:blip r:embed="rId9"/>
                <a:stretch>
                  <a:fillRect l="-1426" t="-4587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C3CCA73-0C3E-4169-A8AC-C2FE796FE8E7}"/>
                  </a:ext>
                </a:extLst>
              </p:cNvPr>
              <p:cNvSpPr/>
              <p:nvPr/>
            </p:nvSpPr>
            <p:spPr>
              <a:xfrm>
                <a:off x="475524" y="6165957"/>
                <a:ext cx="4708534" cy="71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(DGS’20 masking idea is not sufficient: Sidon set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C3CCA73-0C3E-4169-A8AC-C2FE796FE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4" y="6165957"/>
                <a:ext cx="4708534" cy="712311"/>
              </a:xfrm>
              <a:prstGeom prst="rect">
                <a:avLst/>
              </a:prstGeom>
              <a:blipFill>
                <a:blip r:embed="rId10"/>
                <a:stretch>
                  <a:fillRect l="-1036" t="-4274" r="-777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43EB412D-0248-4DEA-96B3-CCA203C14C5C}"/>
              </a:ext>
            </a:extLst>
          </p:cNvPr>
          <p:cNvSpPr/>
          <p:nvPr/>
        </p:nvSpPr>
        <p:spPr>
          <a:xfrm>
            <a:off x="6638240" y="6905956"/>
            <a:ext cx="326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(generalizable to other 4-LDTs)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6291F1F7-F9A7-4AB0-B477-9685A29EE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0549" y="6118493"/>
                <a:ext cx="5605291" cy="807240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r>
                  <a:rPr lang="en-US" sz="2000" b="1" dirty="0"/>
                  <a:t>Theorem (this work)</a:t>
                </a:r>
                <a:r>
                  <a:rPr lang="en-US" sz="2000" dirty="0"/>
                  <a:t>: Assuming 3SUM hypothesis, deciding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⊂[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 is a Sidon set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 time.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6291F1F7-F9A7-4AB0-B477-9685A29EE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0549" y="6118493"/>
                <a:ext cx="5605291" cy="807240"/>
              </a:xfrm>
              <a:blipFill>
                <a:blip r:embed="rId11"/>
                <a:stretch>
                  <a:fillRect l="-651" t="-8955" r="-868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1C966DDB-A84A-4430-97C0-C2D5E19C7BF8}"/>
              </a:ext>
            </a:extLst>
          </p:cNvPr>
          <p:cNvSpPr/>
          <p:nvPr/>
        </p:nvSpPr>
        <p:spPr>
          <a:xfrm>
            <a:off x="9752366" y="1895852"/>
            <a:ext cx="192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(“3LDT” problems)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7D8155-E9F5-41EE-BC66-41C02924FC81}"/>
              </a:ext>
            </a:extLst>
          </p:cNvPr>
          <p:cNvSpPr/>
          <p:nvPr/>
        </p:nvSpPr>
        <p:spPr>
          <a:xfrm>
            <a:off x="9616190" y="5508758"/>
            <a:ext cx="326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 “4-LDT problem”)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B139A-F5C9-42EF-8E37-0EE18A921FAD}"/>
              </a:ext>
            </a:extLst>
          </p:cNvPr>
          <p:cNvSpPr txBox="1"/>
          <p:nvPr/>
        </p:nvSpPr>
        <p:spPr>
          <a:xfrm>
            <a:off x="5382381" y="5042947"/>
            <a:ext cx="283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 fake solutions now)</a:t>
            </a:r>
          </a:p>
        </p:txBody>
      </p:sp>
    </p:spTree>
    <p:extLst>
      <p:ext uri="{BB962C8B-B14F-4D97-AF65-F5344CB8AC3E}">
        <p14:creationId xmlns:p14="http://schemas.microsoft.com/office/powerpoint/2010/main" val="22784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4" grpId="0"/>
      <p:bldP spid="35" grpId="0"/>
      <p:bldP spid="39" grpId="0"/>
      <p:bldP spid="33" grpId="0" uiExpand="1" build="p" animBg="1"/>
      <p:bldP spid="36" grpId="0"/>
      <p:bldP spid="3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DD9F-EF98-4EDC-8F34-FDE7373E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FD9E-3552-42A5-A792-246A7ED3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17" y="5373160"/>
            <a:ext cx="10515600" cy="1762382"/>
          </a:xfrm>
        </p:spPr>
        <p:txBody>
          <a:bodyPr/>
          <a:lstStyle/>
          <a:p>
            <a:r>
              <a:rPr lang="en-US" dirty="0"/>
              <a:t>Proof ideas for 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Theorem 1</a:t>
                </a:r>
                <a:r>
                  <a:rPr lang="en-US" dirty="0"/>
                  <a:t>: Assuming 3SUM hypothesis, solving 3SUM </a:t>
                </a:r>
                <a:r>
                  <a:rPr lang="en-US" u="sng" dirty="0"/>
                  <a:t>on a Sidon 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⊂[±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  <a:blipFill>
                <a:blip r:embed="rId3"/>
                <a:stretch>
                  <a:fillRect l="-1122" t="-9816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6E6476-907D-494D-A17C-962E3EE209DE}"/>
              </a:ext>
            </a:extLst>
          </p:cNvPr>
          <p:cNvSpPr txBox="1">
            <a:spLocks/>
          </p:cNvSpPr>
          <p:nvPr/>
        </p:nvSpPr>
        <p:spPr>
          <a:xfrm>
            <a:off x="686217" y="3442754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Applications of Theorem 1 in fine-grained complexity:</a:t>
            </a:r>
          </a:p>
          <a:p>
            <a:pPr lvl="1"/>
            <a:r>
              <a:rPr lang="en-US" dirty="0"/>
              <a:t>Tight LB for listing 4-cycles</a:t>
            </a:r>
          </a:p>
          <a:p>
            <a:pPr lvl="1"/>
            <a:r>
              <a:rPr lang="en-US" dirty="0"/>
              <a:t>Improved LB for building approximate distance oracles</a:t>
            </a:r>
          </a:p>
          <a:p>
            <a:pPr lvl="1"/>
            <a:r>
              <a:rPr lang="en-US" dirty="0"/>
              <a:t>Tight LB for solving 4-term linear equations in a given set (“4-LDT problem”)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C8B22-28DE-4024-AF79-FD8CA8391099}"/>
              </a:ext>
            </a:extLst>
          </p:cNvPr>
          <p:cNvSpPr/>
          <p:nvPr/>
        </p:nvSpPr>
        <p:spPr>
          <a:xfrm>
            <a:off x="1136532" y="2828472"/>
            <a:ext cx="771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“3SUM instances with no additive structure are the hardest!”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004A6B-1811-43FD-92F6-BD3C12B59A78}"/>
              </a:ext>
            </a:extLst>
          </p:cNvPr>
          <p:cNvSpPr/>
          <p:nvPr/>
        </p:nvSpPr>
        <p:spPr>
          <a:xfrm>
            <a:off x="838200" y="5317158"/>
            <a:ext cx="4001655" cy="52022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34A4-732B-4729-A3EF-C13ADD0C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outline for 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EB109-0608-49D4-A8EB-49491D395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688" y="1540336"/>
                <a:ext cx="10740528" cy="4641427"/>
              </a:xfrm>
            </p:spPr>
            <p:txBody>
              <a:bodyPr/>
              <a:lstStyle/>
              <a:p>
                <a:r>
                  <a:rPr lang="en-US" b="1" dirty="0"/>
                  <a:t>Theorem 1 (main technical result)</a:t>
                </a:r>
                <a:r>
                  <a:rPr lang="en-US" dirty="0"/>
                  <a:t>: Assuming the 3SUM hypothesis, solving 3SUM </a:t>
                </a:r>
                <a:r>
                  <a:rPr lang="en-US" u="sng" dirty="0"/>
                  <a:t>on a Sidon set</a:t>
                </a:r>
                <a:r>
                  <a:rPr lang="en-US" dirty="0"/>
                  <a:t>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</a:t>
                </a:r>
              </a:p>
              <a:p>
                <a:endParaRPr lang="en-US" sz="300" dirty="0"/>
              </a:p>
              <a:p>
                <a:r>
                  <a:rPr lang="en-US" sz="2400" i="1" dirty="0"/>
                  <a:t>Additive energy </a:t>
                </a:r>
                <a:r>
                  <a:rPr lang="en-US" sz="2400" dirty="0"/>
                  <a:t>of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/>
                  <a:t> 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EB109-0608-49D4-A8EB-49491D395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688" y="1540336"/>
                <a:ext cx="10740528" cy="4641427"/>
              </a:xfrm>
              <a:blipFill>
                <a:blip r:embed="rId3"/>
                <a:stretch>
                  <a:fillRect l="-1022" t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9B0E2B-878F-4835-B048-58919ADCD810}"/>
              </a:ext>
            </a:extLst>
          </p:cNvPr>
          <p:cNvSpPr/>
          <p:nvPr/>
        </p:nvSpPr>
        <p:spPr>
          <a:xfrm>
            <a:off x="464774" y="4515427"/>
            <a:ext cx="1589313" cy="718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3SUM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9A4FC94-5FCA-484E-8D0C-823915C7A6CD}"/>
              </a:ext>
            </a:extLst>
          </p:cNvPr>
          <p:cNvSpPr/>
          <p:nvPr/>
        </p:nvSpPr>
        <p:spPr>
          <a:xfrm>
            <a:off x="2080827" y="4700569"/>
            <a:ext cx="1063117" cy="277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6245D70-E218-4643-8097-7C84E078E7DE}"/>
                  </a:ext>
                </a:extLst>
              </p:cNvPr>
              <p:cNvSpPr/>
              <p:nvPr/>
            </p:nvSpPr>
            <p:spPr>
              <a:xfrm>
                <a:off x="3170684" y="3931614"/>
                <a:ext cx="3550482" cy="163812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3SUM with moderate additive energy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2.9999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6245D70-E218-4643-8097-7C84E078E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84" y="3931614"/>
                <a:ext cx="3550482" cy="1638120"/>
              </a:xfrm>
              <a:prstGeom prst="roundRect">
                <a:avLst/>
              </a:prstGeom>
              <a:blipFill>
                <a:blip r:embed="rId4"/>
                <a:stretch>
                  <a:fillRect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DAB7752A-54CC-456D-920F-5BF8B05EEA67}"/>
              </a:ext>
            </a:extLst>
          </p:cNvPr>
          <p:cNvSpPr/>
          <p:nvPr/>
        </p:nvSpPr>
        <p:spPr>
          <a:xfrm>
            <a:off x="6977142" y="4700569"/>
            <a:ext cx="1325205" cy="378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E2E722-6288-4F3F-AE59-F5B695003DFB}"/>
              </a:ext>
            </a:extLst>
          </p:cNvPr>
          <p:cNvSpPr/>
          <p:nvPr/>
        </p:nvSpPr>
        <p:spPr>
          <a:xfrm>
            <a:off x="8736944" y="3641155"/>
            <a:ext cx="3339681" cy="1638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Many small 3SUM instances with very few Sidon 4-tuples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E49ADB5-6D28-42AA-A806-78BEDCAD38D6}"/>
              </a:ext>
            </a:extLst>
          </p:cNvPr>
          <p:cNvSpPr/>
          <p:nvPr/>
        </p:nvSpPr>
        <p:spPr>
          <a:xfrm rot="5400000">
            <a:off x="9815524" y="5767634"/>
            <a:ext cx="1035853" cy="275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AD928B-10C1-43EB-8ACA-735F69982358}"/>
              </a:ext>
            </a:extLst>
          </p:cNvPr>
          <p:cNvSpPr/>
          <p:nvPr/>
        </p:nvSpPr>
        <p:spPr>
          <a:xfrm>
            <a:off x="8662019" y="6526575"/>
            <a:ext cx="3339681" cy="530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3SUM on Sidon sets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6E111D-44BE-4C37-857A-E20970FE044C}"/>
              </a:ext>
            </a:extLst>
          </p:cNvPr>
          <p:cNvSpPr/>
          <p:nvPr/>
        </p:nvSpPr>
        <p:spPr>
          <a:xfrm>
            <a:off x="334504" y="5628175"/>
            <a:ext cx="5110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“Kernelization”: solve additively structured parts, and remove them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F646A2-911B-4EAC-BC43-7356E32E493A}"/>
              </a:ext>
            </a:extLst>
          </p:cNvPr>
          <p:cNvSpPr/>
          <p:nvPr/>
        </p:nvSpPr>
        <p:spPr>
          <a:xfrm>
            <a:off x="6287367" y="3500240"/>
            <a:ext cx="244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Random self-reduction [BDP’05] using a special hash family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3A133-CA36-4B54-897C-AEF7CA084477}"/>
              </a:ext>
            </a:extLst>
          </p:cNvPr>
          <p:cNvSpPr/>
          <p:nvPr/>
        </p:nvSpPr>
        <p:spPr>
          <a:xfrm>
            <a:off x="7289062" y="5665343"/>
            <a:ext cx="3281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Removal by brute-force enumeration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666E7-FA6F-4E56-B0D1-003DA9B5D0F6}"/>
              </a:ext>
            </a:extLst>
          </p:cNvPr>
          <p:cNvSpPr txBox="1"/>
          <p:nvPr/>
        </p:nvSpPr>
        <p:spPr>
          <a:xfrm>
            <a:off x="6777924" y="5086637"/>
            <a:ext cx="251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(complemented by the DGS’20 masking idea)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A7084D-23CF-4789-8E28-852659719452}"/>
              </a:ext>
            </a:extLst>
          </p:cNvPr>
          <p:cNvSpPr/>
          <p:nvPr/>
        </p:nvSpPr>
        <p:spPr>
          <a:xfrm>
            <a:off x="748688" y="5627258"/>
            <a:ext cx="4696628" cy="86619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2" grpId="0"/>
      <p:bldP spid="19" grpId="0"/>
      <p:bldP spid="20" grpId="0"/>
      <p:bldP spid="4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0340-99BE-4EB8-9068-E7A3BABC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467"/>
            <a:ext cx="10870580" cy="1413934"/>
          </a:xfrm>
        </p:spPr>
        <p:txBody>
          <a:bodyPr/>
          <a:lstStyle/>
          <a:p>
            <a:r>
              <a:rPr lang="en-US" dirty="0"/>
              <a:t>BSG theorem: doubling versus additive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E4D82-120C-48AB-B674-BD61E7D47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607" y="5042545"/>
                <a:ext cx="11009546" cy="512612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Balog-</a:t>
                </a:r>
                <a:r>
                  <a:rPr lang="en-US" b="1" dirty="0" err="1"/>
                  <a:t>Szemerédi</a:t>
                </a:r>
                <a:r>
                  <a:rPr lang="en-US" b="1" dirty="0"/>
                  <a:t>-Gowers (BSG) theorem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then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′|≥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′|≤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′|</m:t>
                    </m:r>
                  </m:oMath>
                </a14:m>
                <a:r>
                  <a:rPr lang="en-US" dirty="0"/>
                  <a:t>. </a:t>
                </a:r>
                <a:endParaRPr lang="en-US" sz="2400" dirty="0"/>
              </a:p>
              <a:p>
                <a:pPr lvl="1"/>
                <a:r>
                  <a:rPr lang="en-US" dirty="0"/>
                  <a:t>An algorithmic version (adapting [Chan and </a:t>
                </a:r>
                <a:r>
                  <a:rPr lang="en-US" dirty="0" err="1"/>
                  <a:t>Lewenstein</a:t>
                </a:r>
                <a:r>
                  <a:rPr lang="en-US" dirty="0"/>
                  <a:t> 2015])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E4D82-120C-48AB-B674-BD61E7D47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607" y="5042545"/>
                <a:ext cx="11009546" cy="5126129"/>
              </a:xfrm>
              <a:blipFill>
                <a:blip r:embed="rId4"/>
                <a:stretch>
                  <a:fillRect l="-997" t="-1902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7D9B40-0195-469B-A0BF-227590C303B2}"/>
                  </a:ext>
                </a:extLst>
              </p:cNvPr>
              <p:cNvSpPr/>
              <p:nvPr/>
            </p:nvSpPr>
            <p:spPr>
              <a:xfrm>
                <a:off x="838200" y="1643902"/>
                <a:ext cx="5949203" cy="104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Sumset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 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Doubling: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7D9B40-0195-469B-A0BF-227590C30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43902"/>
                <a:ext cx="5949203" cy="1046056"/>
              </a:xfrm>
              <a:prstGeom prst="rect">
                <a:avLst/>
              </a:prstGeom>
              <a:blipFill>
                <a:blip r:embed="rId5"/>
                <a:stretch>
                  <a:fillRect l="-1641" t="-4678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80961C5-32FB-4AF3-BF31-6B159B6707B2}"/>
              </a:ext>
            </a:extLst>
          </p:cNvPr>
          <p:cNvGrpSpPr/>
          <p:nvPr/>
        </p:nvGrpSpPr>
        <p:grpSpPr>
          <a:xfrm>
            <a:off x="6852745" y="3026360"/>
            <a:ext cx="1823455" cy="629260"/>
            <a:chOff x="7588815" y="1764125"/>
            <a:chExt cx="1823455" cy="6292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A351D6-E4BF-4BF0-86A8-F5911F802D66}"/>
                </a:ext>
              </a:extLst>
            </p:cNvPr>
            <p:cNvSpPr/>
            <p:nvPr/>
          </p:nvSpPr>
          <p:spPr>
            <a:xfrm>
              <a:off x="7588815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9CAE0F-93E7-4D0B-B60A-4B8CB4A53790}"/>
                </a:ext>
              </a:extLst>
            </p:cNvPr>
            <p:cNvSpPr/>
            <p:nvPr/>
          </p:nvSpPr>
          <p:spPr>
            <a:xfrm>
              <a:off x="8048131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FDC7B2-EB3A-426F-949A-D881E5DEA62B}"/>
                </a:ext>
              </a:extLst>
            </p:cNvPr>
            <p:cNvSpPr/>
            <p:nvPr/>
          </p:nvSpPr>
          <p:spPr>
            <a:xfrm>
              <a:off x="85039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B952CE-F209-474A-AEEB-5171582B3107}"/>
                </a:ext>
              </a:extLst>
            </p:cNvPr>
            <p:cNvSpPr/>
            <p:nvPr/>
          </p:nvSpPr>
          <p:spPr>
            <a:xfrm>
              <a:off x="89611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986D55-C36A-4D27-9D96-426B65FDC665}"/>
                </a:ext>
              </a:extLst>
            </p:cNvPr>
            <p:cNvSpPr/>
            <p:nvPr/>
          </p:nvSpPr>
          <p:spPr>
            <a:xfrm>
              <a:off x="7749682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F4F18D-6D71-4FCE-8C04-DF73067C26FE}"/>
                </a:ext>
              </a:extLst>
            </p:cNvPr>
            <p:cNvSpPr/>
            <p:nvPr/>
          </p:nvSpPr>
          <p:spPr>
            <a:xfrm>
              <a:off x="8208998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7C7066-D1EF-4682-ABBA-D7E61B98B846}"/>
                </a:ext>
              </a:extLst>
            </p:cNvPr>
            <p:cNvSpPr/>
            <p:nvPr/>
          </p:nvSpPr>
          <p:spPr>
            <a:xfrm>
              <a:off x="86647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D47C36-7662-4EA6-B101-ABC522D54BC6}"/>
                </a:ext>
              </a:extLst>
            </p:cNvPr>
            <p:cNvSpPr/>
            <p:nvPr/>
          </p:nvSpPr>
          <p:spPr>
            <a:xfrm>
              <a:off x="91219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69485-F917-473F-AFD8-AD20DB6DA70C}"/>
                </a:ext>
              </a:extLst>
            </p:cNvPr>
            <p:cNvSpPr/>
            <p:nvPr/>
          </p:nvSpPr>
          <p:spPr>
            <a:xfrm>
              <a:off x="7922338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3CC434-413D-43E1-94C9-3368C74618CF}"/>
                </a:ext>
              </a:extLst>
            </p:cNvPr>
            <p:cNvSpPr/>
            <p:nvPr/>
          </p:nvSpPr>
          <p:spPr>
            <a:xfrm>
              <a:off x="8381654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6A6F4F-C1A1-4827-9EEB-D45A1E5DD17C}"/>
                </a:ext>
              </a:extLst>
            </p:cNvPr>
            <p:cNvSpPr/>
            <p:nvPr/>
          </p:nvSpPr>
          <p:spPr>
            <a:xfrm>
              <a:off x="88374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33D6A-4493-44E4-96FE-B54C206DBDF3}"/>
                </a:ext>
              </a:extLst>
            </p:cNvPr>
            <p:cNvSpPr/>
            <p:nvPr/>
          </p:nvSpPr>
          <p:spPr>
            <a:xfrm>
              <a:off x="92946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384865-C390-42A7-AD58-FE70A58A1C8F}"/>
              </a:ext>
            </a:extLst>
          </p:cNvPr>
          <p:cNvGrpSpPr/>
          <p:nvPr/>
        </p:nvGrpSpPr>
        <p:grpSpPr>
          <a:xfrm>
            <a:off x="7534519" y="2318366"/>
            <a:ext cx="1603391" cy="1162050"/>
            <a:chOff x="7382437" y="2595848"/>
            <a:chExt cx="1603391" cy="116205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5E56B8-2C85-42F5-B3A9-1B128604B608}"/>
                </a:ext>
              </a:extLst>
            </p:cNvPr>
            <p:cNvSpPr/>
            <p:nvPr/>
          </p:nvSpPr>
          <p:spPr>
            <a:xfrm>
              <a:off x="7668621" y="288335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394931-075B-4CD4-A0F5-7507065C5172}"/>
                </a:ext>
              </a:extLst>
            </p:cNvPr>
            <p:cNvSpPr/>
            <p:nvPr/>
          </p:nvSpPr>
          <p:spPr>
            <a:xfrm>
              <a:off x="7852398" y="274135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14843E3-14ED-4097-B6C8-86D066ABA255}"/>
                </a:ext>
              </a:extLst>
            </p:cNvPr>
            <p:cNvSpPr/>
            <p:nvPr/>
          </p:nvSpPr>
          <p:spPr>
            <a:xfrm>
              <a:off x="8868201" y="30714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94D35D-58AC-4FCE-A5BA-EE6782361DD4}"/>
                </a:ext>
              </a:extLst>
            </p:cNvPr>
            <p:cNvSpPr/>
            <p:nvPr/>
          </p:nvSpPr>
          <p:spPr>
            <a:xfrm>
              <a:off x="7382437" y="2675367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793FFA-4D79-46CF-A678-24D239BD0E39}"/>
                </a:ext>
              </a:extLst>
            </p:cNvPr>
            <p:cNvSpPr/>
            <p:nvPr/>
          </p:nvSpPr>
          <p:spPr>
            <a:xfrm>
              <a:off x="7469636" y="316630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366B0C-B754-48AE-9719-7A8FC7F90601}"/>
                </a:ext>
              </a:extLst>
            </p:cNvPr>
            <p:cNvSpPr/>
            <p:nvPr/>
          </p:nvSpPr>
          <p:spPr>
            <a:xfrm>
              <a:off x="8220393" y="259584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7230BD-024E-4559-ADAD-F377784F7972}"/>
                </a:ext>
              </a:extLst>
            </p:cNvPr>
            <p:cNvSpPr/>
            <p:nvPr/>
          </p:nvSpPr>
          <p:spPr>
            <a:xfrm>
              <a:off x="8271539" y="309349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C279F6-8C40-41A5-BA81-47E75912AD94}"/>
                </a:ext>
              </a:extLst>
            </p:cNvPr>
            <p:cNvSpPr/>
            <p:nvPr/>
          </p:nvSpPr>
          <p:spPr>
            <a:xfrm>
              <a:off x="8076009" y="339706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FADA12-800C-40BF-BE6E-2A89C55EB264}"/>
                </a:ext>
              </a:extLst>
            </p:cNvPr>
            <p:cNvSpPr/>
            <p:nvPr/>
          </p:nvSpPr>
          <p:spPr>
            <a:xfrm>
              <a:off x="8432406" y="3640271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DF9801-46DF-443C-A21B-F3DA4D628AF4}"/>
                </a:ext>
              </a:extLst>
            </p:cNvPr>
            <p:cNvSpPr/>
            <p:nvPr/>
          </p:nvSpPr>
          <p:spPr>
            <a:xfrm>
              <a:off x="8691760" y="349663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B5B9C9-D3A7-4C5D-8734-10B11DCE4B11}"/>
                </a:ext>
              </a:extLst>
            </p:cNvPr>
            <p:cNvSpPr/>
            <p:nvPr/>
          </p:nvSpPr>
          <p:spPr>
            <a:xfrm>
              <a:off x="8750574" y="281287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095356-37D7-4168-91BD-55ECB8B14026}"/>
                </a:ext>
              </a:extLst>
            </p:cNvPr>
            <p:cNvSpPr/>
            <p:nvPr/>
          </p:nvSpPr>
          <p:spPr>
            <a:xfrm>
              <a:off x="7670368" y="35814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1791738-3CA8-40F6-8CBF-56F4BD0FFD1B}"/>
                  </a:ext>
                </a:extLst>
              </p:cNvPr>
              <p:cNvSpPr/>
              <p:nvPr/>
            </p:nvSpPr>
            <p:spPr>
              <a:xfrm>
                <a:off x="3317952" y="2719740"/>
                <a:ext cx="59492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′|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1791738-3CA8-40F6-8CBF-56F4BD0FF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52" y="2719740"/>
                <a:ext cx="5949203" cy="830997"/>
              </a:xfrm>
              <a:prstGeom prst="rect">
                <a:avLst/>
              </a:prstGeom>
              <a:blipFill>
                <a:blip r:embed="rId6"/>
                <a:stretch>
                  <a:fillRect l="-153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20E3A54-ADEA-496E-ACCE-DFB59EDA9396}"/>
                  </a:ext>
                </a:extLst>
              </p:cNvPr>
              <p:cNvSpPr/>
              <p:nvPr/>
            </p:nvSpPr>
            <p:spPr>
              <a:xfrm>
                <a:off x="3317952" y="3810564"/>
                <a:ext cx="59492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20E3A54-ADEA-496E-ACCE-DFB59EDA9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52" y="3810564"/>
                <a:ext cx="5949203" cy="830997"/>
              </a:xfrm>
              <a:prstGeom prst="rect">
                <a:avLst/>
              </a:prstGeom>
              <a:blipFill>
                <a:blip r:embed="rId7"/>
                <a:stretch>
                  <a:fillRect l="-153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920C527-F7E1-4406-BC66-502608ADE477}"/>
              </a:ext>
            </a:extLst>
          </p:cNvPr>
          <p:cNvGrpSpPr/>
          <p:nvPr/>
        </p:nvGrpSpPr>
        <p:grpSpPr>
          <a:xfrm>
            <a:off x="1481037" y="3606240"/>
            <a:ext cx="1603391" cy="1162050"/>
            <a:chOff x="7382437" y="2595848"/>
            <a:chExt cx="1603391" cy="116205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68ACB2C-494F-4716-A87A-F9D913697FE5}"/>
                </a:ext>
              </a:extLst>
            </p:cNvPr>
            <p:cNvSpPr/>
            <p:nvPr/>
          </p:nvSpPr>
          <p:spPr>
            <a:xfrm>
              <a:off x="7668621" y="288335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918863-20B6-410F-910B-9B8184A6DF3B}"/>
                </a:ext>
              </a:extLst>
            </p:cNvPr>
            <p:cNvSpPr/>
            <p:nvPr/>
          </p:nvSpPr>
          <p:spPr>
            <a:xfrm>
              <a:off x="7852398" y="274135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FFD4C67-FB30-415F-B227-4E45696E7782}"/>
                </a:ext>
              </a:extLst>
            </p:cNvPr>
            <p:cNvSpPr/>
            <p:nvPr/>
          </p:nvSpPr>
          <p:spPr>
            <a:xfrm>
              <a:off x="8868201" y="30714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23643B1-C465-46BE-9A74-1FB3C7A14ED1}"/>
                </a:ext>
              </a:extLst>
            </p:cNvPr>
            <p:cNvSpPr/>
            <p:nvPr/>
          </p:nvSpPr>
          <p:spPr>
            <a:xfrm>
              <a:off x="7382437" y="2675367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DA89530-EB0B-4EB7-928D-9FC77D643321}"/>
                </a:ext>
              </a:extLst>
            </p:cNvPr>
            <p:cNvSpPr/>
            <p:nvPr/>
          </p:nvSpPr>
          <p:spPr>
            <a:xfrm>
              <a:off x="7469636" y="316630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5FE38C-F67C-42DC-B342-71A597D47D61}"/>
                </a:ext>
              </a:extLst>
            </p:cNvPr>
            <p:cNvSpPr/>
            <p:nvPr/>
          </p:nvSpPr>
          <p:spPr>
            <a:xfrm>
              <a:off x="8220393" y="259584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52A2C4-C684-45C6-A19E-A42CC52AE10E}"/>
                </a:ext>
              </a:extLst>
            </p:cNvPr>
            <p:cNvSpPr/>
            <p:nvPr/>
          </p:nvSpPr>
          <p:spPr>
            <a:xfrm>
              <a:off x="8271539" y="309349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D87E85C-3A5E-4727-A0F9-A2C04B55A128}"/>
                </a:ext>
              </a:extLst>
            </p:cNvPr>
            <p:cNvSpPr/>
            <p:nvPr/>
          </p:nvSpPr>
          <p:spPr>
            <a:xfrm>
              <a:off x="8076009" y="339706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57B7FD-5132-41C3-8C27-06EF0295F0D5}"/>
                </a:ext>
              </a:extLst>
            </p:cNvPr>
            <p:cNvSpPr/>
            <p:nvPr/>
          </p:nvSpPr>
          <p:spPr>
            <a:xfrm>
              <a:off x="8432406" y="3640271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2E59A4-BD27-4873-980D-D35FC997A33F}"/>
                </a:ext>
              </a:extLst>
            </p:cNvPr>
            <p:cNvSpPr/>
            <p:nvPr/>
          </p:nvSpPr>
          <p:spPr>
            <a:xfrm>
              <a:off x="8691760" y="349663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0419DF-7151-4962-906A-A037AA7F765F}"/>
                </a:ext>
              </a:extLst>
            </p:cNvPr>
            <p:cNvSpPr/>
            <p:nvPr/>
          </p:nvSpPr>
          <p:spPr>
            <a:xfrm>
              <a:off x="8750574" y="281287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47AB32B-1659-46A4-9D41-052274F01FAD}"/>
                </a:ext>
              </a:extLst>
            </p:cNvPr>
            <p:cNvSpPr/>
            <p:nvPr/>
          </p:nvSpPr>
          <p:spPr>
            <a:xfrm>
              <a:off x="7670368" y="35814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4F96B8-5585-4E2D-89E2-6DA8321977A3}"/>
              </a:ext>
            </a:extLst>
          </p:cNvPr>
          <p:cNvGrpSpPr/>
          <p:nvPr/>
        </p:nvGrpSpPr>
        <p:grpSpPr>
          <a:xfrm>
            <a:off x="1380507" y="2763268"/>
            <a:ext cx="1823455" cy="629260"/>
            <a:chOff x="7588815" y="1764125"/>
            <a:chExt cx="1823455" cy="6292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79AAED-7AF3-49B1-AF25-361EFAC2B2E8}"/>
                </a:ext>
              </a:extLst>
            </p:cNvPr>
            <p:cNvSpPr/>
            <p:nvPr/>
          </p:nvSpPr>
          <p:spPr>
            <a:xfrm>
              <a:off x="7588815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571527F-927D-48C7-B5B1-ECC3103DFCB7}"/>
                </a:ext>
              </a:extLst>
            </p:cNvPr>
            <p:cNvSpPr/>
            <p:nvPr/>
          </p:nvSpPr>
          <p:spPr>
            <a:xfrm>
              <a:off x="8048131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44F63BC-25E5-430B-BC39-515899173AB9}"/>
                </a:ext>
              </a:extLst>
            </p:cNvPr>
            <p:cNvSpPr/>
            <p:nvPr/>
          </p:nvSpPr>
          <p:spPr>
            <a:xfrm>
              <a:off x="85039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966DA9-3097-4377-AFAD-6FAD22D05A35}"/>
                </a:ext>
              </a:extLst>
            </p:cNvPr>
            <p:cNvSpPr/>
            <p:nvPr/>
          </p:nvSpPr>
          <p:spPr>
            <a:xfrm>
              <a:off x="89611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D7BB849-C202-47C9-821D-97741406A9C3}"/>
                </a:ext>
              </a:extLst>
            </p:cNvPr>
            <p:cNvSpPr/>
            <p:nvPr/>
          </p:nvSpPr>
          <p:spPr>
            <a:xfrm>
              <a:off x="7749682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9082B9-971E-4666-BBA8-DC1CB5B29980}"/>
                </a:ext>
              </a:extLst>
            </p:cNvPr>
            <p:cNvSpPr/>
            <p:nvPr/>
          </p:nvSpPr>
          <p:spPr>
            <a:xfrm>
              <a:off x="8208998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BB4FABB-27FA-46A0-B347-1488CFD728B7}"/>
                </a:ext>
              </a:extLst>
            </p:cNvPr>
            <p:cNvSpPr/>
            <p:nvPr/>
          </p:nvSpPr>
          <p:spPr>
            <a:xfrm>
              <a:off x="86647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693F45-AE9F-4525-9E25-6FFAD07F4789}"/>
                </a:ext>
              </a:extLst>
            </p:cNvPr>
            <p:cNvSpPr/>
            <p:nvPr/>
          </p:nvSpPr>
          <p:spPr>
            <a:xfrm>
              <a:off x="91219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ADC847F-70E3-4803-8ECE-A327D0A2C45A}"/>
                </a:ext>
              </a:extLst>
            </p:cNvPr>
            <p:cNvSpPr/>
            <p:nvPr/>
          </p:nvSpPr>
          <p:spPr>
            <a:xfrm>
              <a:off x="7922338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50EAE8B-5671-49D1-831C-D15D52614C73}"/>
                </a:ext>
              </a:extLst>
            </p:cNvPr>
            <p:cNvSpPr/>
            <p:nvPr/>
          </p:nvSpPr>
          <p:spPr>
            <a:xfrm>
              <a:off x="8381654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ED13C0-50CD-495A-AAF7-8ACDCF6378D3}"/>
                </a:ext>
              </a:extLst>
            </p:cNvPr>
            <p:cNvSpPr/>
            <p:nvPr/>
          </p:nvSpPr>
          <p:spPr>
            <a:xfrm>
              <a:off x="88374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75E668-6656-4A2F-8885-04F723356709}"/>
                </a:ext>
              </a:extLst>
            </p:cNvPr>
            <p:cNvSpPr/>
            <p:nvPr/>
          </p:nvSpPr>
          <p:spPr>
            <a:xfrm>
              <a:off x="92946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128D8FD-AAF3-49BB-B570-AD23CB1E2AF1}"/>
                  </a:ext>
                </a:extLst>
              </p:cNvPr>
              <p:cNvSpPr/>
              <p:nvPr/>
            </p:nvSpPr>
            <p:spPr>
              <a:xfrm>
                <a:off x="9210431" y="2394586"/>
                <a:ext cx="20226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128D8FD-AAF3-49BB-B570-AD23CB1E2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431" y="2394586"/>
                <a:ext cx="2022603" cy="830997"/>
              </a:xfrm>
              <a:prstGeom prst="rect">
                <a:avLst/>
              </a:prstGeom>
              <a:blipFill>
                <a:blip r:embed="rId8"/>
                <a:stretch>
                  <a:fillRect l="-481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0575D69-79C7-42DB-A535-9C97CF9C0D01}"/>
                  </a:ext>
                </a:extLst>
              </p:cNvPr>
              <p:cNvSpPr/>
              <p:nvPr/>
            </p:nvSpPr>
            <p:spPr>
              <a:xfrm>
                <a:off x="797145" y="2827003"/>
                <a:ext cx="614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0575D69-79C7-42DB-A535-9C97CF9C0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45" y="2827003"/>
                <a:ext cx="614271" cy="461665"/>
              </a:xfrm>
              <a:prstGeom prst="rect">
                <a:avLst/>
              </a:prstGeom>
              <a:blipFill>
                <a:blip r:embed="rId9"/>
                <a:stretch>
                  <a:fillRect l="-2970" t="-10667" r="-1386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4A0F11-5E1F-449F-9848-BBC214E3408D}"/>
                  </a:ext>
                </a:extLst>
              </p:cNvPr>
              <p:cNvSpPr/>
              <p:nvPr/>
            </p:nvSpPr>
            <p:spPr>
              <a:xfrm>
                <a:off x="755607" y="4005495"/>
                <a:ext cx="694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4A0F11-5E1F-449F-9848-BBC214E34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7" y="4005495"/>
                <a:ext cx="694421" cy="461665"/>
              </a:xfrm>
              <a:prstGeom prst="rect">
                <a:avLst/>
              </a:prstGeom>
              <a:blipFill>
                <a:blip r:embed="rId10"/>
                <a:stretch>
                  <a:fillRect l="-2632" t="-10526" r="-122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C0E5F2F-79F8-4700-9F89-34B01408D81B}"/>
                  </a:ext>
                </a:extLst>
              </p:cNvPr>
              <p:cNvSpPr/>
              <p:nvPr/>
            </p:nvSpPr>
            <p:spPr>
              <a:xfrm>
                <a:off x="6292939" y="2073356"/>
                <a:ext cx="1840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C0E5F2F-79F8-4700-9F89-34B01408D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39" y="2073356"/>
                <a:ext cx="184050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FE254B4-BD5B-422F-9595-811E6BE97848}"/>
                  </a:ext>
                </a:extLst>
              </p:cNvPr>
              <p:cNvSpPr/>
              <p:nvPr/>
            </p:nvSpPr>
            <p:spPr>
              <a:xfrm>
                <a:off x="6315554" y="3715784"/>
                <a:ext cx="46036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with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!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FE254B4-BD5B-422F-9595-811E6BE97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554" y="3715784"/>
                <a:ext cx="4603663" cy="461665"/>
              </a:xfrm>
              <a:prstGeom prst="rect">
                <a:avLst/>
              </a:prstGeom>
              <a:blipFill>
                <a:blip r:embed="rId12"/>
                <a:stretch>
                  <a:fillRect l="-198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87697C3-D079-4960-80F2-41F327FD5357}"/>
                  </a:ext>
                </a:extLst>
              </p:cNvPr>
              <p:cNvSpPr/>
              <p:nvPr/>
            </p:nvSpPr>
            <p:spPr>
              <a:xfrm>
                <a:off x="6389137" y="1660372"/>
                <a:ext cx="46036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87697C3-D079-4960-80F2-41F327FD5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37" y="1660372"/>
                <a:ext cx="4603663" cy="461665"/>
              </a:xfrm>
              <a:prstGeom prst="rect">
                <a:avLst/>
              </a:prstGeom>
              <a:blipFill>
                <a:blip r:embed="rId13"/>
                <a:stretch>
                  <a:fillRect l="-19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4EC82B4-05C5-485C-B12F-4CB246125B08}"/>
              </a:ext>
            </a:extLst>
          </p:cNvPr>
          <p:cNvCxnSpPr>
            <a:cxnSpLocks/>
          </p:cNvCxnSpPr>
          <p:nvPr/>
        </p:nvCxnSpPr>
        <p:spPr>
          <a:xfrm flipH="1">
            <a:off x="7940035" y="1776465"/>
            <a:ext cx="66150" cy="2483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7908381-F91D-44C5-80B4-CBA506E52DD0}"/>
                  </a:ext>
                </a:extLst>
              </p:cNvPr>
              <p:cNvSpPr/>
              <p:nvPr/>
            </p:nvSpPr>
            <p:spPr>
              <a:xfrm>
                <a:off x="8385917" y="4398750"/>
                <a:ext cx="2963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(think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0.0001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7908381-F91D-44C5-80B4-CBA506E52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917" y="4398750"/>
                <a:ext cx="2963760" cy="461665"/>
              </a:xfrm>
              <a:prstGeom prst="rect">
                <a:avLst/>
              </a:prstGeom>
              <a:blipFill>
                <a:blip r:embed="rId14"/>
                <a:stretch>
                  <a:fillRect l="-3292" t="-10667" r="-61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96E8C58-66C4-4A35-B0DF-D17E20AA1B23}"/>
                  </a:ext>
                </a:extLst>
              </p:cNvPr>
              <p:cNvSpPr/>
              <p:nvPr/>
            </p:nvSpPr>
            <p:spPr>
              <a:xfrm>
                <a:off x="5134687" y="2266521"/>
                <a:ext cx="718436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Intuitively, small doubling input makes 3SUM easier:</a:t>
                </a:r>
              </a:p>
              <a:p>
                <a:r>
                  <a:rPr lang="en-US" sz="2400" dirty="0"/>
                  <a:t>	</a:t>
                </a:r>
                <a:r>
                  <a:rPr lang="en-US" sz="2400" i="1" dirty="0"/>
                  <a:t>Sparse convolution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[Cole-Hariharan’02], …, [Bringmann-Fischer-Nakos’22]: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computable in output-sensitive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time.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96E8C58-66C4-4A35-B0DF-D17E20AA1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687" y="2266521"/>
                <a:ext cx="7184366" cy="1569660"/>
              </a:xfrm>
              <a:prstGeom prst="rect">
                <a:avLst/>
              </a:prstGeom>
              <a:blipFill>
                <a:blip r:embed="rId15"/>
                <a:stretch>
                  <a:fillRect l="-1272" t="-3113" r="-110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31" grpId="0"/>
      <p:bldP spid="32" grpId="0"/>
      <p:bldP spid="60" grpId="0"/>
      <p:bldP spid="61" grpId="0"/>
      <p:bldP spid="62" grpId="0"/>
      <p:bldP spid="63" grpId="0"/>
      <p:bldP spid="64" grpId="0"/>
      <p:bldP spid="65" grpId="0"/>
      <p:bldP spid="70" grpId="0"/>
      <p:bldP spid="68" grpId="0"/>
      <p:bldP spid="6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0F0340-99BE-4EB8-9068-E7A3BABC96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General 3SUM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Moderate-energy 3SUM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0F0340-99BE-4EB8-9068-E7A3BABC9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E4D82-120C-48AB-B674-BD61E7D47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607" y="5042545"/>
                <a:ext cx="11009546" cy="512612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Balog-</a:t>
                </a:r>
                <a:r>
                  <a:rPr lang="en-US" b="1" dirty="0" err="1"/>
                  <a:t>Szemerédi</a:t>
                </a:r>
                <a:r>
                  <a:rPr lang="en-US" b="1" dirty="0"/>
                  <a:t>-Gowers (BSG) theorem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then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′|≥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′|≤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′|</m:t>
                    </m:r>
                  </m:oMath>
                </a14:m>
                <a:r>
                  <a:rPr lang="en-US" dirty="0"/>
                  <a:t>. </a:t>
                </a:r>
                <a:endParaRPr lang="en-US" sz="2400" dirty="0"/>
              </a:p>
              <a:p>
                <a:pPr lvl="1"/>
                <a:r>
                  <a:rPr lang="en-US" dirty="0"/>
                  <a:t>An algorithmic version (adapting [Chan and </a:t>
                </a:r>
                <a:r>
                  <a:rPr lang="en-US" dirty="0" err="1"/>
                  <a:t>Lewenstein</a:t>
                </a:r>
                <a:r>
                  <a:rPr lang="en-US" dirty="0"/>
                  <a:t> 2015])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E4D82-120C-48AB-B674-BD61E7D47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607" y="5042545"/>
                <a:ext cx="11009546" cy="5126129"/>
              </a:xfrm>
              <a:blipFill>
                <a:blip r:embed="rId4"/>
                <a:stretch>
                  <a:fillRect l="-997" t="-1902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5078FC2D-096F-426A-8CD3-803480FB5E25}"/>
              </a:ext>
            </a:extLst>
          </p:cNvPr>
          <p:cNvGrpSpPr/>
          <p:nvPr/>
        </p:nvGrpSpPr>
        <p:grpSpPr>
          <a:xfrm>
            <a:off x="2047104" y="2636560"/>
            <a:ext cx="2941006" cy="1014918"/>
            <a:chOff x="7588815" y="1764125"/>
            <a:chExt cx="1823455" cy="62926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E79A5AC-6246-4E75-8E4B-148543956A2C}"/>
                </a:ext>
              </a:extLst>
            </p:cNvPr>
            <p:cNvSpPr/>
            <p:nvPr/>
          </p:nvSpPr>
          <p:spPr>
            <a:xfrm>
              <a:off x="7588815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CBBF726-9DB7-40DB-BB92-AF5C0D1FF631}"/>
                </a:ext>
              </a:extLst>
            </p:cNvPr>
            <p:cNvSpPr/>
            <p:nvPr/>
          </p:nvSpPr>
          <p:spPr>
            <a:xfrm>
              <a:off x="8048131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EC1660A-21CA-45CE-816D-F1C5ECD258CD}"/>
                </a:ext>
              </a:extLst>
            </p:cNvPr>
            <p:cNvSpPr/>
            <p:nvPr/>
          </p:nvSpPr>
          <p:spPr>
            <a:xfrm>
              <a:off x="85039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E46F69A-1BE2-4DD9-B460-48924B58F9B8}"/>
                </a:ext>
              </a:extLst>
            </p:cNvPr>
            <p:cNvSpPr/>
            <p:nvPr/>
          </p:nvSpPr>
          <p:spPr>
            <a:xfrm>
              <a:off x="89611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B2E56E-E29C-4D28-A0A7-2C4877523021}"/>
                </a:ext>
              </a:extLst>
            </p:cNvPr>
            <p:cNvSpPr/>
            <p:nvPr/>
          </p:nvSpPr>
          <p:spPr>
            <a:xfrm>
              <a:off x="7749682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737D27C-EFA4-45E8-8DCF-A53A73FE6A76}"/>
                </a:ext>
              </a:extLst>
            </p:cNvPr>
            <p:cNvSpPr/>
            <p:nvPr/>
          </p:nvSpPr>
          <p:spPr>
            <a:xfrm>
              <a:off x="8208998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F1E8DF9-F5CE-4F03-A838-ADFADA23F470}"/>
                </a:ext>
              </a:extLst>
            </p:cNvPr>
            <p:cNvSpPr/>
            <p:nvPr/>
          </p:nvSpPr>
          <p:spPr>
            <a:xfrm>
              <a:off x="86647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1AD9D82-A040-434F-87D8-62DE362D978F}"/>
                </a:ext>
              </a:extLst>
            </p:cNvPr>
            <p:cNvSpPr/>
            <p:nvPr/>
          </p:nvSpPr>
          <p:spPr>
            <a:xfrm>
              <a:off x="91219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0ECE76B-D110-4C93-A4DE-32CAF4B89273}"/>
                </a:ext>
              </a:extLst>
            </p:cNvPr>
            <p:cNvSpPr/>
            <p:nvPr/>
          </p:nvSpPr>
          <p:spPr>
            <a:xfrm>
              <a:off x="7922338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B818381-008B-4B8B-94DC-48A27407C869}"/>
                </a:ext>
              </a:extLst>
            </p:cNvPr>
            <p:cNvSpPr/>
            <p:nvPr/>
          </p:nvSpPr>
          <p:spPr>
            <a:xfrm>
              <a:off x="8381654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4EB0559-B75F-43FE-8D33-6C61193EB92E}"/>
                </a:ext>
              </a:extLst>
            </p:cNvPr>
            <p:cNvSpPr/>
            <p:nvPr/>
          </p:nvSpPr>
          <p:spPr>
            <a:xfrm>
              <a:off x="88374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EA225DA-D01A-41B6-BEAD-681DF92FFB0A}"/>
                </a:ext>
              </a:extLst>
            </p:cNvPr>
            <p:cNvSpPr/>
            <p:nvPr/>
          </p:nvSpPr>
          <p:spPr>
            <a:xfrm>
              <a:off x="92946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312AD0-944B-4C9F-ABBB-DF85236E2404}"/>
              </a:ext>
            </a:extLst>
          </p:cNvPr>
          <p:cNvGrpSpPr/>
          <p:nvPr/>
        </p:nvGrpSpPr>
        <p:grpSpPr>
          <a:xfrm>
            <a:off x="1748353" y="3199460"/>
            <a:ext cx="1347799" cy="1010568"/>
            <a:chOff x="5047956" y="2719002"/>
            <a:chExt cx="835650" cy="626563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05F1A61-6FA9-46D3-BC7A-415C0C304796}"/>
                </a:ext>
              </a:extLst>
            </p:cNvPr>
            <p:cNvSpPr/>
            <p:nvPr/>
          </p:nvSpPr>
          <p:spPr>
            <a:xfrm>
              <a:off x="5047956" y="3201862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AF85C63-8C8E-4B5E-AC84-5DA0B200352E}"/>
                </a:ext>
              </a:extLst>
            </p:cNvPr>
            <p:cNvSpPr/>
            <p:nvPr/>
          </p:nvSpPr>
          <p:spPr>
            <a:xfrm>
              <a:off x="5165583" y="314304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8B5C70B-2BC6-49A3-B3DF-736A33BD73D8}"/>
                </a:ext>
              </a:extLst>
            </p:cNvPr>
            <p:cNvSpPr/>
            <p:nvPr/>
          </p:nvSpPr>
          <p:spPr>
            <a:xfrm>
              <a:off x="5348154" y="3208925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3C0F3EA-30C9-4F13-87FF-389A50251F32}"/>
                </a:ext>
              </a:extLst>
            </p:cNvPr>
            <p:cNvSpPr/>
            <p:nvPr/>
          </p:nvSpPr>
          <p:spPr>
            <a:xfrm>
              <a:off x="5465781" y="3150111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8EDEDB2-6C3C-4064-8F4E-BC38F72A3869}"/>
                </a:ext>
              </a:extLst>
            </p:cNvPr>
            <p:cNvSpPr/>
            <p:nvPr/>
          </p:nvSpPr>
          <p:spPr>
            <a:xfrm>
              <a:off x="5648352" y="322793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4F204D4-CFF3-4A2B-BD39-7837E46C239A}"/>
                </a:ext>
              </a:extLst>
            </p:cNvPr>
            <p:cNvSpPr/>
            <p:nvPr/>
          </p:nvSpPr>
          <p:spPr>
            <a:xfrm>
              <a:off x="5765979" y="316912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0023299-0551-4A9F-A627-D43C31EAC0A6}"/>
                </a:ext>
              </a:extLst>
            </p:cNvPr>
            <p:cNvSpPr/>
            <p:nvPr/>
          </p:nvSpPr>
          <p:spPr>
            <a:xfrm>
              <a:off x="5047956" y="2993371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C88DA38-0E7F-4D3C-8602-FD269AF2094F}"/>
                </a:ext>
              </a:extLst>
            </p:cNvPr>
            <p:cNvSpPr/>
            <p:nvPr/>
          </p:nvSpPr>
          <p:spPr>
            <a:xfrm>
              <a:off x="5165583" y="2934557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33376F1-DD9E-4E8F-BB5B-4362FCE89C84}"/>
                </a:ext>
              </a:extLst>
            </p:cNvPr>
            <p:cNvSpPr/>
            <p:nvPr/>
          </p:nvSpPr>
          <p:spPr>
            <a:xfrm>
              <a:off x="5348154" y="300043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C4BF82D-3802-4712-9760-AFE5D6C642BA}"/>
                </a:ext>
              </a:extLst>
            </p:cNvPr>
            <p:cNvSpPr/>
            <p:nvPr/>
          </p:nvSpPr>
          <p:spPr>
            <a:xfrm>
              <a:off x="5465781" y="294162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788DD3A-F1B1-4930-A24F-6E95822CB64F}"/>
                </a:ext>
              </a:extLst>
            </p:cNvPr>
            <p:cNvSpPr/>
            <p:nvPr/>
          </p:nvSpPr>
          <p:spPr>
            <a:xfrm>
              <a:off x="5648352" y="3019447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D5A83AC-46B1-4D1D-BD77-E8D68AC8F1FA}"/>
                </a:ext>
              </a:extLst>
            </p:cNvPr>
            <p:cNvSpPr/>
            <p:nvPr/>
          </p:nvSpPr>
          <p:spPr>
            <a:xfrm>
              <a:off x="5765979" y="296063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296DDAD-190C-4537-89B9-F02E190AC9AC}"/>
                </a:ext>
              </a:extLst>
            </p:cNvPr>
            <p:cNvSpPr/>
            <p:nvPr/>
          </p:nvSpPr>
          <p:spPr>
            <a:xfrm>
              <a:off x="5047956" y="2777816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DB2F2FD-6832-4384-A9E0-E3297F51577C}"/>
                </a:ext>
              </a:extLst>
            </p:cNvPr>
            <p:cNvSpPr/>
            <p:nvPr/>
          </p:nvSpPr>
          <p:spPr>
            <a:xfrm>
              <a:off x="5165583" y="2719002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AE6433B-6969-4F3D-BC69-285B73EB69C5}"/>
                </a:ext>
              </a:extLst>
            </p:cNvPr>
            <p:cNvSpPr/>
            <p:nvPr/>
          </p:nvSpPr>
          <p:spPr>
            <a:xfrm>
              <a:off x="5348154" y="278487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F448FEE-B6DE-4D12-92EE-38FCB0309C5A}"/>
                </a:ext>
              </a:extLst>
            </p:cNvPr>
            <p:cNvSpPr/>
            <p:nvPr/>
          </p:nvSpPr>
          <p:spPr>
            <a:xfrm>
              <a:off x="5465781" y="2726065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BDE76BE-2B7D-405C-9B2C-D046F111D107}"/>
                </a:ext>
              </a:extLst>
            </p:cNvPr>
            <p:cNvSpPr/>
            <p:nvPr/>
          </p:nvSpPr>
          <p:spPr>
            <a:xfrm>
              <a:off x="5648352" y="2803892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EA5272-3E3C-4305-955E-1B66AE76C05C}"/>
                </a:ext>
              </a:extLst>
            </p:cNvPr>
            <p:cNvSpPr/>
            <p:nvPr/>
          </p:nvSpPr>
          <p:spPr>
            <a:xfrm>
              <a:off x="5765979" y="274507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D17A4BA-7C80-4F50-B38A-05BB093A7317}"/>
              </a:ext>
            </a:extLst>
          </p:cNvPr>
          <p:cNvGrpSpPr/>
          <p:nvPr/>
        </p:nvGrpSpPr>
        <p:grpSpPr>
          <a:xfrm>
            <a:off x="1619664" y="2466783"/>
            <a:ext cx="2586070" cy="1874242"/>
            <a:chOff x="7382437" y="2595848"/>
            <a:chExt cx="1603391" cy="116205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18DBF65-A98F-43C1-97F9-9A238ECA6F3C}"/>
                </a:ext>
              </a:extLst>
            </p:cNvPr>
            <p:cNvSpPr/>
            <p:nvPr/>
          </p:nvSpPr>
          <p:spPr>
            <a:xfrm>
              <a:off x="7668621" y="288335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A8612E2-4A81-4FEB-812F-BC824AECB1AF}"/>
                </a:ext>
              </a:extLst>
            </p:cNvPr>
            <p:cNvSpPr/>
            <p:nvPr/>
          </p:nvSpPr>
          <p:spPr>
            <a:xfrm>
              <a:off x="7852398" y="274135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5E252F5-B564-46ED-AAAC-3B0FF2065665}"/>
                </a:ext>
              </a:extLst>
            </p:cNvPr>
            <p:cNvSpPr/>
            <p:nvPr/>
          </p:nvSpPr>
          <p:spPr>
            <a:xfrm>
              <a:off x="8868201" y="30714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56A2397-6E30-494D-BCCF-0BCF797FD73B}"/>
                </a:ext>
              </a:extLst>
            </p:cNvPr>
            <p:cNvSpPr/>
            <p:nvPr/>
          </p:nvSpPr>
          <p:spPr>
            <a:xfrm>
              <a:off x="7382437" y="2675367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CD99C9B-32FC-4D53-8BC8-5AB4D810B5DA}"/>
                </a:ext>
              </a:extLst>
            </p:cNvPr>
            <p:cNvSpPr/>
            <p:nvPr/>
          </p:nvSpPr>
          <p:spPr>
            <a:xfrm>
              <a:off x="7469636" y="316630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EDDDF3C-67EB-4F2C-AA74-DD724DA2B587}"/>
                </a:ext>
              </a:extLst>
            </p:cNvPr>
            <p:cNvSpPr/>
            <p:nvPr/>
          </p:nvSpPr>
          <p:spPr>
            <a:xfrm>
              <a:off x="8220393" y="259584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38A0C68-57C8-46BF-B1A9-B69D262FDBBE}"/>
                </a:ext>
              </a:extLst>
            </p:cNvPr>
            <p:cNvSpPr/>
            <p:nvPr/>
          </p:nvSpPr>
          <p:spPr>
            <a:xfrm>
              <a:off x="8271539" y="309349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100CBA3-998D-4810-88B7-A164F0F7857F}"/>
                </a:ext>
              </a:extLst>
            </p:cNvPr>
            <p:cNvSpPr/>
            <p:nvPr/>
          </p:nvSpPr>
          <p:spPr>
            <a:xfrm>
              <a:off x="8076009" y="3397069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B4A413E-F83E-4D40-A2D6-D89352F5B817}"/>
                </a:ext>
              </a:extLst>
            </p:cNvPr>
            <p:cNvSpPr/>
            <p:nvPr/>
          </p:nvSpPr>
          <p:spPr>
            <a:xfrm>
              <a:off x="8432406" y="3640271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C226FF9-47D9-484B-97C5-CB1B26CF3377}"/>
                </a:ext>
              </a:extLst>
            </p:cNvPr>
            <p:cNvSpPr/>
            <p:nvPr/>
          </p:nvSpPr>
          <p:spPr>
            <a:xfrm>
              <a:off x="8691760" y="349663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098A53D-B94A-4033-857B-D02D66830E53}"/>
                </a:ext>
              </a:extLst>
            </p:cNvPr>
            <p:cNvSpPr/>
            <p:nvPr/>
          </p:nvSpPr>
          <p:spPr>
            <a:xfrm>
              <a:off x="8750574" y="281287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4E896BF-003D-4811-881E-909F18FEADE4}"/>
                </a:ext>
              </a:extLst>
            </p:cNvPr>
            <p:cNvSpPr/>
            <p:nvPr/>
          </p:nvSpPr>
          <p:spPr>
            <a:xfrm>
              <a:off x="7670368" y="358145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17F6E24-2886-4156-A261-3BA4719BDD34}"/>
              </a:ext>
            </a:extLst>
          </p:cNvPr>
          <p:cNvGrpSpPr/>
          <p:nvPr/>
        </p:nvGrpSpPr>
        <p:grpSpPr>
          <a:xfrm>
            <a:off x="2421789" y="3199534"/>
            <a:ext cx="2086894" cy="1138314"/>
            <a:chOff x="6623234" y="3460580"/>
            <a:chExt cx="1293897" cy="705767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14599E2-A955-4A08-88C0-C65D603AF9A9}"/>
                </a:ext>
              </a:extLst>
            </p:cNvPr>
            <p:cNvSpPr/>
            <p:nvPr/>
          </p:nvSpPr>
          <p:spPr>
            <a:xfrm>
              <a:off x="6623234" y="404872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9115ACE-00AA-465A-8226-8D81D7035F5A}"/>
                </a:ext>
              </a:extLst>
            </p:cNvPr>
            <p:cNvSpPr/>
            <p:nvPr/>
          </p:nvSpPr>
          <p:spPr>
            <a:xfrm>
              <a:off x="6740861" y="3989906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7A689FE-9970-4E4D-A1A9-0C969570B720}"/>
                </a:ext>
              </a:extLst>
            </p:cNvPr>
            <p:cNvSpPr/>
            <p:nvPr/>
          </p:nvSpPr>
          <p:spPr>
            <a:xfrm>
              <a:off x="6858488" y="3931092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3A5B480-B819-42E4-99BA-1021EDEB87A2}"/>
                </a:ext>
              </a:extLst>
            </p:cNvPr>
            <p:cNvSpPr/>
            <p:nvPr/>
          </p:nvSpPr>
          <p:spPr>
            <a:xfrm>
              <a:off x="6976115" y="387227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64AF639-EEB9-4C29-8071-3E792E517A26}"/>
                </a:ext>
              </a:extLst>
            </p:cNvPr>
            <p:cNvSpPr/>
            <p:nvPr/>
          </p:nvSpPr>
          <p:spPr>
            <a:xfrm>
              <a:off x="7211369" y="375465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6041A1A-8C7B-4FAC-8FB6-31C7B353C29E}"/>
                </a:ext>
              </a:extLst>
            </p:cNvPr>
            <p:cNvSpPr/>
            <p:nvPr/>
          </p:nvSpPr>
          <p:spPr>
            <a:xfrm>
              <a:off x="7328996" y="3695836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EF2B15D-3CA1-4590-9062-138553459853}"/>
                </a:ext>
              </a:extLst>
            </p:cNvPr>
            <p:cNvSpPr/>
            <p:nvPr/>
          </p:nvSpPr>
          <p:spPr>
            <a:xfrm>
              <a:off x="7446623" y="3637022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3167C33-2401-44D9-A885-1DFD07682722}"/>
                </a:ext>
              </a:extLst>
            </p:cNvPr>
            <p:cNvSpPr/>
            <p:nvPr/>
          </p:nvSpPr>
          <p:spPr>
            <a:xfrm>
              <a:off x="7564250" y="3578208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0973FFF-BA1E-4D18-9490-C1CF241C2648}"/>
                </a:ext>
              </a:extLst>
            </p:cNvPr>
            <p:cNvSpPr/>
            <p:nvPr/>
          </p:nvSpPr>
          <p:spPr>
            <a:xfrm>
              <a:off x="7681877" y="351939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BA79F91-F193-45F0-8504-AC13F08F6DD8}"/>
                </a:ext>
              </a:extLst>
            </p:cNvPr>
            <p:cNvSpPr/>
            <p:nvPr/>
          </p:nvSpPr>
          <p:spPr>
            <a:xfrm>
              <a:off x="7799504" y="3460580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614DCEF-23EE-485E-BF36-9A8A746F2E61}"/>
              </a:ext>
            </a:extLst>
          </p:cNvPr>
          <p:cNvGrpSpPr/>
          <p:nvPr/>
        </p:nvGrpSpPr>
        <p:grpSpPr>
          <a:xfrm>
            <a:off x="1675174" y="3045114"/>
            <a:ext cx="2117103" cy="937206"/>
            <a:chOff x="3713734" y="3467643"/>
            <a:chExt cx="1312627" cy="581078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B47D16E-AF3A-4FF1-8A5B-8CF101540144}"/>
                </a:ext>
              </a:extLst>
            </p:cNvPr>
            <p:cNvSpPr/>
            <p:nvPr/>
          </p:nvSpPr>
          <p:spPr>
            <a:xfrm>
              <a:off x="3713734" y="393109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6DA423C-562C-411D-9230-288B24192EC2}"/>
                </a:ext>
              </a:extLst>
            </p:cNvPr>
            <p:cNvSpPr/>
            <p:nvPr/>
          </p:nvSpPr>
          <p:spPr>
            <a:xfrm>
              <a:off x="4012484" y="393109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D106DC6-BA9D-41BC-B264-7C1FD3D934F4}"/>
                </a:ext>
              </a:extLst>
            </p:cNvPr>
            <p:cNvSpPr/>
            <p:nvPr/>
          </p:nvSpPr>
          <p:spPr>
            <a:xfrm>
              <a:off x="4311234" y="393109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4393DC9-242E-416E-A80D-9AFA656932BF}"/>
                </a:ext>
              </a:extLst>
            </p:cNvPr>
            <p:cNvSpPr/>
            <p:nvPr/>
          </p:nvSpPr>
          <p:spPr>
            <a:xfrm>
              <a:off x="4908734" y="393109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BA8964E-F44E-4923-A48F-98895A3EFA45}"/>
                </a:ext>
              </a:extLst>
            </p:cNvPr>
            <p:cNvSpPr/>
            <p:nvPr/>
          </p:nvSpPr>
          <p:spPr>
            <a:xfrm>
              <a:off x="3713734" y="3701695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1BFEF4C-8F93-40D1-BCA4-8F1CBE73DC4A}"/>
                </a:ext>
              </a:extLst>
            </p:cNvPr>
            <p:cNvSpPr/>
            <p:nvPr/>
          </p:nvSpPr>
          <p:spPr>
            <a:xfrm>
              <a:off x="4311234" y="370169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889F4B5-BBC8-4B83-9F59-232BEA092C0E}"/>
                </a:ext>
              </a:extLst>
            </p:cNvPr>
            <p:cNvSpPr/>
            <p:nvPr/>
          </p:nvSpPr>
          <p:spPr>
            <a:xfrm>
              <a:off x="4609984" y="370169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9F66BC9-7942-45FE-ABD8-2AAD32A3AB22}"/>
                </a:ext>
              </a:extLst>
            </p:cNvPr>
            <p:cNvSpPr/>
            <p:nvPr/>
          </p:nvSpPr>
          <p:spPr>
            <a:xfrm>
              <a:off x="4908734" y="370169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68D0A8D-EA44-4E0B-B3DC-12935741AEC3}"/>
                </a:ext>
              </a:extLst>
            </p:cNvPr>
            <p:cNvSpPr/>
            <p:nvPr/>
          </p:nvSpPr>
          <p:spPr>
            <a:xfrm>
              <a:off x="3713734" y="3467644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D719883-A2D3-4E3F-8FE0-919631C92674}"/>
                </a:ext>
              </a:extLst>
            </p:cNvPr>
            <p:cNvSpPr/>
            <p:nvPr/>
          </p:nvSpPr>
          <p:spPr>
            <a:xfrm>
              <a:off x="401248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2A519F-1A12-444A-86AD-F509AFF5318E}"/>
                </a:ext>
              </a:extLst>
            </p:cNvPr>
            <p:cNvSpPr/>
            <p:nvPr/>
          </p:nvSpPr>
          <p:spPr>
            <a:xfrm>
              <a:off x="431123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0A7B4AF-7361-4D2B-B9CB-CC6494A6AAAF}"/>
                </a:ext>
              </a:extLst>
            </p:cNvPr>
            <p:cNvSpPr/>
            <p:nvPr/>
          </p:nvSpPr>
          <p:spPr>
            <a:xfrm>
              <a:off x="460998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B3F05CF-C007-4D00-A90E-254C781646CA}"/>
                </a:ext>
              </a:extLst>
            </p:cNvPr>
            <p:cNvSpPr/>
            <p:nvPr/>
          </p:nvSpPr>
          <p:spPr>
            <a:xfrm>
              <a:off x="490873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0323BAF-1939-4D6D-B293-E05EDC8349AA}"/>
              </a:ext>
            </a:extLst>
          </p:cNvPr>
          <p:cNvGrpSpPr/>
          <p:nvPr/>
        </p:nvGrpSpPr>
        <p:grpSpPr>
          <a:xfrm>
            <a:off x="1748353" y="3197500"/>
            <a:ext cx="1347799" cy="1010568"/>
            <a:chOff x="5047956" y="2719002"/>
            <a:chExt cx="835650" cy="626563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32ACD92-FE19-444E-AD5A-C5EC4AAB37B6}"/>
                </a:ext>
              </a:extLst>
            </p:cNvPr>
            <p:cNvSpPr/>
            <p:nvPr/>
          </p:nvSpPr>
          <p:spPr>
            <a:xfrm>
              <a:off x="5047956" y="3201862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5108676-4DA1-4EAA-8846-202FF2590FDA}"/>
                </a:ext>
              </a:extLst>
            </p:cNvPr>
            <p:cNvSpPr/>
            <p:nvPr/>
          </p:nvSpPr>
          <p:spPr>
            <a:xfrm>
              <a:off x="5165583" y="314304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F226064-A705-4EF8-B1DC-7397B09494D6}"/>
                </a:ext>
              </a:extLst>
            </p:cNvPr>
            <p:cNvSpPr/>
            <p:nvPr/>
          </p:nvSpPr>
          <p:spPr>
            <a:xfrm>
              <a:off x="5348154" y="32089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D8EECD6-5563-4E3F-A518-0DA1A0DD2A56}"/>
                </a:ext>
              </a:extLst>
            </p:cNvPr>
            <p:cNvSpPr/>
            <p:nvPr/>
          </p:nvSpPr>
          <p:spPr>
            <a:xfrm>
              <a:off x="5465781" y="3150111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D30E15BA-D967-4C64-9871-3AC96C5EFD86}"/>
                </a:ext>
              </a:extLst>
            </p:cNvPr>
            <p:cNvSpPr/>
            <p:nvPr/>
          </p:nvSpPr>
          <p:spPr>
            <a:xfrm>
              <a:off x="5648352" y="322793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9DD94B4-9217-43EE-BBD1-33AC21EC08D9}"/>
                </a:ext>
              </a:extLst>
            </p:cNvPr>
            <p:cNvSpPr/>
            <p:nvPr/>
          </p:nvSpPr>
          <p:spPr>
            <a:xfrm>
              <a:off x="5765979" y="316912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288DDF3-B12F-40DE-993F-92839918123C}"/>
                </a:ext>
              </a:extLst>
            </p:cNvPr>
            <p:cNvSpPr/>
            <p:nvPr/>
          </p:nvSpPr>
          <p:spPr>
            <a:xfrm>
              <a:off x="5047956" y="2993371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AB61CCF6-541D-411D-9B98-4209A260AA59}"/>
                </a:ext>
              </a:extLst>
            </p:cNvPr>
            <p:cNvSpPr/>
            <p:nvPr/>
          </p:nvSpPr>
          <p:spPr>
            <a:xfrm>
              <a:off x="5165583" y="2934557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71022888-F798-403D-8232-579C2AB92D5B}"/>
                </a:ext>
              </a:extLst>
            </p:cNvPr>
            <p:cNvSpPr/>
            <p:nvPr/>
          </p:nvSpPr>
          <p:spPr>
            <a:xfrm>
              <a:off x="5348154" y="300043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609DF82-5F84-4BCD-9C8A-EEFE46B3A982}"/>
                </a:ext>
              </a:extLst>
            </p:cNvPr>
            <p:cNvSpPr/>
            <p:nvPr/>
          </p:nvSpPr>
          <p:spPr>
            <a:xfrm>
              <a:off x="5465781" y="294162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65F0FF9-BDC7-454A-A3B7-7B7A57AC2FCA}"/>
                </a:ext>
              </a:extLst>
            </p:cNvPr>
            <p:cNvSpPr/>
            <p:nvPr/>
          </p:nvSpPr>
          <p:spPr>
            <a:xfrm>
              <a:off x="5648352" y="3019447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A04BF37-7C6E-44DA-A789-2DB5289BDDE6}"/>
                </a:ext>
              </a:extLst>
            </p:cNvPr>
            <p:cNvSpPr/>
            <p:nvPr/>
          </p:nvSpPr>
          <p:spPr>
            <a:xfrm>
              <a:off x="5765979" y="296063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8A217DD-9398-4B21-AB31-3D4B47758F27}"/>
                </a:ext>
              </a:extLst>
            </p:cNvPr>
            <p:cNvSpPr/>
            <p:nvPr/>
          </p:nvSpPr>
          <p:spPr>
            <a:xfrm>
              <a:off x="5047956" y="2777816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B527630-11E2-4930-B21E-D0FB65814118}"/>
                </a:ext>
              </a:extLst>
            </p:cNvPr>
            <p:cNvSpPr/>
            <p:nvPr/>
          </p:nvSpPr>
          <p:spPr>
            <a:xfrm>
              <a:off x="5165583" y="2719002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5F11101-3F2C-406E-B6B5-75A583B001DC}"/>
                </a:ext>
              </a:extLst>
            </p:cNvPr>
            <p:cNvSpPr/>
            <p:nvPr/>
          </p:nvSpPr>
          <p:spPr>
            <a:xfrm>
              <a:off x="5348154" y="278487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7A0A6171-6612-4347-AD9D-E43E0EC02AFB}"/>
                </a:ext>
              </a:extLst>
            </p:cNvPr>
            <p:cNvSpPr/>
            <p:nvPr/>
          </p:nvSpPr>
          <p:spPr>
            <a:xfrm>
              <a:off x="5465781" y="272606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F062044-37E9-4537-8771-D318886F2404}"/>
                </a:ext>
              </a:extLst>
            </p:cNvPr>
            <p:cNvSpPr/>
            <p:nvPr/>
          </p:nvSpPr>
          <p:spPr>
            <a:xfrm>
              <a:off x="5648352" y="2803892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D2A8ED4C-3E6B-430B-960B-77AA18DAC319}"/>
                </a:ext>
              </a:extLst>
            </p:cNvPr>
            <p:cNvSpPr/>
            <p:nvPr/>
          </p:nvSpPr>
          <p:spPr>
            <a:xfrm>
              <a:off x="5765979" y="274507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3E80013-BC38-4AC5-878E-D07A4C114523}"/>
              </a:ext>
            </a:extLst>
          </p:cNvPr>
          <p:cNvGrpSpPr/>
          <p:nvPr/>
        </p:nvGrpSpPr>
        <p:grpSpPr>
          <a:xfrm>
            <a:off x="2421788" y="3196641"/>
            <a:ext cx="2086894" cy="1138314"/>
            <a:chOff x="6623234" y="3460580"/>
            <a:chExt cx="1293897" cy="70576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4C12381-1F11-4009-8396-52761B58733B}"/>
                </a:ext>
              </a:extLst>
            </p:cNvPr>
            <p:cNvSpPr/>
            <p:nvPr/>
          </p:nvSpPr>
          <p:spPr>
            <a:xfrm>
              <a:off x="6623234" y="404872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16F7634-6E30-4705-A200-0363422CCB3B}"/>
                </a:ext>
              </a:extLst>
            </p:cNvPr>
            <p:cNvSpPr/>
            <p:nvPr/>
          </p:nvSpPr>
          <p:spPr>
            <a:xfrm>
              <a:off x="6740861" y="3989906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E4EF84A-14F2-403F-872B-32F8DFD7C949}"/>
                </a:ext>
              </a:extLst>
            </p:cNvPr>
            <p:cNvSpPr/>
            <p:nvPr/>
          </p:nvSpPr>
          <p:spPr>
            <a:xfrm>
              <a:off x="6858488" y="3931092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DDD6E93-24BF-4D54-8CE9-538ADA97DE3A}"/>
                </a:ext>
              </a:extLst>
            </p:cNvPr>
            <p:cNvSpPr/>
            <p:nvPr/>
          </p:nvSpPr>
          <p:spPr>
            <a:xfrm>
              <a:off x="6976115" y="387227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FDEF68A-9A52-48C8-A628-27E5F1691BF4}"/>
                </a:ext>
              </a:extLst>
            </p:cNvPr>
            <p:cNvSpPr/>
            <p:nvPr/>
          </p:nvSpPr>
          <p:spPr>
            <a:xfrm>
              <a:off x="7211369" y="375465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CF1E80E-9263-4617-A3E4-13800C8FBAE7}"/>
                </a:ext>
              </a:extLst>
            </p:cNvPr>
            <p:cNvSpPr/>
            <p:nvPr/>
          </p:nvSpPr>
          <p:spPr>
            <a:xfrm>
              <a:off x="7328996" y="3695836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1AB1BEF-D681-4B4C-B016-361894A2A5F1}"/>
                </a:ext>
              </a:extLst>
            </p:cNvPr>
            <p:cNvSpPr/>
            <p:nvPr/>
          </p:nvSpPr>
          <p:spPr>
            <a:xfrm>
              <a:off x="7446623" y="3637022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1EDA3D2-E67C-4AD1-A522-460CDDA7C788}"/>
                </a:ext>
              </a:extLst>
            </p:cNvPr>
            <p:cNvSpPr/>
            <p:nvPr/>
          </p:nvSpPr>
          <p:spPr>
            <a:xfrm>
              <a:off x="7564250" y="357820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4D32AB0-DABC-4C72-8CC4-68165191E870}"/>
                </a:ext>
              </a:extLst>
            </p:cNvPr>
            <p:cNvSpPr/>
            <p:nvPr/>
          </p:nvSpPr>
          <p:spPr>
            <a:xfrm>
              <a:off x="7681877" y="351939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9C0CD4C-FC9C-4E21-A099-73F0A85F44CE}"/>
                </a:ext>
              </a:extLst>
            </p:cNvPr>
            <p:cNvSpPr/>
            <p:nvPr/>
          </p:nvSpPr>
          <p:spPr>
            <a:xfrm>
              <a:off x="7799504" y="346058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6F493EF-4C24-4583-8B69-B4A90B7AE9BE}"/>
              </a:ext>
            </a:extLst>
          </p:cNvPr>
          <p:cNvGrpSpPr/>
          <p:nvPr/>
        </p:nvGrpSpPr>
        <p:grpSpPr>
          <a:xfrm>
            <a:off x="1675173" y="3047439"/>
            <a:ext cx="2117103" cy="937206"/>
            <a:chOff x="3713734" y="3467643"/>
            <a:chExt cx="1312627" cy="58107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8D3F42F-7C52-4EDC-B5B0-FE6D49CF0A3A}"/>
                </a:ext>
              </a:extLst>
            </p:cNvPr>
            <p:cNvSpPr/>
            <p:nvPr/>
          </p:nvSpPr>
          <p:spPr>
            <a:xfrm>
              <a:off x="3713734" y="393109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14821F3-029B-4B3E-8D20-ACF493F7E595}"/>
                </a:ext>
              </a:extLst>
            </p:cNvPr>
            <p:cNvSpPr/>
            <p:nvPr/>
          </p:nvSpPr>
          <p:spPr>
            <a:xfrm>
              <a:off x="4012484" y="393109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B6C4A1D-0896-4B75-A81C-A236FBDDA255}"/>
                </a:ext>
              </a:extLst>
            </p:cNvPr>
            <p:cNvSpPr/>
            <p:nvPr/>
          </p:nvSpPr>
          <p:spPr>
            <a:xfrm>
              <a:off x="4311234" y="393109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F848085-1817-4129-8327-9C2F0D6025AC}"/>
                </a:ext>
              </a:extLst>
            </p:cNvPr>
            <p:cNvSpPr/>
            <p:nvPr/>
          </p:nvSpPr>
          <p:spPr>
            <a:xfrm>
              <a:off x="4908734" y="393109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ADA0D4E-D057-454F-A2BD-CF92166F4530}"/>
                </a:ext>
              </a:extLst>
            </p:cNvPr>
            <p:cNvSpPr/>
            <p:nvPr/>
          </p:nvSpPr>
          <p:spPr>
            <a:xfrm>
              <a:off x="3713734" y="370169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2368C0E-D8F2-42BE-A48F-31EBD23F1A08}"/>
                </a:ext>
              </a:extLst>
            </p:cNvPr>
            <p:cNvSpPr/>
            <p:nvPr/>
          </p:nvSpPr>
          <p:spPr>
            <a:xfrm>
              <a:off x="4311234" y="370169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E83DDC3-A940-41B1-A407-CC64EF7DD76E}"/>
                </a:ext>
              </a:extLst>
            </p:cNvPr>
            <p:cNvSpPr/>
            <p:nvPr/>
          </p:nvSpPr>
          <p:spPr>
            <a:xfrm>
              <a:off x="4609984" y="370169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1DA03C5-9A84-4D03-8AE4-4377C36C309F}"/>
                </a:ext>
              </a:extLst>
            </p:cNvPr>
            <p:cNvSpPr/>
            <p:nvPr/>
          </p:nvSpPr>
          <p:spPr>
            <a:xfrm>
              <a:off x="4908734" y="370169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E456770-FDB3-4FAC-ACC0-26B00C0F371C}"/>
                </a:ext>
              </a:extLst>
            </p:cNvPr>
            <p:cNvSpPr/>
            <p:nvPr/>
          </p:nvSpPr>
          <p:spPr>
            <a:xfrm>
              <a:off x="3713734" y="346764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649BD1B-4DF1-4E53-A741-3B77AD87E269}"/>
                </a:ext>
              </a:extLst>
            </p:cNvPr>
            <p:cNvSpPr/>
            <p:nvPr/>
          </p:nvSpPr>
          <p:spPr>
            <a:xfrm>
              <a:off x="401248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47E6EBA-0CC8-4DD6-BDF3-ECB97F337C4E}"/>
                </a:ext>
              </a:extLst>
            </p:cNvPr>
            <p:cNvSpPr/>
            <p:nvPr/>
          </p:nvSpPr>
          <p:spPr>
            <a:xfrm>
              <a:off x="431123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DBAB5B7-30C6-4C93-8A50-F0F493CE0DDC}"/>
                </a:ext>
              </a:extLst>
            </p:cNvPr>
            <p:cNvSpPr/>
            <p:nvPr/>
          </p:nvSpPr>
          <p:spPr>
            <a:xfrm>
              <a:off x="460998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4DB0132-99C4-4430-AC38-78585D70D07C}"/>
                </a:ext>
              </a:extLst>
            </p:cNvPr>
            <p:cNvSpPr/>
            <p:nvPr/>
          </p:nvSpPr>
          <p:spPr>
            <a:xfrm>
              <a:off x="4908734" y="346764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27BE9A9-10EE-4419-B138-EAD3022DC437}"/>
              </a:ext>
            </a:extLst>
          </p:cNvPr>
          <p:cNvGrpSpPr/>
          <p:nvPr/>
        </p:nvGrpSpPr>
        <p:grpSpPr>
          <a:xfrm>
            <a:off x="2043996" y="2632359"/>
            <a:ext cx="2941006" cy="1014918"/>
            <a:chOff x="7588815" y="1764125"/>
            <a:chExt cx="1823455" cy="62926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A459018-1186-4B93-93A6-CEAE5A7B5954}"/>
                </a:ext>
              </a:extLst>
            </p:cNvPr>
            <p:cNvSpPr/>
            <p:nvPr/>
          </p:nvSpPr>
          <p:spPr>
            <a:xfrm>
              <a:off x="7588815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901E532-A9D9-4979-A6D9-9077CD0ABAC4}"/>
                </a:ext>
              </a:extLst>
            </p:cNvPr>
            <p:cNvSpPr/>
            <p:nvPr/>
          </p:nvSpPr>
          <p:spPr>
            <a:xfrm>
              <a:off x="8048131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6722FD5-7EFF-4677-845D-8C171240D8AF}"/>
                </a:ext>
              </a:extLst>
            </p:cNvPr>
            <p:cNvSpPr/>
            <p:nvPr/>
          </p:nvSpPr>
          <p:spPr>
            <a:xfrm>
              <a:off x="85039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DA45E28-B0D7-4546-B00E-37EFF70F2CA0}"/>
                </a:ext>
              </a:extLst>
            </p:cNvPr>
            <p:cNvSpPr/>
            <p:nvPr/>
          </p:nvSpPr>
          <p:spPr>
            <a:xfrm>
              <a:off x="8961120" y="227575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B36042D-57CC-4ABC-B4AF-8BBC2429A400}"/>
                </a:ext>
              </a:extLst>
            </p:cNvPr>
            <p:cNvSpPr/>
            <p:nvPr/>
          </p:nvSpPr>
          <p:spPr>
            <a:xfrm>
              <a:off x="7749682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8358163-5EAE-48DF-A7C2-154DA895D29E}"/>
                </a:ext>
              </a:extLst>
            </p:cNvPr>
            <p:cNvSpPr/>
            <p:nvPr/>
          </p:nvSpPr>
          <p:spPr>
            <a:xfrm>
              <a:off x="8208998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F8616D8-E52E-41A6-92C4-B2BAA4A9C1C5}"/>
                </a:ext>
              </a:extLst>
            </p:cNvPr>
            <p:cNvSpPr/>
            <p:nvPr/>
          </p:nvSpPr>
          <p:spPr>
            <a:xfrm>
              <a:off x="86647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903BAE-5868-4AE6-A5E0-1335AC6FEA5B}"/>
                </a:ext>
              </a:extLst>
            </p:cNvPr>
            <p:cNvSpPr/>
            <p:nvPr/>
          </p:nvSpPr>
          <p:spPr>
            <a:xfrm>
              <a:off x="9121987" y="20184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2047252-F2F3-4A47-9EB9-0C22E7FC661A}"/>
                </a:ext>
              </a:extLst>
            </p:cNvPr>
            <p:cNvSpPr/>
            <p:nvPr/>
          </p:nvSpPr>
          <p:spPr>
            <a:xfrm>
              <a:off x="7922338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C8085CC-802A-496D-A315-440201AD3498}"/>
                </a:ext>
              </a:extLst>
            </p:cNvPr>
            <p:cNvSpPr/>
            <p:nvPr/>
          </p:nvSpPr>
          <p:spPr>
            <a:xfrm>
              <a:off x="8381654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C6C60FC-D6EB-4E0C-8F83-6E5628DE3C39}"/>
                </a:ext>
              </a:extLst>
            </p:cNvPr>
            <p:cNvSpPr/>
            <p:nvPr/>
          </p:nvSpPr>
          <p:spPr>
            <a:xfrm>
              <a:off x="88374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C3E13D6-A0DC-4BED-BA3B-974EAD4075BF}"/>
                </a:ext>
              </a:extLst>
            </p:cNvPr>
            <p:cNvSpPr/>
            <p:nvPr/>
          </p:nvSpPr>
          <p:spPr>
            <a:xfrm>
              <a:off x="9294643" y="1764125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E05E0AD-82A6-48E7-BA28-0D336F774789}"/>
                  </a:ext>
                </a:extLst>
              </p:cNvPr>
              <p:cNvSpPr txBox="1"/>
              <p:nvPr/>
            </p:nvSpPr>
            <p:spPr>
              <a:xfrm>
                <a:off x="5451510" y="2137457"/>
                <a:ext cx="5120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2.9999</m:t>
                        </m:r>
                      </m:sup>
                    </m:sSup>
                  </m:oMath>
                </a14:m>
                <a:r>
                  <a:rPr lang="en-US" sz="2800" dirty="0"/>
                  <a:t>: </a:t>
                </a: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E05E0AD-82A6-48E7-BA28-0D336F77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10" y="2137457"/>
                <a:ext cx="5120825" cy="523220"/>
              </a:xfrm>
              <a:prstGeom prst="rect">
                <a:avLst/>
              </a:prstGeom>
              <a:blipFill>
                <a:blip r:embed="rId5"/>
                <a:stretch>
                  <a:fillRect l="-238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C02DD22-5B46-416D-92A5-B98D81A66DA7}"/>
                  </a:ext>
                </a:extLst>
              </p:cNvPr>
              <p:cNvSpPr txBox="1"/>
              <p:nvPr/>
            </p:nvSpPr>
            <p:spPr>
              <a:xfrm>
                <a:off x="6000814" y="2653699"/>
                <a:ext cx="59709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Find large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with small doubling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C02DD22-5B46-416D-92A5-B98D81A66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814" y="2653699"/>
                <a:ext cx="5970944" cy="523220"/>
              </a:xfrm>
              <a:prstGeom prst="rect">
                <a:avLst/>
              </a:prstGeom>
              <a:blipFill>
                <a:blip r:embed="rId6"/>
                <a:stretch>
                  <a:fillRect l="-204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C00349C-4DA3-484A-A926-310F76E512F8}"/>
                  </a:ext>
                </a:extLst>
              </p:cNvPr>
              <p:cNvSpPr txBox="1"/>
              <p:nvPr/>
            </p:nvSpPr>
            <p:spPr>
              <a:xfrm>
                <a:off x="6000814" y="3183932"/>
                <a:ext cx="5444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Find 3SUM solutions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C00349C-4DA3-484A-A926-310F76E5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814" y="3183932"/>
                <a:ext cx="5444598" cy="523220"/>
              </a:xfrm>
              <a:prstGeom prst="rect">
                <a:avLst/>
              </a:prstGeom>
              <a:blipFill>
                <a:blip r:embed="rId7"/>
                <a:stretch>
                  <a:fillRect l="-223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CA6B37A6-B927-467A-BD88-9795B468F5B1}"/>
                  </a:ext>
                </a:extLst>
              </p:cNvPr>
              <p:cNvSpPr txBox="1"/>
              <p:nvPr/>
            </p:nvSpPr>
            <p:spPr>
              <a:xfrm>
                <a:off x="5996561" y="3714165"/>
                <a:ext cx="1843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∖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CA6B37A6-B927-467A-BD88-9795B468F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61" y="3714165"/>
                <a:ext cx="184389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05B45EF2-B6E8-4F79-90E5-582086768747}"/>
                  </a:ext>
                </a:extLst>
              </p:cNvPr>
              <p:cNvSpPr txBox="1"/>
              <p:nvPr/>
            </p:nvSpPr>
            <p:spPr>
              <a:xfrm>
                <a:off x="795180" y="1723991"/>
                <a:ext cx="4391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Given 3SUM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05B45EF2-B6E8-4F79-90E5-582086768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" y="1723991"/>
                <a:ext cx="4391521" cy="523220"/>
              </a:xfrm>
              <a:prstGeom prst="rect">
                <a:avLst/>
              </a:prstGeom>
              <a:blipFill>
                <a:blip r:embed="rId9"/>
                <a:stretch>
                  <a:fillRect l="-277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F4CAD80-2033-457B-A920-7C00246DE4C1}"/>
                  </a:ext>
                </a:extLst>
              </p:cNvPr>
              <p:cNvSpPr/>
              <p:nvPr/>
            </p:nvSpPr>
            <p:spPr>
              <a:xfrm>
                <a:off x="4152737" y="4322601"/>
                <a:ext cx="6210739" cy="552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Terminates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|/|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iterations</a:t>
                </a: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F4CAD80-2033-457B-A920-7C00246DE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37" y="4322601"/>
                <a:ext cx="6210739" cy="552267"/>
              </a:xfrm>
              <a:prstGeom prst="rect">
                <a:avLst/>
              </a:prstGeom>
              <a:blipFill>
                <a:blip r:embed="rId10"/>
                <a:stretch>
                  <a:fillRect l="-1963" t="-4396" r="-78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Rectangle 203">
            <a:extLst>
              <a:ext uri="{FF2B5EF4-FFF2-40B4-BE49-F238E27FC236}">
                <a16:creationId xmlns:a16="http://schemas.microsoft.com/office/drawing/2014/main" id="{E6785096-CF8A-4D60-AC50-D9A9A808C95B}"/>
              </a:ext>
            </a:extLst>
          </p:cNvPr>
          <p:cNvSpPr/>
          <p:nvPr/>
        </p:nvSpPr>
        <p:spPr>
          <a:xfrm>
            <a:off x="5719233" y="3180272"/>
            <a:ext cx="6101060" cy="51289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200" grpId="0"/>
      <p:bldP spid="201" grpId="0"/>
      <p:bldP spid="203" grpId="0"/>
      <p:bldP spid="2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D10B-3E01-4FB7-8681-5EA3E9E0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3SUM with small doubling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A1261-42A9-4C9D-BC4B-15EADC40A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47333"/>
                <a:ext cx="11510393" cy="4641427"/>
              </a:xfrm>
            </p:spPr>
            <p:txBody>
              <a:bodyPr/>
              <a:lstStyle/>
              <a:p>
                <a:r>
                  <a:rPr lang="en-US" dirty="0"/>
                  <a:t>Lemma: Given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find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endParaRPr lang="en-US" sz="1000" dirty="0"/>
              </a:p>
              <a:p>
                <a:r>
                  <a:rPr lang="en-US" dirty="0"/>
                  <a:t>Special case for intuition: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A1261-42A9-4C9D-BC4B-15EADC40A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47333"/>
                <a:ext cx="11510393" cy="4641427"/>
              </a:xfrm>
              <a:blipFill>
                <a:blip r:embed="rId3"/>
                <a:stretch>
                  <a:fillRect l="-900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F82FC0-D348-494C-94FE-03EEA6ADE20E}"/>
                  </a:ext>
                </a:extLst>
              </p:cNvPr>
              <p:cNvSpPr txBox="1"/>
              <p:nvPr/>
            </p:nvSpPr>
            <p:spPr>
              <a:xfrm>
                <a:off x="7884800" y="3850996"/>
                <a:ext cx="4411671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Small group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Brute force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400" dirty="0"/>
                  <a:t> time.</a:t>
                </a:r>
                <a:r>
                  <a:rPr lang="en-US" sz="2400" b="0" dirty="0"/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F82FC0-D348-494C-94FE-03EEA6ADE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800" y="3850996"/>
                <a:ext cx="4411671" cy="1226426"/>
              </a:xfrm>
              <a:prstGeom prst="rect">
                <a:avLst/>
              </a:prstGeom>
              <a:blipFill>
                <a:blip r:embed="rId4"/>
                <a:stretch>
                  <a:fillRect l="-10635" t="-3483" b="-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4D717A6-5CC2-4153-B5E8-27E07F23F96D}"/>
              </a:ext>
            </a:extLst>
          </p:cNvPr>
          <p:cNvGrpSpPr/>
          <p:nvPr/>
        </p:nvGrpSpPr>
        <p:grpSpPr>
          <a:xfrm>
            <a:off x="1989483" y="3923997"/>
            <a:ext cx="4307429" cy="1495542"/>
            <a:chOff x="2764551" y="4760031"/>
            <a:chExt cx="4307429" cy="149554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A10C6-E2C4-4B3A-9792-430B854F2758}"/>
                </a:ext>
              </a:extLst>
            </p:cNvPr>
            <p:cNvCxnSpPr/>
            <p:nvPr/>
          </p:nvCxnSpPr>
          <p:spPr>
            <a:xfrm>
              <a:off x="2764551" y="4765086"/>
              <a:ext cx="0" cy="14886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D7642-B832-4855-973F-EE2CCA6FE893}"/>
                </a:ext>
              </a:extLst>
            </p:cNvPr>
            <p:cNvCxnSpPr/>
            <p:nvPr/>
          </p:nvCxnSpPr>
          <p:spPr>
            <a:xfrm>
              <a:off x="4210490" y="4760031"/>
              <a:ext cx="0" cy="14886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A021BA-DA82-4EE9-B878-75AE545B4748}"/>
                </a:ext>
              </a:extLst>
            </p:cNvPr>
            <p:cNvCxnSpPr/>
            <p:nvPr/>
          </p:nvCxnSpPr>
          <p:spPr>
            <a:xfrm>
              <a:off x="5648642" y="4760031"/>
              <a:ext cx="0" cy="14886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04BF189-15F3-47FF-949C-3446B83543D0}"/>
                </a:ext>
              </a:extLst>
            </p:cNvPr>
            <p:cNvCxnSpPr/>
            <p:nvPr/>
          </p:nvCxnSpPr>
          <p:spPr>
            <a:xfrm>
              <a:off x="7071980" y="4766881"/>
              <a:ext cx="0" cy="14886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EF9648-1E0C-4E2D-A6C4-03B76A971FF5}"/>
              </a:ext>
            </a:extLst>
          </p:cNvPr>
          <p:cNvGrpSpPr/>
          <p:nvPr/>
        </p:nvGrpSpPr>
        <p:grpSpPr>
          <a:xfrm>
            <a:off x="151742" y="3824905"/>
            <a:ext cx="7718824" cy="1592839"/>
            <a:chOff x="926810" y="4660939"/>
            <a:chExt cx="7718824" cy="159283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67A6432-C063-4237-BFED-B8CAD361A858}"/>
                </a:ext>
              </a:extLst>
            </p:cNvPr>
            <p:cNvCxnSpPr>
              <a:cxnSpLocks/>
            </p:cNvCxnSpPr>
            <p:nvPr/>
          </p:nvCxnSpPr>
          <p:spPr>
            <a:xfrm>
              <a:off x="1378986" y="5458708"/>
              <a:ext cx="72666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93FECCC-FC48-4309-8F2F-C16F40997CEB}"/>
                </a:ext>
              </a:extLst>
            </p:cNvPr>
            <p:cNvCxnSpPr>
              <a:cxnSpLocks/>
            </p:cNvCxnSpPr>
            <p:nvPr/>
          </p:nvCxnSpPr>
          <p:spPr>
            <a:xfrm>
              <a:off x="1378986" y="6025645"/>
              <a:ext cx="72666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0B73744-8CC2-49C9-ABA7-3F423A2298C6}"/>
                </a:ext>
              </a:extLst>
            </p:cNvPr>
            <p:cNvCxnSpPr>
              <a:cxnSpLocks/>
            </p:cNvCxnSpPr>
            <p:nvPr/>
          </p:nvCxnSpPr>
          <p:spPr>
            <a:xfrm>
              <a:off x="1378986" y="4899009"/>
              <a:ext cx="138556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B6759E6-5534-446E-861B-5E61810BA705}"/>
                    </a:ext>
                  </a:extLst>
                </p:cNvPr>
                <p:cNvSpPr/>
                <p:nvPr/>
              </p:nvSpPr>
              <p:spPr>
                <a:xfrm>
                  <a:off x="926811" y="4660939"/>
                  <a:ext cx="4521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B6759E6-5534-446E-861B-5E61810BA7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811" y="4660939"/>
                  <a:ext cx="45217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63BDDD6-8ED9-482D-8C21-FBA9B43289CB}"/>
                    </a:ext>
                  </a:extLst>
                </p:cNvPr>
                <p:cNvSpPr/>
                <p:nvPr/>
              </p:nvSpPr>
              <p:spPr>
                <a:xfrm>
                  <a:off x="926810" y="5226526"/>
                  <a:ext cx="4638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63BDDD6-8ED9-482D-8C21-FBA9B43289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810" y="5226526"/>
                  <a:ext cx="46384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A245225-DB4B-4944-989A-A43B67F622AA}"/>
                    </a:ext>
                  </a:extLst>
                </p:cNvPr>
                <p:cNvSpPr/>
                <p:nvPr/>
              </p:nvSpPr>
              <p:spPr>
                <a:xfrm>
                  <a:off x="926810" y="5792113"/>
                  <a:ext cx="4638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A245225-DB4B-4944-989A-A43B67F62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810" y="5792113"/>
                  <a:ext cx="46384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0F964C-75CB-4DCC-A942-DBD175A08E02}"/>
                </a:ext>
              </a:extLst>
            </p:cNvPr>
            <p:cNvSpPr/>
            <p:nvPr/>
          </p:nvSpPr>
          <p:spPr>
            <a:xfrm>
              <a:off x="1415148" y="4835622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C9CED6-355E-4FB5-8DFF-7C8474605B6B}"/>
                </a:ext>
              </a:extLst>
            </p:cNvPr>
            <p:cNvSpPr/>
            <p:nvPr/>
          </p:nvSpPr>
          <p:spPr>
            <a:xfrm>
              <a:off x="1567548" y="4832957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2020E6-5FC7-4D7A-A103-8E30FC84E21C}"/>
                </a:ext>
              </a:extLst>
            </p:cNvPr>
            <p:cNvSpPr/>
            <p:nvPr/>
          </p:nvSpPr>
          <p:spPr>
            <a:xfrm>
              <a:off x="1812986" y="4835622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8E4C97-B136-4ACB-83AF-82DB23E03DE4}"/>
                </a:ext>
              </a:extLst>
            </p:cNvPr>
            <p:cNvSpPr/>
            <p:nvPr/>
          </p:nvSpPr>
          <p:spPr>
            <a:xfrm>
              <a:off x="1965386" y="4832957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8AFDAA-FF0F-4EE3-ADB8-D5979DA0D1E2}"/>
                </a:ext>
              </a:extLst>
            </p:cNvPr>
            <p:cNvSpPr/>
            <p:nvPr/>
          </p:nvSpPr>
          <p:spPr>
            <a:xfrm>
              <a:off x="2274232" y="4832957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F89122-CE72-4A49-A811-64D343B238BE}"/>
                </a:ext>
              </a:extLst>
            </p:cNvPr>
            <p:cNvSpPr/>
            <p:nvPr/>
          </p:nvSpPr>
          <p:spPr>
            <a:xfrm>
              <a:off x="2535188" y="4832957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E0C401-142B-4BE8-96CC-E6260B26135D}"/>
                </a:ext>
              </a:extLst>
            </p:cNvPr>
            <p:cNvSpPr/>
            <p:nvPr/>
          </p:nvSpPr>
          <p:spPr>
            <a:xfrm>
              <a:off x="4468459" y="539281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96A20D-BB3F-4CDF-9AFF-F5C875310DAD}"/>
                </a:ext>
              </a:extLst>
            </p:cNvPr>
            <p:cNvSpPr/>
            <p:nvPr/>
          </p:nvSpPr>
          <p:spPr>
            <a:xfrm>
              <a:off x="4814738" y="5387094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FC74FC-5AA4-4F46-AA76-376520FCBE30}"/>
                </a:ext>
              </a:extLst>
            </p:cNvPr>
            <p:cNvSpPr/>
            <p:nvPr/>
          </p:nvSpPr>
          <p:spPr>
            <a:xfrm>
              <a:off x="4979448" y="5387093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833F2AB-4084-44EC-924D-F2AFCC5CE216}"/>
                </a:ext>
              </a:extLst>
            </p:cNvPr>
            <p:cNvSpPr/>
            <p:nvPr/>
          </p:nvSpPr>
          <p:spPr>
            <a:xfrm>
              <a:off x="5073577" y="5950721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155E1B-8B3C-4976-873B-A99B4A4A9730}"/>
                </a:ext>
              </a:extLst>
            </p:cNvPr>
            <p:cNvSpPr/>
            <p:nvPr/>
          </p:nvSpPr>
          <p:spPr>
            <a:xfrm>
              <a:off x="5686415" y="595071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F6CCDB-5F33-4048-97C4-912C57AFC796}"/>
                </a:ext>
              </a:extLst>
            </p:cNvPr>
            <p:cNvSpPr/>
            <p:nvPr/>
          </p:nvSpPr>
          <p:spPr>
            <a:xfrm>
              <a:off x="5929662" y="5950717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8FCF51-827A-438E-ADBA-04E4D8502158}"/>
                </a:ext>
              </a:extLst>
            </p:cNvPr>
            <p:cNvSpPr/>
            <p:nvPr/>
          </p:nvSpPr>
          <p:spPr>
            <a:xfrm>
              <a:off x="6089815" y="5950716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BCBD33-BDA1-4641-A6CF-81985D68E0D5}"/>
                </a:ext>
              </a:extLst>
            </p:cNvPr>
            <p:cNvSpPr/>
            <p:nvPr/>
          </p:nvSpPr>
          <p:spPr>
            <a:xfrm>
              <a:off x="4823329" y="5956541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50D5DF-5DE1-458E-BDAE-E7BFE3A5464E}"/>
                </a:ext>
              </a:extLst>
            </p:cNvPr>
            <p:cNvSpPr/>
            <p:nvPr/>
          </p:nvSpPr>
          <p:spPr>
            <a:xfrm>
              <a:off x="5244440" y="538675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EA5B73D-E3DE-4AE3-B197-1AD3D1F5A9A0}"/>
                </a:ext>
              </a:extLst>
            </p:cNvPr>
            <p:cNvSpPr/>
            <p:nvPr/>
          </p:nvSpPr>
          <p:spPr>
            <a:xfrm>
              <a:off x="2430369" y="539416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F84BA0-094E-4696-AD8B-931B89508A18}"/>
                </a:ext>
              </a:extLst>
            </p:cNvPr>
            <p:cNvSpPr/>
            <p:nvPr/>
          </p:nvSpPr>
          <p:spPr>
            <a:xfrm>
              <a:off x="2973401" y="595072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1041B1B-5577-4924-A0AE-CF5CB343F260}"/>
                </a:ext>
              </a:extLst>
            </p:cNvPr>
            <p:cNvSpPr/>
            <p:nvPr/>
          </p:nvSpPr>
          <p:spPr>
            <a:xfrm>
              <a:off x="6115631" y="539360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2946F5F-3D86-412E-AF19-C1C7F58B43C2}"/>
                </a:ext>
              </a:extLst>
            </p:cNvPr>
            <p:cNvSpPr/>
            <p:nvPr/>
          </p:nvSpPr>
          <p:spPr>
            <a:xfrm>
              <a:off x="3461673" y="5950719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57D93C4-D9A1-45FD-A53D-C7738B78C113}"/>
                </a:ext>
              </a:extLst>
            </p:cNvPr>
            <p:cNvSpPr/>
            <p:nvPr/>
          </p:nvSpPr>
          <p:spPr>
            <a:xfrm>
              <a:off x="6836059" y="595072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7A2CA47-5456-4FC0-8986-AAD6168CDF81}"/>
                </a:ext>
              </a:extLst>
            </p:cNvPr>
            <p:cNvSpPr/>
            <p:nvPr/>
          </p:nvSpPr>
          <p:spPr>
            <a:xfrm>
              <a:off x="5229327" y="5946448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3F486A3-B248-4503-9E41-9F27E5F7846B}"/>
                </a:ext>
              </a:extLst>
            </p:cNvPr>
            <p:cNvSpPr/>
            <p:nvPr/>
          </p:nvSpPr>
          <p:spPr>
            <a:xfrm>
              <a:off x="7511182" y="5393600"/>
              <a:ext cx="117627" cy="117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8E0A61F-3CD3-4264-A856-8DC07EB5F29A}"/>
                    </a:ext>
                  </a:extLst>
                </p:cNvPr>
                <p:cNvSpPr/>
                <p:nvPr/>
              </p:nvSpPr>
              <p:spPr>
                <a:xfrm>
                  <a:off x="1478229" y="4925249"/>
                  <a:ext cx="146399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8E0A61F-3CD3-4264-A856-8DC07EB5F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229" y="4925249"/>
                  <a:ext cx="146399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5D7D991-7F73-40DD-B87A-800E8CF363B4}"/>
                  </a:ext>
                </a:extLst>
              </p:cNvPr>
              <p:cNvSpPr txBox="1"/>
              <p:nvPr/>
            </p:nvSpPr>
            <p:spPr>
              <a:xfrm>
                <a:off x="871430" y="5852461"/>
                <a:ext cx="4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Find solutions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5D7D991-7F73-40DD-B87A-800E8CF3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30" y="5852461"/>
                <a:ext cx="4832137" cy="461665"/>
              </a:xfrm>
              <a:prstGeom prst="rect">
                <a:avLst/>
              </a:prstGeom>
              <a:blipFill>
                <a:blip r:embed="rId9"/>
                <a:stretch>
                  <a:fillRect l="-201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A7EFAEC-3086-4A1A-BF86-8EF184E232A8}"/>
              </a:ext>
            </a:extLst>
          </p:cNvPr>
          <p:cNvGrpSpPr/>
          <p:nvPr/>
        </p:nvGrpSpPr>
        <p:grpSpPr>
          <a:xfrm>
            <a:off x="715000" y="4625339"/>
            <a:ext cx="3991900" cy="409907"/>
            <a:chOff x="1490068" y="5461373"/>
            <a:chExt cx="3991900" cy="409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89F6AFD-136E-49AB-BE4F-E466FDA5A4FF}"/>
                    </a:ext>
                  </a:extLst>
                </p:cNvPr>
                <p:cNvSpPr txBox="1"/>
                <p:nvPr/>
              </p:nvSpPr>
              <p:spPr>
                <a:xfrm>
                  <a:off x="1490068" y="5461373"/>
                  <a:ext cx="1081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89F6AFD-136E-49AB-BE4F-E466FDA5A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068" y="5461373"/>
                  <a:ext cx="1081837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6514089-90AC-401C-A350-A3C082664827}"/>
                    </a:ext>
                  </a:extLst>
                </p:cNvPr>
                <p:cNvSpPr txBox="1"/>
                <p:nvPr/>
              </p:nvSpPr>
              <p:spPr>
                <a:xfrm>
                  <a:off x="2932062" y="5467108"/>
                  <a:ext cx="1081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6514089-90AC-401C-A350-A3C082664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062" y="5467108"/>
                  <a:ext cx="1081837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981F8F9-2C50-45E9-8D2B-05844027311D}"/>
                    </a:ext>
                  </a:extLst>
                </p:cNvPr>
                <p:cNvSpPr txBox="1"/>
                <p:nvPr/>
              </p:nvSpPr>
              <p:spPr>
                <a:xfrm>
                  <a:off x="4400131" y="5471170"/>
                  <a:ext cx="1081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981F8F9-2C50-45E9-8D2B-058440273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0131" y="5471170"/>
                  <a:ext cx="1081837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A31636-4857-48F7-8C20-C946C544AE90}"/>
              </a:ext>
            </a:extLst>
          </p:cNvPr>
          <p:cNvGrpSpPr/>
          <p:nvPr/>
        </p:nvGrpSpPr>
        <p:grpSpPr>
          <a:xfrm>
            <a:off x="3435422" y="5451019"/>
            <a:ext cx="2861490" cy="400110"/>
            <a:chOff x="4210490" y="6287053"/>
            <a:chExt cx="2861490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6B16EEA-0157-4081-867F-40A0F4E28128}"/>
                    </a:ext>
                  </a:extLst>
                </p:cNvPr>
                <p:cNvSpPr txBox="1"/>
                <p:nvPr/>
              </p:nvSpPr>
              <p:spPr>
                <a:xfrm>
                  <a:off x="5125605" y="6287053"/>
                  <a:ext cx="10818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6B16EEA-0157-4081-867F-40A0F4E28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605" y="6287053"/>
                  <a:ext cx="1081837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7581A59-8769-43E0-B819-B432173771C3}"/>
                </a:ext>
              </a:extLst>
            </p:cNvPr>
            <p:cNvCxnSpPr/>
            <p:nvPr/>
          </p:nvCxnSpPr>
          <p:spPr>
            <a:xfrm>
              <a:off x="4210490" y="6317827"/>
              <a:ext cx="286149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F8C30E6-39D8-4054-A752-65B232B68C03}"/>
                  </a:ext>
                </a:extLst>
              </p:cNvPr>
              <p:cNvSpPr txBox="1"/>
              <p:nvPr/>
            </p:nvSpPr>
            <p:spPr>
              <a:xfrm>
                <a:off x="7884800" y="5260595"/>
                <a:ext cx="3638615" cy="120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Large group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 FFT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time.  </a:t>
                </a:r>
              </a:p>
              <a:p>
                <a:r>
                  <a:rPr lang="en-US" sz="2400" dirty="0"/>
                  <a:t> #[large groups]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F8C30E6-39D8-4054-A752-65B232B68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800" y="5260595"/>
                <a:ext cx="3638615" cy="1208536"/>
              </a:xfrm>
              <a:prstGeom prst="rect">
                <a:avLst/>
              </a:prstGeom>
              <a:blipFill>
                <a:blip r:embed="rId14"/>
                <a:stretch>
                  <a:fillRect l="-2178" t="-35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A3C83B-2F58-4374-859A-CD946353D669}"/>
              </a:ext>
            </a:extLst>
          </p:cNvPr>
          <p:cNvSpPr/>
          <p:nvPr/>
        </p:nvSpPr>
        <p:spPr>
          <a:xfrm>
            <a:off x="516837" y="3824905"/>
            <a:ext cx="1472645" cy="44104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27F03F0-1628-42B5-92CA-1A466513DEB9}"/>
              </a:ext>
            </a:extLst>
          </p:cNvPr>
          <p:cNvSpPr/>
          <p:nvPr/>
        </p:nvSpPr>
        <p:spPr>
          <a:xfrm>
            <a:off x="3438109" y="4371986"/>
            <a:ext cx="1438375" cy="44104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D4E7046-3E08-4015-9384-27FF8D7DA985}"/>
              </a:ext>
            </a:extLst>
          </p:cNvPr>
          <p:cNvSpPr/>
          <p:nvPr/>
        </p:nvSpPr>
        <p:spPr>
          <a:xfrm>
            <a:off x="3444594" y="4973028"/>
            <a:ext cx="2838896" cy="44104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8A8E33-1FD7-4FAD-B8BF-4496F1E9EA5C}"/>
                  </a:ext>
                </a:extLst>
              </p:cNvPr>
              <p:cNvSpPr/>
              <p:nvPr/>
            </p:nvSpPr>
            <p:spPr>
              <a:xfrm>
                <a:off x="799626" y="6314126"/>
                <a:ext cx="1983172" cy="461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8A8E33-1FD7-4FAD-B8BF-4496F1E9E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26" y="6314126"/>
                <a:ext cx="1983172" cy="461986"/>
              </a:xfrm>
              <a:prstGeom prst="rect">
                <a:avLst/>
              </a:prstGeom>
              <a:blipFill>
                <a:blip r:embed="rId15"/>
                <a:stretch>
                  <a:fillRect l="-20308" t="-130263" r="-1846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4BD3218-1CF1-4E0A-8172-617508F09AE5}"/>
              </a:ext>
            </a:extLst>
          </p:cNvPr>
          <p:cNvCxnSpPr/>
          <p:nvPr/>
        </p:nvCxnSpPr>
        <p:spPr>
          <a:xfrm>
            <a:off x="603918" y="3930847"/>
            <a:ext cx="0" cy="148869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FA7D1B7-1057-424F-A419-E0A499666D1F}"/>
              </a:ext>
            </a:extLst>
          </p:cNvPr>
          <p:cNvCxnSpPr/>
          <p:nvPr/>
        </p:nvCxnSpPr>
        <p:spPr>
          <a:xfrm>
            <a:off x="7785037" y="3919078"/>
            <a:ext cx="0" cy="148869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3" grpId="0"/>
      <p:bldP spid="14" grpId="0" animBg="1"/>
      <p:bldP spid="55" grpId="0" animBg="1"/>
      <p:bldP spid="56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26D10B-3E01-4FB7-8681-5EA3E9E04E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89467"/>
                <a:ext cx="11076877" cy="1413934"/>
              </a:xfrm>
            </p:spPr>
            <p:txBody>
              <a:bodyPr/>
              <a:lstStyle/>
              <a:p>
                <a:r>
                  <a:rPr lang="en-US" sz="4000" dirty="0"/>
                  <a:t>3SUM with small doubling – General case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26D10B-3E01-4FB7-8681-5EA3E9E04E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89467"/>
                <a:ext cx="11076877" cy="1413934"/>
              </a:xfrm>
              <a:blipFill>
                <a:blip r:embed="rId3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A1261-42A9-4C9D-BC4B-15EADC40A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984" y="1466298"/>
                <a:ext cx="11763103" cy="55465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Replace FFT by </a:t>
                </a:r>
                <a:r>
                  <a:rPr lang="en-US" i="1" dirty="0"/>
                  <a:t>sparse convolution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[Cole-Hariharan’02], …, [Bringmann-Fischer-Nakos’22]: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computed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time.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dirty="0"/>
                  <a:t> random shifted copies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with random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                  (again, find solutions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With high probability,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covered by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Omitted details: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efficiently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A1261-42A9-4C9D-BC4B-15EADC40A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984" y="1466298"/>
                <a:ext cx="11763103" cy="5546544"/>
              </a:xfrm>
              <a:blipFill>
                <a:blip r:embed="rId4"/>
                <a:stretch>
                  <a:fillRect l="-933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0D5CC65-3B4F-4D21-A70C-04ED0CB3DCD9}"/>
              </a:ext>
            </a:extLst>
          </p:cNvPr>
          <p:cNvGrpSpPr/>
          <p:nvPr/>
        </p:nvGrpSpPr>
        <p:grpSpPr>
          <a:xfrm>
            <a:off x="6262982" y="5756365"/>
            <a:ext cx="5929018" cy="1489166"/>
            <a:chOff x="151742" y="3824905"/>
            <a:chExt cx="7718824" cy="20262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AAF8F4-6986-4B7C-B517-009192A22679}"/>
                </a:ext>
              </a:extLst>
            </p:cNvPr>
            <p:cNvGrpSpPr/>
            <p:nvPr/>
          </p:nvGrpSpPr>
          <p:grpSpPr>
            <a:xfrm>
              <a:off x="1989483" y="3923997"/>
              <a:ext cx="4307429" cy="1495542"/>
              <a:chOff x="2764551" y="4760031"/>
              <a:chExt cx="4307429" cy="1495542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AF692D7-999B-42E7-A7F4-C19BBC595DC4}"/>
                  </a:ext>
                </a:extLst>
              </p:cNvPr>
              <p:cNvCxnSpPr/>
              <p:nvPr/>
            </p:nvCxnSpPr>
            <p:spPr>
              <a:xfrm>
                <a:off x="2764551" y="4765086"/>
                <a:ext cx="0" cy="1488692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0EABF94-8FD4-40CF-907D-8454D6C0EEF9}"/>
                  </a:ext>
                </a:extLst>
              </p:cNvPr>
              <p:cNvCxnSpPr/>
              <p:nvPr/>
            </p:nvCxnSpPr>
            <p:spPr>
              <a:xfrm>
                <a:off x="4210490" y="4760031"/>
                <a:ext cx="0" cy="1488692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9BB17E-4A6C-4B85-B814-DF9FBDF89D79}"/>
                  </a:ext>
                </a:extLst>
              </p:cNvPr>
              <p:cNvCxnSpPr/>
              <p:nvPr/>
            </p:nvCxnSpPr>
            <p:spPr>
              <a:xfrm>
                <a:off x="5648642" y="4760031"/>
                <a:ext cx="0" cy="1488692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6A550C4-510C-4D8A-B38E-9C603969C717}"/>
                  </a:ext>
                </a:extLst>
              </p:cNvPr>
              <p:cNvCxnSpPr/>
              <p:nvPr/>
            </p:nvCxnSpPr>
            <p:spPr>
              <a:xfrm>
                <a:off x="7071980" y="4766881"/>
                <a:ext cx="0" cy="1488692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1F5932-90C1-4A2A-9162-94F5C8D6A36F}"/>
                </a:ext>
              </a:extLst>
            </p:cNvPr>
            <p:cNvGrpSpPr/>
            <p:nvPr/>
          </p:nvGrpSpPr>
          <p:grpSpPr>
            <a:xfrm>
              <a:off x="151742" y="3824905"/>
              <a:ext cx="7718824" cy="1592839"/>
              <a:chOff x="926810" y="4660939"/>
              <a:chExt cx="7718824" cy="159283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96D47ED-156D-48FC-BFE6-36EBBFC82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8986" y="5458708"/>
                <a:ext cx="7266648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8503FB1-A469-43AF-A676-60B309C81E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8986" y="6025645"/>
                <a:ext cx="7266648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78A3542-E6B8-4A2C-8B54-DF27886E91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8986" y="4899009"/>
                <a:ext cx="1385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F96DC4C5-1E84-48B2-89E9-791E508AAD72}"/>
                      </a:ext>
                    </a:extLst>
                  </p:cNvPr>
                  <p:cNvSpPr/>
                  <p:nvPr/>
                </p:nvSpPr>
                <p:spPr>
                  <a:xfrm>
                    <a:off x="926811" y="4660939"/>
                    <a:ext cx="4521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F96DC4C5-1E84-48B2-89E9-791E508AAD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811" y="4660939"/>
                    <a:ext cx="45217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509" r="-1403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CCF0A96-9DE1-4977-A629-17C3389C7D6C}"/>
                      </a:ext>
                    </a:extLst>
                  </p:cNvPr>
                  <p:cNvSpPr/>
                  <p:nvPr/>
                </p:nvSpPr>
                <p:spPr>
                  <a:xfrm>
                    <a:off x="926810" y="5226526"/>
                    <a:ext cx="46384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CCF0A96-9DE1-4977-A629-17C3389C7D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810" y="5226526"/>
                    <a:ext cx="46384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90" r="-1186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A59071E-595C-40B3-804F-459F7F7775F5}"/>
                      </a:ext>
                    </a:extLst>
                  </p:cNvPr>
                  <p:cNvSpPr/>
                  <p:nvPr/>
                </p:nvSpPr>
                <p:spPr>
                  <a:xfrm>
                    <a:off x="926810" y="5792113"/>
                    <a:ext cx="46384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A59071E-595C-40B3-804F-459F7F7775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810" y="5792113"/>
                    <a:ext cx="46384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390" r="-6780" b="-3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2DBAB88-447D-4B73-9C62-10027C42A48C}"/>
                  </a:ext>
                </a:extLst>
              </p:cNvPr>
              <p:cNvSpPr/>
              <p:nvPr/>
            </p:nvSpPr>
            <p:spPr>
              <a:xfrm>
                <a:off x="1415148" y="4835622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0DD62B0-2021-40D5-9A62-700257FD8452}"/>
                  </a:ext>
                </a:extLst>
              </p:cNvPr>
              <p:cNvSpPr/>
              <p:nvPr/>
            </p:nvSpPr>
            <p:spPr>
              <a:xfrm>
                <a:off x="1567548" y="4832957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0E3DF2-94F6-4149-A81D-964430BDBDF2}"/>
                  </a:ext>
                </a:extLst>
              </p:cNvPr>
              <p:cNvSpPr/>
              <p:nvPr/>
            </p:nvSpPr>
            <p:spPr>
              <a:xfrm>
                <a:off x="1812986" y="4835622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9947625-B99D-4767-A8AB-81C5ED26D9FC}"/>
                  </a:ext>
                </a:extLst>
              </p:cNvPr>
              <p:cNvSpPr/>
              <p:nvPr/>
            </p:nvSpPr>
            <p:spPr>
              <a:xfrm>
                <a:off x="1965386" y="4832957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98BBD9D-4D8D-4436-974D-D22E33D435B7}"/>
                  </a:ext>
                </a:extLst>
              </p:cNvPr>
              <p:cNvSpPr/>
              <p:nvPr/>
            </p:nvSpPr>
            <p:spPr>
              <a:xfrm>
                <a:off x="2274232" y="4832957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D0CF71-6774-4215-87BA-7608A6D93837}"/>
                  </a:ext>
                </a:extLst>
              </p:cNvPr>
              <p:cNvSpPr/>
              <p:nvPr/>
            </p:nvSpPr>
            <p:spPr>
              <a:xfrm>
                <a:off x="2535188" y="4832957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6CFB97B-1CBA-439B-A0DD-764AB582B371}"/>
                  </a:ext>
                </a:extLst>
              </p:cNvPr>
              <p:cNvSpPr/>
              <p:nvPr/>
            </p:nvSpPr>
            <p:spPr>
              <a:xfrm>
                <a:off x="4468459" y="5392819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8987FB1-8E4B-439C-9FA3-25E3F17C0346}"/>
                  </a:ext>
                </a:extLst>
              </p:cNvPr>
              <p:cNvSpPr/>
              <p:nvPr/>
            </p:nvSpPr>
            <p:spPr>
              <a:xfrm>
                <a:off x="4814738" y="5387094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1E2739B-0D4B-4C01-9155-F442C8F9087D}"/>
                  </a:ext>
                </a:extLst>
              </p:cNvPr>
              <p:cNvSpPr/>
              <p:nvPr/>
            </p:nvSpPr>
            <p:spPr>
              <a:xfrm>
                <a:off x="4979448" y="5387093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7016482-CC0C-4766-8D73-B6D6C0DBC6CC}"/>
                  </a:ext>
                </a:extLst>
              </p:cNvPr>
              <p:cNvSpPr/>
              <p:nvPr/>
            </p:nvSpPr>
            <p:spPr>
              <a:xfrm>
                <a:off x="5073577" y="5950721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F20BF94-7D28-47CA-BBD8-059063CE62E1}"/>
                  </a:ext>
                </a:extLst>
              </p:cNvPr>
              <p:cNvSpPr/>
              <p:nvPr/>
            </p:nvSpPr>
            <p:spPr>
              <a:xfrm>
                <a:off x="5686415" y="5950718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C28AD7-F038-4C0F-8697-2EE115151E7B}"/>
                  </a:ext>
                </a:extLst>
              </p:cNvPr>
              <p:cNvSpPr/>
              <p:nvPr/>
            </p:nvSpPr>
            <p:spPr>
              <a:xfrm>
                <a:off x="5929662" y="5950717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0155F12-A7FC-4931-B308-18B23F49CB9A}"/>
                  </a:ext>
                </a:extLst>
              </p:cNvPr>
              <p:cNvSpPr/>
              <p:nvPr/>
            </p:nvSpPr>
            <p:spPr>
              <a:xfrm>
                <a:off x="6089815" y="5950716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543C6B7-18A0-46A8-B998-BEE26BEF8B3C}"/>
                  </a:ext>
                </a:extLst>
              </p:cNvPr>
              <p:cNvSpPr/>
              <p:nvPr/>
            </p:nvSpPr>
            <p:spPr>
              <a:xfrm>
                <a:off x="4823329" y="5956541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2A0141-E316-4BA6-B82D-B79445894A03}"/>
                  </a:ext>
                </a:extLst>
              </p:cNvPr>
              <p:cNvSpPr/>
              <p:nvPr/>
            </p:nvSpPr>
            <p:spPr>
              <a:xfrm>
                <a:off x="5244440" y="5386750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6D9BC1D-E284-4AE4-B69B-18FD9D46EF06}"/>
                  </a:ext>
                </a:extLst>
              </p:cNvPr>
              <p:cNvSpPr/>
              <p:nvPr/>
            </p:nvSpPr>
            <p:spPr>
              <a:xfrm>
                <a:off x="2430369" y="5394169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CCA495A-8A14-40C5-86D7-71D867A15816}"/>
                  </a:ext>
                </a:extLst>
              </p:cNvPr>
              <p:cNvSpPr/>
              <p:nvPr/>
            </p:nvSpPr>
            <p:spPr>
              <a:xfrm>
                <a:off x="2973401" y="5950720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6D36422-A535-402A-BB3D-B8DD17745831}"/>
                  </a:ext>
                </a:extLst>
              </p:cNvPr>
              <p:cNvSpPr/>
              <p:nvPr/>
            </p:nvSpPr>
            <p:spPr>
              <a:xfrm>
                <a:off x="6115631" y="5393600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0E29C3-19DA-4C9A-BDAD-AF9F3C7C594E}"/>
                  </a:ext>
                </a:extLst>
              </p:cNvPr>
              <p:cNvSpPr/>
              <p:nvPr/>
            </p:nvSpPr>
            <p:spPr>
              <a:xfrm>
                <a:off x="3461673" y="5950719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FD0F975-C1FA-438F-A5C0-6A10A3B8AB7E}"/>
                  </a:ext>
                </a:extLst>
              </p:cNvPr>
              <p:cNvSpPr/>
              <p:nvPr/>
            </p:nvSpPr>
            <p:spPr>
              <a:xfrm>
                <a:off x="6836059" y="5950720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B27829C-F917-4EC8-A8F4-C539C009609E}"/>
                  </a:ext>
                </a:extLst>
              </p:cNvPr>
              <p:cNvSpPr/>
              <p:nvPr/>
            </p:nvSpPr>
            <p:spPr>
              <a:xfrm>
                <a:off x="5229327" y="5946448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BE02850-06CD-4013-A2D3-DBDE6A4B8DA6}"/>
                  </a:ext>
                </a:extLst>
              </p:cNvPr>
              <p:cNvSpPr/>
              <p:nvPr/>
            </p:nvSpPr>
            <p:spPr>
              <a:xfrm>
                <a:off x="7511182" y="5393600"/>
                <a:ext cx="117627" cy="1176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CA7F90-56A7-48C6-A79B-A20FDC2D3783}"/>
                </a:ext>
              </a:extLst>
            </p:cNvPr>
            <p:cNvGrpSpPr/>
            <p:nvPr/>
          </p:nvGrpSpPr>
          <p:grpSpPr>
            <a:xfrm>
              <a:off x="715000" y="4625339"/>
              <a:ext cx="3991900" cy="409907"/>
              <a:chOff x="1490068" y="5461373"/>
              <a:chExt cx="3991900" cy="4099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F7596D2-FDD0-47E0-8CE1-A59A52FDC6D4}"/>
                      </a:ext>
                    </a:extLst>
                  </p:cNvPr>
                  <p:cNvSpPr txBox="1"/>
                  <p:nvPr/>
                </p:nvSpPr>
                <p:spPr>
                  <a:xfrm>
                    <a:off x="1490068" y="5461373"/>
                    <a:ext cx="10818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F7596D2-FDD0-47E0-8CE1-A59A52FDC6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0068" y="5461373"/>
                    <a:ext cx="1081837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54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81623F5-06CD-4A3B-B31C-C88B339A25DD}"/>
                      </a:ext>
                    </a:extLst>
                  </p:cNvPr>
                  <p:cNvSpPr txBox="1"/>
                  <p:nvPr/>
                </p:nvSpPr>
                <p:spPr>
                  <a:xfrm>
                    <a:off x="2932062" y="5467108"/>
                    <a:ext cx="10818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81623F5-06CD-4A3B-B31C-C88B339A2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2062" y="5467108"/>
                    <a:ext cx="1081837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46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6C24082-8C4A-498C-AA3E-5E8C554492E6}"/>
                      </a:ext>
                    </a:extLst>
                  </p:cNvPr>
                  <p:cNvSpPr txBox="1"/>
                  <p:nvPr/>
                </p:nvSpPr>
                <p:spPr>
                  <a:xfrm>
                    <a:off x="4400131" y="5471170"/>
                    <a:ext cx="10818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6C24082-8C4A-498C-AA3E-5E8C554492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0131" y="5471170"/>
                    <a:ext cx="1081837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1A9C5C-E065-4EDD-B117-A937BB19A1E4}"/>
                </a:ext>
              </a:extLst>
            </p:cNvPr>
            <p:cNvGrpSpPr/>
            <p:nvPr/>
          </p:nvGrpSpPr>
          <p:grpSpPr>
            <a:xfrm>
              <a:off x="3435422" y="5451019"/>
              <a:ext cx="2861490" cy="400110"/>
              <a:chOff x="4210490" y="6287053"/>
              <a:chExt cx="2861490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4ED639B-1AB4-4E48-9538-6E6586DBFDB0}"/>
                      </a:ext>
                    </a:extLst>
                  </p:cNvPr>
                  <p:cNvSpPr txBox="1"/>
                  <p:nvPr/>
                </p:nvSpPr>
                <p:spPr>
                  <a:xfrm>
                    <a:off x="5125605" y="6287053"/>
                    <a:ext cx="10818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4ED639B-1AB4-4E48-9538-6E6586DBFD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5605" y="6287053"/>
                    <a:ext cx="1081837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367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332BCC0-AF61-4197-9A94-4F8C781B749C}"/>
                  </a:ext>
                </a:extLst>
              </p:cNvPr>
              <p:cNvCxnSpPr/>
              <p:nvPr/>
            </p:nvCxnSpPr>
            <p:spPr>
              <a:xfrm>
                <a:off x="4210490" y="6317827"/>
                <a:ext cx="286149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D527C94-FFC6-481E-9807-43D719160144}"/>
                </a:ext>
              </a:extLst>
            </p:cNvPr>
            <p:cNvSpPr/>
            <p:nvPr/>
          </p:nvSpPr>
          <p:spPr>
            <a:xfrm>
              <a:off x="516837" y="3824905"/>
              <a:ext cx="1472645" cy="44104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C1F2992-6368-44A2-8071-6FBF82767760}"/>
                </a:ext>
              </a:extLst>
            </p:cNvPr>
            <p:cNvSpPr/>
            <p:nvPr/>
          </p:nvSpPr>
          <p:spPr>
            <a:xfrm>
              <a:off x="3438109" y="4371986"/>
              <a:ext cx="1438375" cy="44104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084DC33-45CE-4AAA-8694-6C1D546CC4DE}"/>
                </a:ext>
              </a:extLst>
            </p:cNvPr>
            <p:cNvSpPr/>
            <p:nvPr/>
          </p:nvSpPr>
          <p:spPr>
            <a:xfrm>
              <a:off x="3444594" y="4973028"/>
              <a:ext cx="2838896" cy="44104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99319F-F7F5-43C2-992C-B731D90882EA}"/>
                </a:ext>
              </a:extLst>
            </p:cNvPr>
            <p:cNvCxnSpPr/>
            <p:nvPr/>
          </p:nvCxnSpPr>
          <p:spPr>
            <a:xfrm>
              <a:off x="603918" y="3930847"/>
              <a:ext cx="0" cy="14886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570A2F-D37B-4FDD-B33A-8DE775618706}"/>
                </a:ext>
              </a:extLst>
            </p:cNvPr>
            <p:cNvCxnSpPr/>
            <p:nvPr/>
          </p:nvCxnSpPr>
          <p:spPr>
            <a:xfrm>
              <a:off x="7785037" y="3919078"/>
              <a:ext cx="0" cy="14886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4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8223-3448-46B1-A9C6-8CA3EBD7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17" y="2446867"/>
            <a:ext cx="10515600" cy="1413934"/>
          </a:xfrm>
        </p:spPr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0C181-57CE-4583-8DF4-F158DC3B7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717" y="3787285"/>
                <a:ext cx="10515600" cy="4641427"/>
              </a:xfrm>
            </p:spPr>
            <p:txBody>
              <a:bodyPr/>
              <a:lstStyle/>
              <a:p>
                <a:r>
                  <a:rPr lang="en-US" dirty="0"/>
                  <a:t>Tight lower bounds for approximate distance oracles?</a:t>
                </a:r>
              </a:p>
              <a:p>
                <a:r>
                  <a:rPr lang="en-US" dirty="0"/>
                  <a:t>4SUM-hardness for deciding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Sidon set?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Thanks!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0C181-57CE-4583-8DF4-F158DC3B7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717" y="3787285"/>
                <a:ext cx="10515600" cy="4641427"/>
              </a:xfrm>
              <a:blipFill>
                <a:blip r:embed="rId3"/>
                <a:stretch>
                  <a:fillRect l="-104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5BD1492F-5666-4FF7-8C78-7632FAE30682}"/>
              </a:ext>
            </a:extLst>
          </p:cNvPr>
          <p:cNvSpPr txBox="1">
            <a:spLocks/>
          </p:cNvSpPr>
          <p:nvPr/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Additional result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F0E299-2B9B-4929-8A46-BFA4FDCB85AA}"/>
              </a:ext>
            </a:extLst>
          </p:cNvPr>
          <p:cNvSpPr txBox="1">
            <a:spLocks/>
          </p:cNvSpPr>
          <p:nvPr/>
        </p:nvSpPr>
        <p:spPr>
          <a:xfrm>
            <a:off x="765717" y="1684019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(non-tight) lower bound for triangle-</a:t>
            </a:r>
            <a:r>
              <a:rPr lang="en-US" sz="2400" u="sng" dirty="0"/>
              <a:t>detection</a:t>
            </a:r>
            <a:r>
              <a:rPr lang="en-US" sz="2400" dirty="0"/>
              <a:t> under </a:t>
            </a:r>
            <a:r>
              <a:rPr lang="en-US" sz="2400" u="sng" dirty="0"/>
              <a:t>strong</a:t>
            </a:r>
            <a:r>
              <a:rPr lang="en-US" sz="2400" dirty="0"/>
              <a:t>-3SUM-hypothesis</a:t>
            </a:r>
          </a:p>
        </p:txBody>
      </p:sp>
    </p:spTree>
    <p:extLst>
      <p:ext uri="{BB962C8B-B14F-4D97-AF65-F5344CB8AC3E}">
        <p14:creationId xmlns:p14="http://schemas.microsoft.com/office/powerpoint/2010/main" val="17085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E400-D14A-4B7A-8C3A-FC72B182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3SUM problem (on integers)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6DA6B-004C-4F3A-8FE5-861FDEAEE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732527"/>
                <a:ext cx="11492090" cy="346600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dirty="0"/>
                  <a:t>Input: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integers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   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, say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sz="3200" dirty="0"/>
              </a:p>
              <a:p>
                <a:r>
                  <a:rPr lang="en-US" sz="3200" dirty="0"/>
                  <a:t>Output: Are there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?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3200" dirty="0"/>
                  <a:t>Simple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time algorithm</a:t>
                </a:r>
                <a:endParaRPr lang="en-US" dirty="0"/>
              </a:p>
              <a:p>
                <a:pPr lvl="1"/>
                <a:r>
                  <a:rPr lang="en-US" dirty="0"/>
                  <a:t>fastest known: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[Baran-Demaine-Pătraşcu’05]</a:t>
                </a:r>
              </a:p>
              <a:p>
                <a:pPr lvl="1"/>
                <a:endParaRPr lang="en-US" sz="3200" dirty="0"/>
              </a:p>
              <a:p>
                <a:r>
                  <a:rPr lang="en-US" sz="3200" b="1" dirty="0"/>
                  <a:t>3SUM hypothesis: </a:t>
                </a:r>
                <a:r>
                  <a:rPr lang="en-US" sz="3200" dirty="0"/>
                  <a:t>No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-time algorithm can solve 3SUM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integers, for any constant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.  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6DA6B-004C-4F3A-8FE5-861FDEAEE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732527"/>
                <a:ext cx="11492090" cy="3466006"/>
              </a:xfrm>
              <a:blipFill>
                <a:blip r:embed="rId3"/>
                <a:stretch>
                  <a:fillRect l="-1061" t="-5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2DB500D-8CAB-4B91-856E-A6D85EFC1CD6}"/>
              </a:ext>
            </a:extLst>
          </p:cNvPr>
          <p:cNvSpPr txBox="1"/>
          <p:nvPr/>
        </p:nvSpPr>
        <p:spPr>
          <a:xfrm>
            <a:off x="7004755" y="4732510"/>
            <a:ext cx="5074355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This work: new LBs from 3SUM hypothesis </a:t>
            </a:r>
          </a:p>
          <a:p>
            <a:r>
              <a:rPr lang="en-US" sz="3200" dirty="0"/>
              <a:t>(via additive-combinatorial techniques)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8A9FFA-2260-4E60-AD80-85495CD29AD9}"/>
                  </a:ext>
                </a:extLst>
              </p:cNvPr>
              <p:cNvSpPr/>
              <p:nvPr/>
            </p:nvSpPr>
            <p:spPr>
              <a:xfrm>
                <a:off x="216406" y="5582673"/>
                <a:ext cx="6106755" cy="163121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Other (equivalent) 3SUM variants: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distinct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three input sets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8A9FFA-2260-4E60-AD80-85495CD29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6" y="5582673"/>
                <a:ext cx="6106755" cy="1631216"/>
              </a:xfrm>
              <a:prstGeom prst="rect">
                <a:avLst/>
              </a:prstGeom>
              <a:blipFill>
                <a:blip r:embed="rId4"/>
                <a:stretch>
                  <a:fillRect l="-896" t="-1859" b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5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34A4-732B-4729-A3EF-C13ADD0C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1 (Our main technical result)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EB109-0608-49D4-A8EB-49491D395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9832" y="2907166"/>
                <a:ext cx="9227014" cy="981512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Theorem 1</a:t>
                </a:r>
                <a:r>
                  <a:rPr lang="en-US" dirty="0"/>
                  <a:t>: Assuming 3SUM hypothesis, solving 3SUM </a:t>
                </a:r>
                <a:r>
                  <a:rPr lang="en-US" u="sng" dirty="0"/>
                  <a:t>on a Sidon 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⊂[±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EB109-0608-49D4-A8EB-49491D395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832" y="2907166"/>
                <a:ext cx="9227014" cy="981512"/>
              </a:xfrm>
              <a:blipFill>
                <a:blip r:embed="rId3"/>
                <a:stretch>
                  <a:fillRect l="-1122" t="-9816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6EF330-1CF1-414A-B02E-26308EFF0AF1}"/>
                  </a:ext>
                </a:extLst>
              </p:cNvPr>
              <p:cNvSpPr/>
              <p:nvPr/>
            </p:nvSpPr>
            <p:spPr>
              <a:xfrm>
                <a:off x="896922" y="1512836"/>
                <a:ext cx="1002554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Definition of Sidon set</a:t>
                </a:r>
                <a:r>
                  <a:rPr lang="en-US" sz="2400" dirty="0"/>
                  <a:t>: a set avoiding nontrivial solutions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/>
                  <a:t>(“nontrivial” means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400" b="0" dirty="0"/>
                  <a:t>	ex: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{1,2,4,5}</m:t>
                    </m:r>
                  </m:oMath>
                </a14:m>
                <a:r>
                  <a:rPr lang="en-US" sz="2400" dirty="0"/>
                  <a:t> NO.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1,2,5,7,14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YES.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6EF330-1CF1-414A-B02E-26308EFF0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22" y="1512836"/>
                <a:ext cx="10025544" cy="1138773"/>
              </a:xfrm>
              <a:prstGeom prst="rect">
                <a:avLst/>
              </a:prstGeom>
              <a:blipFill>
                <a:blip r:embed="rId4"/>
                <a:stretch>
                  <a:fillRect l="-912" t="-4278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5ABFD254-8FA3-4E7D-9D42-BE85086FAE21}"/>
                  </a:ext>
                </a:extLst>
              </p:cNvPr>
              <p:cNvSpPr/>
              <p:nvPr/>
            </p:nvSpPr>
            <p:spPr>
              <a:xfrm>
                <a:off x="1933607" y="4990562"/>
                <a:ext cx="6791205" cy="1435405"/>
              </a:xfrm>
              <a:prstGeom prst="rightArrow">
                <a:avLst>
                  <a:gd name="adj1" fmla="val 50000"/>
                  <a:gd name="adj2" fmla="val 482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/>
                  <a:t>Additive energy </a:t>
                </a:r>
                <a:r>
                  <a:rPr lang="en-US" sz="2400" dirty="0"/>
                  <a:t>of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5ABFD254-8FA3-4E7D-9D42-BE85086FA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07" y="4990562"/>
                <a:ext cx="6791205" cy="1435405"/>
              </a:xfrm>
              <a:prstGeom prst="rightArrow">
                <a:avLst>
                  <a:gd name="adj1" fmla="val 50000"/>
                  <a:gd name="adj2" fmla="val 4824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9E87A4-6BA9-4EED-888C-B879BA331843}"/>
                  </a:ext>
                </a:extLst>
              </p:cNvPr>
              <p:cNvSpPr txBox="1"/>
              <p:nvPr/>
            </p:nvSpPr>
            <p:spPr>
              <a:xfrm>
                <a:off x="8724812" y="5537107"/>
                <a:ext cx="142612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9E87A4-6BA9-4EED-888C-B879BA331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812" y="5537107"/>
                <a:ext cx="1426129" cy="47000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E48177-E411-4E16-8B29-4830544AFBDB}"/>
                  </a:ext>
                </a:extLst>
              </p:cNvPr>
              <p:cNvSpPr txBox="1"/>
              <p:nvPr/>
            </p:nvSpPr>
            <p:spPr>
              <a:xfrm>
                <a:off x="32462" y="5480164"/>
                <a:ext cx="210747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E48177-E411-4E16-8B29-4830544AF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2" y="5480164"/>
                <a:ext cx="2107473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5976DE9-94A8-47AF-BB33-0A3C63B4C18E}"/>
              </a:ext>
            </a:extLst>
          </p:cNvPr>
          <p:cNvSpPr txBox="1"/>
          <p:nvPr/>
        </p:nvSpPr>
        <p:spPr>
          <a:xfrm>
            <a:off x="388711" y="4578277"/>
            <a:ext cx="494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additive structure</a:t>
            </a:r>
          </a:p>
          <a:p>
            <a:r>
              <a:rPr lang="en-US" sz="2000" dirty="0"/>
              <a:t>(e.g., random numbers from a large range)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AD74D-00E9-45C5-95EB-D0C91E9011C7}"/>
              </a:ext>
            </a:extLst>
          </p:cNvPr>
          <p:cNvSpPr txBox="1"/>
          <p:nvPr/>
        </p:nvSpPr>
        <p:spPr>
          <a:xfrm>
            <a:off x="8278961" y="4559774"/>
            <a:ext cx="34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lot of additive structure</a:t>
            </a:r>
          </a:p>
          <a:p>
            <a:r>
              <a:rPr lang="en-US" sz="2000" dirty="0"/>
              <a:t>(e.g., arithmetic progression)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C2FA15-D827-4A95-8468-950B92FA0945}"/>
              </a:ext>
            </a:extLst>
          </p:cNvPr>
          <p:cNvSpPr/>
          <p:nvPr/>
        </p:nvSpPr>
        <p:spPr>
          <a:xfrm>
            <a:off x="1086198" y="3961374"/>
            <a:ext cx="771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“3SUM instances with </a:t>
            </a:r>
            <a:r>
              <a:rPr lang="en-US" sz="2400" i="1" u="sng" dirty="0"/>
              <a:t>no additive structure</a:t>
            </a:r>
            <a:r>
              <a:rPr lang="en-US" sz="2400" i="1" dirty="0"/>
              <a:t> are the hardest!”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7EE086-4280-4521-AAC9-388733B15723}"/>
              </a:ext>
            </a:extLst>
          </p:cNvPr>
          <p:cNvGrpSpPr/>
          <p:nvPr/>
        </p:nvGrpSpPr>
        <p:grpSpPr>
          <a:xfrm>
            <a:off x="8191328" y="6425967"/>
            <a:ext cx="3642453" cy="104971"/>
            <a:chOff x="8191328" y="6425967"/>
            <a:chExt cx="3642453" cy="1049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83302-A745-427B-999F-C75AA0AB224F}"/>
                </a:ext>
              </a:extLst>
            </p:cNvPr>
            <p:cNvCxnSpPr>
              <a:cxnSpLocks/>
            </p:cNvCxnSpPr>
            <p:nvPr/>
          </p:nvCxnSpPr>
          <p:spPr>
            <a:xfrm>
              <a:off x="8191328" y="6480831"/>
              <a:ext cx="36424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7DA67E-FD02-4B5D-9ADA-17492C4101E9}"/>
                </a:ext>
              </a:extLst>
            </p:cNvPr>
            <p:cNvSpPr/>
            <p:nvPr/>
          </p:nvSpPr>
          <p:spPr>
            <a:xfrm>
              <a:off x="8412189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1694FD-58BC-428C-8F8A-8C7498B41FD6}"/>
                </a:ext>
              </a:extLst>
            </p:cNvPr>
            <p:cNvSpPr/>
            <p:nvPr/>
          </p:nvSpPr>
          <p:spPr>
            <a:xfrm>
              <a:off x="8708192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06986D-B6F0-4649-81D5-8CB6BF04AA49}"/>
                </a:ext>
              </a:extLst>
            </p:cNvPr>
            <p:cNvSpPr/>
            <p:nvPr/>
          </p:nvSpPr>
          <p:spPr>
            <a:xfrm>
              <a:off x="9013365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F6E6D7-DAF9-435B-8E84-CF99C4EC2BE6}"/>
                </a:ext>
              </a:extLst>
            </p:cNvPr>
            <p:cNvSpPr/>
            <p:nvPr/>
          </p:nvSpPr>
          <p:spPr>
            <a:xfrm>
              <a:off x="9315117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AAB872-A724-41E0-A984-3BC062E1ED7A}"/>
                </a:ext>
              </a:extLst>
            </p:cNvPr>
            <p:cNvSpPr/>
            <p:nvPr/>
          </p:nvSpPr>
          <p:spPr>
            <a:xfrm>
              <a:off x="9616869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D819FC-6B61-4BBA-B491-99BF2733A065}"/>
                </a:ext>
              </a:extLst>
            </p:cNvPr>
            <p:cNvSpPr/>
            <p:nvPr/>
          </p:nvSpPr>
          <p:spPr>
            <a:xfrm>
              <a:off x="9920779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82E669-464A-4521-AC91-9403E7365F52}"/>
                </a:ext>
              </a:extLst>
            </p:cNvPr>
            <p:cNvSpPr/>
            <p:nvPr/>
          </p:nvSpPr>
          <p:spPr>
            <a:xfrm>
              <a:off x="10216782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B0B721-217D-4570-BD3D-8DEBEA9FD3B6}"/>
                </a:ext>
              </a:extLst>
            </p:cNvPr>
            <p:cNvSpPr/>
            <p:nvPr/>
          </p:nvSpPr>
          <p:spPr>
            <a:xfrm>
              <a:off x="10522125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FDC2299-60CE-4DF5-A03E-B5A48E8C0F28}"/>
                </a:ext>
              </a:extLst>
            </p:cNvPr>
            <p:cNvSpPr/>
            <p:nvPr/>
          </p:nvSpPr>
          <p:spPr>
            <a:xfrm>
              <a:off x="10823877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573852A-1150-4452-AE2C-BAD1742C32B3}"/>
                </a:ext>
              </a:extLst>
            </p:cNvPr>
            <p:cNvSpPr/>
            <p:nvPr/>
          </p:nvSpPr>
          <p:spPr>
            <a:xfrm>
              <a:off x="11125629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2FFDAE-6992-4468-A81B-92A773F2D4D6}"/>
                </a:ext>
              </a:extLst>
            </p:cNvPr>
            <p:cNvSpPr/>
            <p:nvPr/>
          </p:nvSpPr>
          <p:spPr>
            <a:xfrm>
              <a:off x="11427381" y="6425967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4EFBD3-8745-478D-8E95-8CA8B4BB0473}"/>
              </a:ext>
            </a:extLst>
          </p:cNvPr>
          <p:cNvGrpSpPr/>
          <p:nvPr/>
        </p:nvGrpSpPr>
        <p:grpSpPr>
          <a:xfrm>
            <a:off x="388711" y="6373481"/>
            <a:ext cx="3644055" cy="104971"/>
            <a:chOff x="388711" y="6373481"/>
            <a:chExt cx="3644055" cy="10497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C1E45B-9DC1-41CA-BA37-56B4478E26C3}"/>
                </a:ext>
              </a:extLst>
            </p:cNvPr>
            <p:cNvCxnSpPr>
              <a:cxnSpLocks/>
            </p:cNvCxnSpPr>
            <p:nvPr/>
          </p:nvCxnSpPr>
          <p:spPr>
            <a:xfrm>
              <a:off x="388711" y="6428345"/>
              <a:ext cx="3644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2E9C2E0-C49A-47F2-8456-0BC1EAE3485F}"/>
                </a:ext>
              </a:extLst>
            </p:cNvPr>
            <p:cNvSpPr/>
            <p:nvPr/>
          </p:nvSpPr>
          <p:spPr>
            <a:xfrm>
              <a:off x="2106404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899136-CBC1-4348-B7B8-48C369B0F8CB}"/>
                </a:ext>
              </a:extLst>
            </p:cNvPr>
            <p:cNvSpPr/>
            <p:nvPr/>
          </p:nvSpPr>
          <p:spPr>
            <a:xfrm>
              <a:off x="603994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2B89821-DE31-4EBD-A8F7-3277621D732D}"/>
                </a:ext>
              </a:extLst>
            </p:cNvPr>
            <p:cNvSpPr/>
            <p:nvPr/>
          </p:nvSpPr>
          <p:spPr>
            <a:xfrm>
              <a:off x="1606024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9285598-D8A4-4478-829D-1D7BF9DF56E5}"/>
                </a:ext>
              </a:extLst>
            </p:cNvPr>
            <p:cNvSpPr/>
            <p:nvPr/>
          </p:nvSpPr>
          <p:spPr>
            <a:xfrm>
              <a:off x="3018010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CF3BA29-D403-4206-8344-A9D5B5FF5C70}"/>
                </a:ext>
              </a:extLst>
            </p:cNvPr>
            <p:cNvSpPr/>
            <p:nvPr/>
          </p:nvSpPr>
          <p:spPr>
            <a:xfrm>
              <a:off x="2949684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945F283-70B3-49D4-835A-7B202AFC55A3}"/>
                </a:ext>
              </a:extLst>
            </p:cNvPr>
            <p:cNvSpPr/>
            <p:nvPr/>
          </p:nvSpPr>
          <p:spPr>
            <a:xfrm>
              <a:off x="1028125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C3DDC66-75B3-43EB-9B1F-9B8B3D963FFC}"/>
                </a:ext>
              </a:extLst>
            </p:cNvPr>
            <p:cNvSpPr/>
            <p:nvPr/>
          </p:nvSpPr>
          <p:spPr>
            <a:xfrm>
              <a:off x="2806662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BA549E-9E77-4DDE-9199-716FF43F197D}"/>
                </a:ext>
              </a:extLst>
            </p:cNvPr>
            <p:cNvSpPr/>
            <p:nvPr/>
          </p:nvSpPr>
          <p:spPr>
            <a:xfrm>
              <a:off x="2493500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12E9E54-FF58-42B8-8467-D05664DAC46B}"/>
                </a:ext>
              </a:extLst>
            </p:cNvPr>
            <p:cNvSpPr/>
            <p:nvPr/>
          </p:nvSpPr>
          <p:spPr>
            <a:xfrm>
              <a:off x="3734611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0480E3-4581-4F68-99DA-1D03017A2612}"/>
                </a:ext>
              </a:extLst>
            </p:cNvPr>
            <p:cNvSpPr/>
            <p:nvPr/>
          </p:nvSpPr>
          <p:spPr>
            <a:xfrm>
              <a:off x="2259058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BFC76B7-A324-4F1A-84AF-C0B9E99D6FEC}"/>
                </a:ext>
              </a:extLst>
            </p:cNvPr>
            <p:cNvSpPr/>
            <p:nvPr/>
          </p:nvSpPr>
          <p:spPr>
            <a:xfrm>
              <a:off x="3264898" y="6373481"/>
              <a:ext cx="104971" cy="104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157DD4-858C-4D4A-BBA7-37C33D452F0A}"/>
              </a:ext>
            </a:extLst>
          </p:cNvPr>
          <p:cNvSpPr txBox="1"/>
          <p:nvPr/>
        </p:nvSpPr>
        <p:spPr>
          <a:xfrm>
            <a:off x="10240619" y="1561848"/>
            <a:ext cx="187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(Sidon equation)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F70CD-82C5-4B44-8505-D22180A5D777}"/>
              </a:ext>
            </a:extLst>
          </p:cNvPr>
          <p:cNvSpPr/>
          <p:nvPr/>
        </p:nvSpPr>
        <p:spPr>
          <a:xfrm>
            <a:off x="554059" y="5899401"/>
            <a:ext cx="123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(Sidon set) </a:t>
            </a:r>
          </a:p>
        </p:txBody>
      </p:sp>
    </p:spTree>
    <p:extLst>
      <p:ext uri="{BB962C8B-B14F-4D97-AF65-F5344CB8AC3E}">
        <p14:creationId xmlns:p14="http://schemas.microsoft.com/office/powerpoint/2010/main" val="3775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9" grpId="0" animBg="1"/>
      <p:bldP spid="10" grpId="0"/>
      <p:bldP spid="12" grpId="0"/>
      <p:bldP spid="13" grpId="0"/>
      <p:bldP spid="15" grpId="0"/>
      <p:bldP spid="14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DD9F-EF98-4EDC-8F34-FDE7373E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FD9E-3552-42A5-A792-246A7ED3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17" y="5373160"/>
            <a:ext cx="10515600" cy="1762382"/>
          </a:xfrm>
        </p:spPr>
        <p:txBody>
          <a:bodyPr/>
          <a:lstStyle/>
          <a:p>
            <a:r>
              <a:rPr lang="en-US" dirty="0"/>
              <a:t>Proof ideas for 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Theorem 1</a:t>
                </a:r>
                <a:r>
                  <a:rPr lang="en-US" dirty="0"/>
                  <a:t>: Assuming 3SUM hypothesis, solving 3SUM </a:t>
                </a:r>
                <a:r>
                  <a:rPr lang="en-US" u="sng" dirty="0"/>
                  <a:t>on a Sidon 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⊂[±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  <a:blipFill>
                <a:blip r:embed="rId3"/>
                <a:stretch>
                  <a:fillRect l="-1122" t="-9816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6E6476-907D-494D-A17C-962E3EE209DE}"/>
              </a:ext>
            </a:extLst>
          </p:cNvPr>
          <p:cNvSpPr txBox="1">
            <a:spLocks/>
          </p:cNvSpPr>
          <p:nvPr/>
        </p:nvSpPr>
        <p:spPr>
          <a:xfrm>
            <a:off x="686217" y="3442754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Applications</a:t>
            </a:r>
            <a:r>
              <a:rPr lang="en-US" dirty="0"/>
              <a:t> of Theorem 1 in fine-grained complexity:</a:t>
            </a:r>
          </a:p>
          <a:p>
            <a:pPr lvl="1"/>
            <a:r>
              <a:rPr lang="en-US" dirty="0"/>
              <a:t>Tight LB for </a:t>
            </a:r>
            <a:r>
              <a:rPr lang="en-US" b="1" dirty="0"/>
              <a:t>listing 4-cycles</a:t>
            </a:r>
          </a:p>
          <a:p>
            <a:pPr lvl="1"/>
            <a:r>
              <a:rPr lang="en-US" dirty="0"/>
              <a:t>Improved LB for building </a:t>
            </a:r>
            <a:r>
              <a:rPr lang="en-US" b="1" dirty="0"/>
              <a:t>approximate distance oracles</a:t>
            </a:r>
          </a:p>
          <a:p>
            <a:pPr lvl="1"/>
            <a:r>
              <a:rPr lang="en-US" dirty="0"/>
              <a:t>Tight LB for solving 4-term linear equations in a given set (“</a:t>
            </a:r>
            <a:r>
              <a:rPr lang="en-US" b="1" dirty="0"/>
              <a:t>4-LDT problem</a:t>
            </a:r>
            <a:r>
              <a:rPr lang="en-US" dirty="0"/>
              <a:t>”)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C8B22-28DE-4024-AF79-FD8CA8391099}"/>
              </a:ext>
            </a:extLst>
          </p:cNvPr>
          <p:cNvSpPr/>
          <p:nvPr/>
        </p:nvSpPr>
        <p:spPr>
          <a:xfrm>
            <a:off x="1136532" y="2828472"/>
            <a:ext cx="771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“3SUM instances with no additive structure are the hardest!”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ED453-54AC-456D-92F2-807B9282905C}"/>
              </a:ext>
            </a:extLst>
          </p:cNvPr>
          <p:cNvCxnSpPr>
            <a:cxnSpLocks/>
          </p:cNvCxnSpPr>
          <p:nvPr/>
        </p:nvCxnSpPr>
        <p:spPr>
          <a:xfrm flipH="1">
            <a:off x="5593339" y="4104918"/>
            <a:ext cx="3259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2E9B99-81BA-413A-9632-0F57F9D2FFB6}"/>
              </a:ext>
            </a:extLst>
          </p:cNvPr>
          <p:cNvCxnSpPr>
            <a:cxnSpLocks/>
          </p:cNvCxnSpPr>
          <p:nvPr/>
        </p:nvCxnSpPr>
        <p:spPr>
          <a:xfrm flipH="1">
            <a:off x="8294255" y="4536449"/>
            <a:ext cx="558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1F7730-F43B-4D89-A648-8E2B7D169E1B}"/>
              </a:ext>
            </a:extLst>
          </p:cNvPr>
          <p:cNvSpPr/>
          <p:nvPr/>
        </p:nvSpPr>
        <p:spPr>
          <a:xfrm>
            <a:off x="8852489" y="3834266"/>
            <a:ext cx="2338939" cy="9047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Independently by [</a:t>
            </a:r>
            <a:r>
              <a:rPr lang="en-US" dirty="0" err="1"/>
              <a:t>Abboud</a:t>
            </a:r>
            <a:r>
              <a:rPr lang="en-US" dirty="0"/>
              <a:t>, </a:t>
            </a:r>
            <a:r>
              <a:rPr lang="en-US" dirty="0" err="1"/>
              <a:t>Bringmann</a:t>
            </a:r>
            <a:r>
              <a:rPr lang="en-US" dirty="0"/>
              <a:t>, and Fischer STOC’23]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004A6B-1811-43FD-92F6-BD3C12B59A78}"/>
              </a:ext>
            </a:extLst>
          </p:cNvPr>
          <p:cNvSpPr/>
          <p:nvPr/>
        </p:nvSpPr>
        <p:spPr>
          <a:xfrm>
            <a:off x="979832" y="3928563"/>
            <a:ext cx="7314422" cy="78671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09051B-3EA4-4C75-A6E0-9E18A2F34256}"/>
              </a:ext>
            </a:extLst>
          </p:cNvPr>
          <p:cNvSpPr/>
          <p:nvPr/>
        </p:nvSpPr>
        <p:spPr>
          <a:xfrm>
            <a:off x="379001" y="1639809"/>
            <a:ext cx="1181101" cy="9624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3SUM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B3595F-BA0E-4E7B-90BC-12BEC1892B8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560102" y="2121053"/>
            <a:ext cx="2116206" cy="5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82C28F-6D72-45E7-9F3B-35EECE807C51}"/>
              </a:ext>
            </a:extLst>
          </p:cNvPr>
          <p:cNvSpPr txBox="1"/>
          <p:nvPr/>
        </p:nvSpPr>
        <p:spPr>
          <a:xfrm>
            <a:off x="1459808" y="1541546"/>
            <a:ext cx="238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[</a:t>
            </a:r>
            <a:r>
              <a:rPr lang="en-US" sz="2400" b="1" dirty="0"/>
              <a:t>Păt’10</a:t>
            </a:r>
            <a:r>
              <a:rPr lang="en-US" sz="2400" dirty="0"/>
              <a:t>,</a:t>
            </a:r>
            <a:r>
              <a:rPr lang="en-US" sz="2000" dirty="0"/>
              <a:t>KPP’16</a:t>
            </a:r>
            <a:r>
              <a:rPr lang="en-US" sz="24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8F5DF7F-FC14-42D0-819C-07B443AE2C18}"/>
                  </a:ext>
                </a:extLst>
              </p:cNvPr>
              <p:cNvSpPr/>
              <p:nvPr/>
            </p:nvSpPr>
            <p:spPr>
              <a:xfrm>
                <a:off x="9001639" y="1511788"/>
                <a:ext cx="2579576" cy="903405"/>
              </a:xfrm>
              <a:prstGeom prst="roundRect">
                <a:avLst/>
              </a:prstGeom>
              <a:ln w="762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-Listing</a:t>
                </a:r>
                <a:endParaRPr lang="en-US" sz="2800" b="1" u="sng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8F5DF7F-FC14-42D0-819C-07B443AE2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639" y="1511788"/>
                <a:ext cx="2579576" cy="90340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21B2461-7AC4-480A-ADD3-00A0A9E0F6C8}"/>
              </a:ext>
            </a:extLst>
          </p:cNvPr>
          <p:cNvSpPr txBox="1"/>
          <p:nvPr/>
        </p:nvSpPr>
        <p:spPr>
          <a:xfrm>
            <a:off x="4499489" y="2457127"/>
            <a:ext cx="153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[DKPV’20]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5668FC-2E5A-4E1B-A6F1-E64909952777}"/>
              </a:ext>
            </a:extLst>
          </p:cNvPr>
          <p:cNvCxnSpPr>
            <a:cxnSpLocks/>
          </p:cNvCxnSpPr>
          <p:nvPr/>
        </p:nvCxnSpPr>
        <p:spPr>
          <a:xfrm flipH="1">
            <a:off x="3262748" y="3729124"/>
            <a:ext cx="642660" cy="1127224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E33A52-1250-474F-AFC6-707F80DE544A}"/>
                  </a:ext>
                </a:extLst>
              </p:cNvPr>
              <p:cNvSpPr/>
              <p:nvPr/>
            </p:nvSpPr>
            <p:spPr>
              <a:xfrm>
                <a:off x="557457" y="4856348"/>
                <a:ext cx="3804892" cy="163808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Dynamic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sz="2000" dirty="0"/>
                  <a:t>-reachability,</a:t>
                </a:r>
              </a:p>
              <a:p>
                <a:pPr algn="ctr"/>
                <a:r>
                  <a:rPr lang="en-US" sz="2000" dirty="0"/>
                  <a:t>Dynamic Subgraph Connectivity,</a:t>
                </a:r>
              </a:p>
              <a:p>
                <a:pPr algn="ctr"/>
                <a:r>
                  <a:rPr lang="en-US" sz="2000" dirty="0"/>
                  <a:t> Dynamic Maximum Matching,</a:t>
                </a:r>
              </a:p>
              <a:p>
                <a:pPr algn="ctr"/>
                <a:r>
                  <a:rPr lang="en-US" sz="2000" dirty="0"/>
                  <a:t>Low-arboricity △-listing,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-failure connectivity oracle…</a:t>
                </a:r>
                <a:endParaRPr lang="en-US" sz="2000" b="1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E33A52-1250-474F-AFC6-707F80DE5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7" y="4856348"/>
                <a:ext cx="3804892" cy="1638085"/>
              </a:xfrm>
              <a:prstGeom prst="roundRect">
                <a:avLst/>
              </a:prstGeom>
              <a:blipFill>
                <a:blip r:embed="rId4"/>
                <a:stretch>
                  <a:fillRect t="-1111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689D515A-52C6-4E53-AD33-02572DF17B18}"/>
              </a:ext>
            </a:extLst>
          </p:cNvPr>
          <p:cNvSpPr txBox="1"/>
          <p:nvPr/>
        </p:nvSpPr>
        <p:spPr>
          <a:xfrm>
            <a:off x="895535" y="3991929"/>
            <a:ext cx="344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[Păt’10,AV’14,KPP’16,…]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29F9057-F19D-43C4-BE23-1460B7B34C99}"/>
              </a:ext>
            </a:extLst>
          </p:cNvPr>
          <p:cNvSpPr/>
          <p:nvPr/>
        </p:nvSpPr>
        <p:spPr>
          <a:xfrm>
            <a:off x="8986334" y="2875831"/>
            <a:ext cx="2579576" cy="903405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Approximate Distance Oracle</a:t>
            </a:r>
            <a:endParaRPr lang="en-US" sz="2800" b="1" u="sng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0814DC1-3D53-45D1-9E9A-1F8B2882033D}"/>
              </a:ext>
            </a:extLst>
          </p:cNvPr>
          <p:cNvCxnSpPr>
            <a:cxnSpLocks/>
          </p:cNvCxnSpPr>
          <p:nvPr/>
        </p:nvCxnSpPr>
        <p:spPr>
          <a:xfrm flipV="1">
            <a:off x="6243117" y="2025805"/>
            <a:ext cx="2734305" cy="1896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C1DE3DF-AD7A-4BFA-9C02-84394314C80C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6243117" y="3327533"/>
            <a:ext cx="2743217" cy="1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D14B498-C3A2-4DF1-AE9B-44BFC7D31C7F}"/>
              </a:ext>
            </a:extLst>
          </p:cNvPr>
          <p:cNvSpPr txBox="1"/>
          <p:nvPr/>
        </p:nvSpPr>
        <p:spPr>
          <a:xfrm>
            <a:off x="6267334" y="2134379"/>
            <a:ext cx="286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Cycle-removal </a:t>
            </a:r>
            <a:r>
              <a:rPr lang="en-US" sz="2000" b="1" dirty="0"/>
              <a:t>[Abboud-Bringmann-Khoury-Zamir’22]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E156AF-09C5-4692-AE52-E88EB7B28DA4}"/>
                  </a:ext>
                </a:extLst>
              </p:cNvPr>
              <p:cNvSpPr/>
              <p:nvPr/>
            </p:nvSpPr>
            <p:spPr>
              <a:xfrm>
                <a:off x="4704906" y="3933690"/>
                <a:ext cx="682304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All-Edge-△: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, decide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in some triangle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E156AF-09C5-4692-AE52-E88EB7B28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06" y="3933690"/>
                <a:ext cx="6823046" cy="830997"/>
              </a:xfrm>
              <a:prstGeom prst="rect">
                <a:avLst/>
              </a:prstGeom>
              <a:blipFill>
                <a:blip r:embed="rId5"/>
                <a:stretch>
                  <a:fillRect l="-1251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C8B2A9-E547-4DD1-8725-9EEDA7706AFB}"/>
                  </a:ext>
                </a:extLst>
              </p:cNvPr>
              <p:cNvSpPr/>
              <p:nvPr/>
            </p:nvSpPr>
            <p:spPr>
              <a:xfrm>
                <a:off x="4833713" y="5021791"/>
                <a:ext cx="6238053" cy="1171411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[Păt’10]: </a:t>
                </a:r>
                <a:r>
                  <a:rPr lang="en-US" sz="2400" dirty="0"/>
                  <a:t>On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-degree graph, it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time (under 3SUM) to solve All-Edge-△  </a:t>
                </a:r>
                <a:r>
                  <a:rPr lang="en-US" sz="2000" dirty="0"/>
                  <a:t>(or, list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sz="2000" dirty="0"/>
                  <a:t> triangles)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C8B2A9-E547-4DD1-8725-9EEDA7706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13" y="5021791"/>
                <a:ext cx="6238053" cy="1171411"/>
              </a:xfrm>
              <a:prstGeom prst="rect">
                <a:avLst/>
              </a:prstGeom>
              <a:blipFill>
                <a:blip r:embed="rId6"/>
                <a:stretch>
                  <a:fillRect l="-1263" t="-2020" b="-707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EEAFBC6-4EA5-47C8-A317-2A82C24CF895}"/>
              </a:ext>
            </a:extLst>
          </p:cNvPr>
          <p:cNvGrpSpPr/>
          <p:nvPr/>
        </p:nvGrpSpPr>
        <p:grpSpPr>
          <a:xfrm>
            <a:off x="3744482" y="1545854"/>
            <a:ext cx="2498635" cy="2259649"/>
            <a:chOff x="3744482" y="1545854"/>
            <a:chExt cx="2498635" cy="22596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8FCCE34-CE72-44DA-A64D-D50C7393967D}"/>
                </a:ext>
              </a:extLst>
            </p:cNvPr>
            <p:cNvSpPr/>
            <p:nvPr/>
          </p:nvSpPr>
          <p:spPr>
            <a:xfrm>
              <a:off x="3835168" y="1707703"/>
              <a:ext cx="2322344" cy="63812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△-listing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DD2357-278C-4CD3-8D17-D89C1812D5C4}"/>
                </a:ext>
              </a:extLst>
            </p:cNvPr>
            <p:cNvCxnSpPr>
              <a:cxnSpLocks/>
            </p:cNvCxnSpPr>
            <p:nvPr/>
          </p:nvCxnSpPr>
          <p:spPr>
            <a:xfrm>
              <a:off x="4585279" y="2337013"/>
              <a:ext cx="0" cy="671950"/>
            </a:xfrm>
            <a:prstGeom prst="straightConnector1">
              <a:avLst/>
            </a:prstGeom>
            <a:ln w="38100"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97465BF-5C3A-4867-B863-C3555BF845CA}"/>
                </a:ext>
              </a:extLst>
            </p:cNvPr>
            <p:cNvSpPr/>
            <p:nvPr/>
          </p:nvSpPr>
          <p:spPr>
            <a:xfrm>
              <a:off x="3835168" y="3017782"/>
              <a:ext cx="2322344" cy="63812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All-Edge-△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354360F-4EFA-44E7-89E5-F27EF13A8B4B}"/>
                </a:ext>
              </a:extLst>
            </p:cNvPr>
            <p:cNvSpPr/>
            <p:nvPr/>
          </p:nvSpPr>
          <p:spPr>
            <a:xfrm>
              <a:off x="3744482" y="1545854"/>
              <a:ext cx="2498635" cy="2259649"/>
            </a:xfrm>
            <a:prstGeom prst="roundRect">
              <a:avLst/>
            </a:prstGeom>
            <a:noFill/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EF1A9B8C-F2F1-4EAB-8763-0176549170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0420" y="188177"/>
                <a:ext cx="10515600" cy="1413934"/>
              </a:xfrm>
            </p:spPr>
            <p:txBody>
              <a:bodyPr/>
              <a:lstStyle/>
              <a:p>
                <a:r>
                  <a:rPr lang="en-US" dirty="0"/>
                  <a:t>3SUM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△problems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other graph problems</a:t>
                </a:r>
              </a:p>
            </p:txBody>
          </p:sp>
        </mc:Choice>
        <mc:Fallback xmlns="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EF1A9B8C-F2F1-4EAB-8763-017654917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0420" y="188177"/>
                <a:ext cx="10515600" cy="1413934"/>
              </a:xfrm>
              <a:blipFill>
                <a:blip r:embed="rId7"/>
                <a:stretch>
                  <a:fillRect l="-2377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EB1406C-27B4-439F-9471-F421305895B0}"/>
              </a:ext>
            </a:extLst>
          </p:cNvPr>
          <p:cNvSpPr txBox="1"/>
          <p:nvPr/>
        </p:nvSpPr>
        <p:spPr>
          <a:xfrm>
            <a:off x="1593698" y="2178330"/>
            <a:ext cx="238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[VW’09+VX’20]</a:t>
            </a:r>
          </a:p>
        </p:txBody>
      </p:sp>
    </p:spTree>
    <p:extLst>
      <p:ext uri="{BB962C8B-B14F-4D97-AF65-F5344CB8AC3E}">
        <p14:creationId xmlns:p14="http://schemas.microsoft.com/office/powerpoint/2010/main" val="40946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6" grpId="0"/>
      <p:bldP spid="54" grpId="0" animBg="1"/>
      <p:bldP spid="55" grpId="0"/>
      <p:bldP spid="56" grpId="0" animBg="1"/>
      <p:bldP spid="63" grpId="0"/>
      <p:bldP spid="3" grpId="0"/>
      <p:bldP spid="4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E7309-4A37-49BF-9C3C-A580F6C496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Listing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4-cycles (undirected, non-induced)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E7309-4A37-49BF-9C3C-A580F6C49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A2CFF38-1C3D-434E-8453-2C477213A70E}"/>
                  </a:ext>
                </a:extLst>
              </p:cNvPr>
              <p:cNvSpPr/>
              <p:nvPr/>
            </p:nvSpPr>
            <p:spPr>
              <a:xfrm>
                <a:off x="626882" y="1554711"/>
                <a:ext cx="11240817" cy="270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-detection: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algo</a:t>
                </a:r>
                <a:r>
                  <a:rPr lang="en-US" sz="2400" dirty="0"/>
                  <a:t>   [Alon-Yuster-Zwick’97]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listing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algo</a:t>
                </a:r>
                <a:r>
                  <a:rPr lang="en-US" sz="2400" dirty="0"/>
                  <a:t>   </a:t>
                </a:r>
                <a:r>
                  <a:rPr lang="en-US" sz="2000" dirty="0"/>
                  <a:t>[modification of AYZ’97; independently by Abboud-Khoury-Leibowitz-Safier’22]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(not necessarily induced)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 graph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if fewer than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exist, report all of them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Theorem [</a:t>
                </a:r>
                <a:r>
                  <a:rPr lang="en-US" sz="2400" dirty="0" err="1"/>
                  <a:t>Abboud</a:t>
                </a:r>
                <a:r>
                  <a:rPr lang="en-US" sz="2400" dirty="0"/>
                  <a:t>-</a:t>
                </a:r>
                <a:r>
                  <a:rPr lang="en-US" sz="2400" dirty="0" err="1"/>
                  <a:t>Bringmann</a:t>
                </a:r>
                <a:r>
                  <a:rPr lang="en-US" sz="2400" dirty="0"/>
                  <a:t>-Khoury-Zamir STOC’22]: No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-time algorithm can list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4-cycles. (based on 3SUM or APSP)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A2CFF38-1C3D-434E-8453-2C477213A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82" y="1554711"/>
                <a:ext cx="11240817" cy="2704202"/>
              </a:xfrm>
              <a:prstGeom prst="rect">
                <a:avLst/>
              </a:prstGeom>
              <a:blipFill>
                <a:blip r:embed="rId4"/>
                <a:stretch>
                  <a:fillRect l="-759" t="-676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FB5FC84-891C-4DE0-B5D7-92955359B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882" y="4740280"/>
                <a:ext cx="11610464" cy="314532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 </a:t>
                </a:r>
                <a:r>
                  <a:rPr lang="en-US" sz="2400" dirty="0"/>
                  <a:t>(This work; independently ABF’23): </a:t>
                </a:r>
                <a:r>
                  <a:rPr lang="en-US" dirty="0"/>
                  <a:t>No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algorithm can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4-cycles,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for any constant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</a:t>
                </a:r>
                <a:r>
                  <a:rPr lang="en-US" sz="2400" dirty="0"/>
                  <a:t>(based on 3SUM)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FB5FC84-891C-4DE0-B5D7-92955359B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882" y="4740280"/>
                <a:ext cx="11610464" cy="3145328"/>
              </a:xfrm>
              <a:blipFill>
                <a:blip r:embed="rId5"/>
                <a:stretch>
                  <a:fillRect l="-945" t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A2E6-E02F-4485-ABA5-871F57B0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C0AE2-BCE6-44BA-A484-ACE3EEFB1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365" y="1704052"/>
                <a:ext cx="10515600" cy="52837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[</a:t>
                </a:r>
                <a:r>
                  <a:rPr lang="en-US" dirty="0" err="1"/>
                  <a:t>Thorup</a:t>
                </a:r>
                <a:r>
                  <a:rPr lang="en-US" dirty="0"/>
                  <a:t>-Zwick 2001]: For constant integer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≥2,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preprocesses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and then</a:t>
                </a:r>
              </a:p>
              <a:p>
                <a:pPr lvl="1"/>
                <a:r>
                  <a:rPr lang="en-US" dirty="0"/>
                  <a:t>supports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-approx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Can preprocessing time be improved? (for example,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?</a:t>
                </a:r>
              </a:p>
              <a:p>
                <a:r>
                  <a:rPr lang="en-US" dirty="0"/>
                  <a:t>Theorem </a:t>
                </a:r>
                <a:r>
                  <a:rPr lang="en-US" sz="2400" dirty="0"/>
                  <a:t>[ABKZ 2022]</a:t>
                </a:r>
                <a:r>
                  <a:rPr lang="en-US" dirty="0"/>
                  <a:t>: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preprocessing time </a:t>
                </a:r>
                <a:r>
                  <a:rPr lang="en-US" sz="2400" dirty="0"/>
                  <a:t>(based on 3SUM or APSP)</a:t>
                </a:r>
                <a:endParaRPr lang="en-US" sz="900" dirty="0"/>
              </a:p>
              <a:p>
                <a:r>
                  <a:rPr lang="en-US" b="1" dirty="0"/>
                  <a:t>Theorem </a:t>
                </a:r>
                <a:r>
                  <a:rPr lang="en-US" sz="2400" b="1" dirty="0"/>
                  <a:t>[This work; independently ABF’23 *]</a:t>
                </a:r>
                <a:r>
                  <a:rPr lang="en-US" dirty="0"/>
                  <a:t>: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 +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preprocessing time </a:t>
                </a:r>
                <a:r>
                  <a:rPr lang="en-US" sz="2400" dirty="0"/>
                  <a:t>(based on 3SUM)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C0AE2-BCE6-44BA-A484-ACE3EEFB1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365" y="1704052"/>
                <a:ext cx="10515600" cy="5283784"/>
              </a:xfrm>
              <a:blipFill>
                <a:blip r:embed="rId3"/>
                <a:stretch>
                  <a:fillRect l="-1217" t="-1963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9F29CB-4F74-447C-8C7E-05C274D05DAA}"/>
                  </a:ext>
                </a:extLst>
              </p:cNvPr>
              <p:cNvSpPr/>
              <p:nvPr/>
            </p:nvSpPr>
            <p:spPr>
              <a:xfrm>
                <a:off x="171438" y="6787781"/>
                <a:ext cx="73391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* ABF’23 has more results, e.g. on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approx</a:t>
                </a:r>
                <a:r>
                  <a:rPr lang="en-US" sz="2000" dirty="0"/>
                  <a:t> Distance Oracles.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9F29CB-4F74-447C-8C7E-05C274D05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38" y="6787781"/>
                <a:ext cx="7339189" cy="400110"/>
              </a:xfrm>
              <a:prstGeom prst="rect">
                <a:avLst/>
              </a:prstGeom>
              <a:blipFill>
                <a:blip r:embed="rId4"/>
                <a:stretch>
                  <a:fillRect l="-83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9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Theorem 1</a:t>
                </a:r>
                <a:r>
                  <a:rPr lang="en-US" dirty="0"/>
                  <a:t>: Assuming 3SUM hypothesis, solving 3SUM </a:t>
                </a:r>
                <a:r>
                  <a:rPr lang="en-US" u="sng" dirty="0"/>
                  <a:t>on a Sidon 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⊂[±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CDD274-5D95-4182-BB51-09F5F5D4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32" y="1803401"/>
                <a:ext cx="9227014" cy="981512"/>
              </a:xfrm>
              <a:prstGeom prst="rect">
                <a:avLst/>
              </a:prstGeom>
              <a:blipFill>
                <a:blip r:embed="rId3"/>
                <a:stretch>
                  <a:fillRect l="-1122" t="-9816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6E6476-907D-494D-A17C-962E3EE209DE}"/>
              </a:ext>
            </a:extLst>
          </p:cNvPr>
          <p:cNvSpPr txBox="1">
            <a:spLocks/>
          </p:cNvSpPr>
          <p:nvPr/>
        </p:nvSpPr>
        <p:spPr>
          <a:xfrm>
            <a:off x="686217" y="3442754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Applications of Theorem 1 in fine-grained complexity:</a:t>
            </a:r>
          </a:p>
          <a:p>
            <a:pPr lvl="1"/>
            <a:r>
              <a:rPr lang="en-US" dirty="0"/>
              <a:t>Tight LB for listing 4-cycles</a:t>
            </a:r>
          </a:p>
          <a:p>
            <a:pPr lvl="1"/>
            <a:r>
              <a:rPr lang="en-US" dirty="0"/>
              <a:t>Improved LB for building approximate distance oracles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Tight LB for solving 4-term linear equations in a given set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C8B22-28DE-4024-AF79-FD8CA8391099}"/>
              </a:ext>
            </a:extLst>
          </p:cNvPr>
          <p:cNvSpPr/>
          <p:nvPr/>
        </p:nvSpPr>
        <p:spPr>
          <a:xfrm>
            <a:off x="1136532" y="2828472"/>
            <a:ext cx="771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“3SUM instances with no additive structure are the hardest!”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2F1793-9675-4460-B2F2-F5DAF796D50E}"/>
              </a:ext>
            </a:extLst>
          </p:cNvPr>
          <p:cNvSpPr/>
          <p:nvPr/>
        </p:nvSpPr>
        <p:spPr>
          <a:xfrm>
            <a:off x="5527074" y="4706123"/>
            <a:ext cx="6192857" cy="1611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is Theorem 1 useful for improving [ABKZ’22]?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8CF202C-0DBE-4EEB-835A-34B02670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2A34-6B52-42A5-9D84-9BDD68D2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288"/>
            <a:ext cx="10515600" cy="1413934"/>
          </a:xfrm>
        </p:spPr>
        <p:txBody>
          <a:bodyPr/>
          <a:lstStyle/>
          <a:p>
            <a:r>
              <a:rPr lang="en-US" dirty="0"/>
              <a:t>Cycle-removal framework [ABKZ’22]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294B2-C821-499E-A12F-2B37B86A8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163" y="1697736"/>
                <a:ext cx="10970015" cy="5098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 from </a:t>
                </a:r>
                <a:r>
                  <a:rPr lang="en-US" b="1" dirty="0"/>
                  <a:t>All-edge-</a:t>
                </a:r>
                <a:r>
                  <a:rPr lang="en-US" dirty="0"/>
                  <a:t>△ </a:t>
                </a: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:r>
                  <a:rPr lang="en-US" b="1" dirty="0"/>
                  <a:t>Listing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/>
                  <a:t>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300" dirty="0"/>
              </a:p>
              <a:p>
                <a:r>
                  <a:rPr lang="en-US" dirty="0"/>
                  <a:t>Issue:  fake solutions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’s in original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Cycle-Removal Framework [ABKZ’22]: </a:t>
                </a:r>
              </a:p>
              <a:p>
                <a:pPr lvl="1"/>
                <a:r>
                  <a:rPr lang="en-US" dirty="0"/>
                  <a:t>Remove edges to decrease #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Less time wasted on listing fake solutions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294B2-C821-499E-A12F-2B37B86A8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163" y="1697736"/>
                <a:ext cx="10970015" cy="5098175"/>
              </a:xfrm>
              <a:blipFill>
                <a:blip r:embed="rId3"/>
                <a:stretch>
                  <a:fillRect l="-1000" t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F893D78A-1E46-474A-BB36-FD88966BE8B0}"/>
              </a:ext>
            </a:extLst>
          </p:cNvPr>
          <p:cNvGrpSpPr/>
          <p:nvPr/>
        </p:nvGrpSpPr>
        <p:grpSpPr>
          <a:xfrm>
            <a:off x="1559172" y="2203570"/>
            <a:ext cx="2638891" cy="2111081"/>
            <a:chOff x="9294607" y="3236423"/>
            <a:chExt cx="2985165" cy="2443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927573A5-2E98-4FCA-BD40-32C8F43F29F8}"/>
                    </a:ext>
                  </a:extLst>
                </p:cNvPr>
                <p:cNvSpPr/>
                <p:nvPr/>
              </p:nvSpPr>
              <p:spPr>
                <a:xfrm>
                  <a:off x="10259142" y="3236423"/>
                  <a:ext cx="765878" cy="7314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927573A5-2E98-4FCA-BD40-32C8F43F29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9142" y="3236423"/>
                  <a:ext cx="765878" cy="73149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EA04DC1D-E501-4D32-9910-D6E117CC4B58}"/>
                    </a:ext>
                  </a:extLst>
                </p:cNvPr>
                <p:cNvSpPr/>
                <p:nvPr/>
              </p:nvSpPr>
              <p:spPr>
                <a:xfrm>
                  <a:off x="9294607" y="4948083"/>
                  <a:ext cx="765878" cy="7314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EA04DC1D-E501-4D32-9910-D6E117CC4B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607" y="4948083"/>
                  <a:ext cx="765878" cy="73149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318E91D-2635-4F80-9A84-48F3F988F853}"/>
                    </a:ext>
                  </a:extLst>
                </p:cNvPr>
                <p:cNvSpPr/>
                <p:nvPr/>
              </p:nvSpPr>
              <p:spPr>
                <a:xfrm>
                  <a:off x="11516888" y="4948083"/>
                  <a:ext cx="762884" cy="7314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318E91D-2635-4F80-9A84-48F3F988F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6888" y="4948083"/>
                  <a:ext cx="762884" cy="73149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57527A-6A19-4996-A064-2391592A5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63919" y="3784922"/>
              <a:ext cx="878555" cy="116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B0B5AA-1EDF-4D61-9BF8-3B69A4D0E2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3196" y="3954183"/>
              <a:ext cx="508590" cy="99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2DB13A-3709-4352-8955-498F80C65CA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9677546" y="3988766"/>
              <a:ext cx="866296" cy="959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214DDF-D8FB-44FA-A1C0-52760A2DA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7429" y="4023348"/>
              <a:ext cx="537817" cy="959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CD2A74-53DA-4723-8758-E9ACE0A99EFA}"/>
                </a:ext>
              </a:extLst>
            </p:cNvPr>
            <p:cNvCxnSpPr/>
            <p:nvPr/>
          </p:nvCxnSpPr>
          <p:spPr>
            <a:xfrm>
              <a:off x="10057491" y="5149473"/>
              <a:ext cx="14593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EB3154-BEEE-4C77-86B3-2A74E323554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0024332" y="5174870"/>
              <a:ext cx="1492556" cy="138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D1CBBB-222A-4BC8-800A-8BD2DA0FC31E}"/>
                </a:ext>
              </a:extLst>
            </p:cNvPr>
            <p:cNvCxnSpPr/>
            <p:nvPr/>
          </p:nvCxnSpPr>
          <p:spPr>
            <a:xfrm flipV="1">
              <a:off x="10024332" y="5151927"/>
              <a:ext cx="1492556" cy="3348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8ED1CB-3429-4011-B348-321F4B79A7C3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10024332" y="5313831"/>
              <a:ext cx="1492556" cy="2563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FDB82A-5BE8-49D9-BD5F-B03FC28F7B25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3995893"/>
              <a:ext cx="735085" cy="929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904DF3-CF84-4ED1-BC50-24B0F0AE7A2F}"/>
                </a:ext>
              </a:extLst>
            </p:cNvPr>
            <p:cNvCxnSpPr/>
            <p:nvPr/>
          </p:nvCxnSpPr>
          <p:spPr>
            <a:xfrm>
              <a:off x="10887671" y="3924489"/>
              <a:ext cx="555663" cy="1236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95FEB9-1F9A-4FEC-BFDC-2F13D6AA1A5E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11044511" y="3863889"/>
              <a:ext cx="853819" cy="1084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ED2F4BE-F1EC-45F3-9D13-AD59282E1A49}"/>
                </a:ext>
              </a:extLst>
            </p:cNvPr>
            <p:cNvCxnSpPr>
              <a:cxnSpLocks/>
            </p:cNvCxnSpPr>
            <p:nvPr/>
          </p:nvCxnSpPr>
          <p:spPr>
            <a:xfrm>
              <a:off x="11000093" y="3910982"/>
              <a:ext cx="571942" cy="106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7FE408-0B46-49C0-B0FE-3F6D2A7A80CB}"/>
                  </a:ext>
                </a:extLst>
              </p:cNvPr>
              <p:cNvSpPr/>
              <p:nvPr/>
            </p:nvSpPr>
            <p:spPr>
              <a:xfrm>
                <a:off x="797980" y="2786443"/>
                <a:ext cx="69358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7FE408-0B46-49C0-B0FE-3F6D2A7A8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0" y="2786443"/>
                <a:ext cx="6935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43E80B-1BE4-4699-9EFA-C8CEDE3B5C7B}"/>
                  </a:ext>
                </a:extLst>
              </p:cNvPr>
              <p:cNvSpPr/>
              <p:nvPr/>
            </p:nvSpPr>
            <p:spPr>
              <a:xfrm>
                <a:off x="6031878" y="2818019"/>
                <a:ext cx="8146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43E80B-1BE4-4699-9EFA-C8CEDE3B5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78" y="2818019"/>
                <a:ext cx="81464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73D2E03-2277-4516-A6F0-EA42E18F8344}"/>
              </a:ext>
            </a:extLst>
          </p:cNvPr>
          <p:cNvGrpSpPr/>
          <p:nvPr/>
        </p:nvGrpSpPr>
        <p:grpSpPr>
          <a:xfrm>
            <a:off x="6894033" y="2154372"/>
            <a:ext cx="2651272" cy="2146890"/>
            <a:chOff x="6784263" y="4020602"/>
            <a:chExt cx="2651272" cy="214689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41A1267-4D9E-4CF4-82AF-5F7A0A200584}"/>
                </a:ext>
              </a:extLst>
            </p:cNvPr>
            <p:cNvCxnSpPr/>
            <p:nvPr/>
          </p:nvCxnSpPr>
          <p:spPr>
            <a:xfrm>
              <a:off x="7467680" y="4420560"/>
              <a:ext cx="1290818" cy="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AAF0322-2810-4F21-AD95-9B54FE4C7833}"/>
                </a:ext>
              </a:extLst>
            </p:cNvPr>
            <p:cNvGrpSpPr/>
            <p:nvPr/>
          </p:nvGrpSpPr>
          <p:grpSpPr>
            <a:xfrm>
              <a:off x="6784263" y="4020602"/>
              <a:ext cx="2651272" cy="2146890"/>
              <a:chOff x="6784263" y="4020602"/>
              <a:chExt cx="2651272" cy="214689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278DF65-7672-4097-975C-02B159B3F537}"/>
                  </a:ext>
                </a:extLst>
              </p:cNvPr>
              <p:cNvGrpSpPr/>
              <p:nvPr/>
            </p:nvGrpSpPr>
            <p:grpSpPr>
              <a:xfrm>
                <a:off x="6784263" y="4054365"/>
                <a:ext cx="2638891" cy="2113127"/>
                <a:chOff x="9294607" y="3234055"/>
                <a:chExt cx="2985165" cy="24455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70C3E941-4C77-4429-A3EE-25DD6C353D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1824" y="3234055"/>
                      <a:ext cx="765877" cy="731496"/>
                    </a:xfrm>
                    <a:prstGeom prst="roundRect">
                      <a:avLst/>
                    </a:prstGeom>
                    <a:ln w="38100"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b"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70C3E941-4C77-4429-A3EE-25DD6C353D0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01824" y="3234055"/>
                      <a:ext cx="765877" cy="731496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38100"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600071A-4937-41FD-8BE3-92F7F8A41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94607" y="4948083"/>
                      <a:ext cx="765878" cy="731496"/>
                    </a:xfrm>
                    <a:prstGeom prst="roundRect">
                      <a:avLst/>
                    </a:prstGeom>
                    <a:ln w="38100"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600071A-4937-41FD-8BE3-92F7F8A41DC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94607" y="4948083"/>
                      <a:ext cx="765878" cy="731496"/>
                    </a:xfrm>
                    <a:prstGeom prst="round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38100"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5AF4AF1C-FACF-40EE-B965-9EFFEA944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16888" y="4948083"/>
                      <a:ext cx="762884" cy="731496"/>
                    </a:xfrm>
                    <a:prstGeom prst="roundRect">
                      <a:avLst/>
                    </a:prstGeom>
                    <a:ln w="38100"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5AF4AF1C-FACF-40EE-B965-9EFFEA94434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16888" y="4948083"/>
                      <a:ext cx="762884" cy="731496"/>
                    </a:xfrm>
                    <a:prstGeom prst="round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54436CC-F64D-4684-BAAA-CDF210334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63919" y="4020895"/>
                  <a:ext cx="112025" cy="9271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419778D-249B-4476-9CE9-C207414A9DEA}"/>
                    </a:ext>
                  </a:extLst>
                </p:cNvPr>
                <p:cNvCxnSpPr>
                  <a:cxnSpLocks/>
                  <a:stCxn id="49" idx="2"/>
                </p:cNvCxnSpPr>
                <p:nvPr/>
              </p:nvCxnSpPr>
              <p:spPr>
                <a:xfrm>
                  <a:off x="9684763" y="3965551"/>
                  <a:ext cx="118433" cy="9825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714772D-AC5F-471A-A009-59F20AD9D86E}"/>
                    </a:ext>
                  </a:extLst>
                </p:cNvPr>
                <p:cNvCxnSpPr>
                  <a:cxnSpLocks/>
                  <a:endCxn id="50" idx="0"/>
                </p:cNvCxnSpPr>
                <p:nvPr/>
              </p:nvCxnSpPr>
              <p:spPr>
                <a:xfrm>
                  <a:off x="9561074" y="4038843"/>
                  <a:ext cx="116473" cy="9092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24A6DFE5-70E8-4C4F-9F3F-77C3D44DBA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94319" y="4004261"/>
                  <a:ext cx="443111" cy="9784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6154FB4-32AB-404A-86DF-53BC94985197}"/>
                    </a:ext>
                  </a:extLst>
                </p:cNvPr>
                <p:cNvCxnSpPr/>
                <p:nvPr/>
              </p:nvCxnSpPr>
              <p:spPr>
                <a:xfrm>
                  <a:off x="10057491" y="5149473"/>
                  <a:ext cx="145939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A4205B3-070C-4F9E-847D-3FC4FA86C03E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>
                  <a:off x="10024332" y="5174870"/>
                  <a:ext cx="1492556" cy="13896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4950C0E-59FD-4875-A070-3A6B7D0FB8DE}"/>
                    </a:ext>
                  </a:extLst>
                </p:cNvPr>
                <p:cNvCxnSpPr/>
                <p:nvPr/>
              </p:nvCxnSpPr>
              <p:spPr>
                <a:xfrm flipV="1">
                  <a:off x="10024332" y="5151927"/>
                  <a:ext cx="1492556" cy="33481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0994FAA-8BE5-42AE-AC1C-DB3B9F68C530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 flipV="1">
                  <a:off x="10024332" y="5313831"/>
                  <a:ext cx="1492556" cy="25630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0A2436A-72B8-4B64-A3E3-7F810323B5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707885" y="3891620"/>
                  <a:ext cx="314564" cy="10332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BF3C129-1446-4F47-826A-C1688A06316F}"/>
                    </a:ext>
                  </a:extLst>
                </p:cNvPr>
                <p:cNvCxnSpPr/>
                <p:nvPr/>
              </p:nvCxnSpPr>
              <p:spPr>
                <a:xfrm>
                  <a:off x="11710672" y="3881293"/>
                  <a:ext cx="555663" cy="12363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6278922-E2F2-4B71-88EC-8744D8CEED42}"/>
                    </a:ext>
                  </a:extLst>
                </p:cNvPr>
                <p:cNvCxnSpPr>
                  <a:cxnSpLocks/>
                  <a:endCxn id="51" idx="0"/>
                </p:cNvCxnSpPr>
                <p:nvPr/>
              </p:nvCxnSpPr>
              <p:spPr>
                <a:xfrm>
                  <a:off x="11898330" y="3870178"/>
                  <a:ext cx="0" cy="10779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8CE9541-457F-4F71-9136-597E1B5D52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572036" y="3861436"/>
                  <a:ext cx="70975" cy="11125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0C8A7CEF-335B-4A5B-B84C-53505E34B82E}"/>
                      </a:ext>
                    </a:extLst>
                  </p:cNvPr>
                  <p:cNvSpPr/>
                  <p:nvPr/>
                </p:nvSpPr>
                <p:spPr>
                  <a:xfrm>
                    <a:off x="8758498" y="4020602"/>
                    <a:ext cx="677037" cy="632071"/>
                  </a:xfrm>
                  <a:prstGeom prst="roundRect">
                    <a:avLst/>
                  </a:prstGeom>
                  <a:ln w="3810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14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0C8A7CEF-335B-4A5B-B84C-53505E34B8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8498" y="4020602"/>
                    <a:ext cx="677037" cy="632071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DFA57B3-6CDE-4A3D-B818-AE6B24881EAB}"/>
                  </a:ext>
                </a:extLst>
              </p:cNvPr>
              <p:cNvCxnSpPr/>
              <p:nvPr/>
            </p:nvCxnSpPr>
            <p:spPr>
              <a:xfrm>
                <a:off x="7467680" y="4069800"/>
                <a:ext cx="1290818" cy="0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0C58150-4ADE-4697-8BA7-9BF4349D6519}"/>
                  </a:ext>
                </a:extLst>
              </p:cNvPr>
              <p:cNvCxnSpPr/>
              <p:nvPr/>
            </p:nvCxnSpPr>
            <p:spPr>
              <a:xfrm>
                <a:off x="7457945" y="4245350"/>
                <a:ext cx="1290818" cy="0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3B4BC83-E172-41F7-976F-34C7363F07EA}"/>
                  </a:ext>
                </a:extLst>
              </p:cNvPr>
              <p:cNvCxnSpPr/>
              <p:nvPr/>
            </p:nvCxnSpPr>
            <p:spPr>
              <a:xfrm>
                <a:off x="7467680" y="4596472"/>
                <a:ext cx="1290818" cy="0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11C04D6-3E6D-4736-8FAE-76ED7A6798D5}"/>
              </a:ext>
            </a:extLst>
          </p:cNvPr>
          <p:cNvGrpSpPr/>
          <p:nvPr/>
        </p:nvGrpSpPr>
        <p:grpSpPr>
          <a:xfrm>
            <a:off x="1685838" y="2470407"/>
            <a:ext cx="1975094" cy="1540184"/>
            <a:chOff x="1576068" y="4336637"/>
            <a:chExt cx="1975094" cy="154018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1638B7A-5E6F-4291-929D-86CC049F4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068" y="4336637"/>
              <a:ext cx="917022" cy="1514819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5223BF2-B1A8-4947-B48D-4E2FF1DA1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068" y="5791419"/>
              <a:ext cx="1975094" cy="85402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C7BB212-DEA8-4E18-85FB-D75672C205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75107" y="4385836"/>
              <a:ext cx="1056882" cy="1380218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23FDA47-C96A-4854-8E3E-1496CCEBECA1}"/>
              </a:ext>
            </a:extLst>
          </p:cNvPr>
          <p:cNvGrpSpPr/>
          <p:nvPr/>
        </p:nvGrpSpPr>
        <p:grpSpPr>
          <a:xfrm>
            <a:off x="7382233" y="2487670"/>
            <a:ext cx="1975094" cy="1583991"/>
            <a:chOff x="7260948" y="4370400"/>
            <a:chExt cx="1975094" cy="158399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CDACFC2-7FC5-41F3-AA65-6962EC019B95}"/>
                </a:ext>
              </a:extLst>
            </p:cNvPr>
            <p:cNvGrpSpPr/>
            <p:nvPr/>
          </p:nvGrpSpPr>
          <p:grpSpPr>
            <a:xfrm>
              <a:off x="7260948" y="4370400"/>
              <a:ext cx="1975094" cy="1583991"/>
              <a:chOff x="1576068" y="4292830"/>
              <a:chExt cx="1975094" cy="158399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1F8692B-FA5E-4BC8-B80B-57F63BABEC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6068" y="4354797"/>
                <a:ext cx="39281" cy="1496659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F60468F-382D-47AD-8EF2-F55EC5881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6068" y="5791419"/>
                <a:ext cx="1975094" cy="85402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CDFCE13-B065-4A02-913E-21CE5A6FD3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02213" y="4292830"/>
                <a:ext cx="286164" cy="1494445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75F6286-EED6-47C9-B165-B8D3EB38B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0229" y="4432367"/>
              <a:ext cx="1640600" cy="10390"/>
            </a:xfrm>
            <a:prstGeom prst="line">
              <a:avLst/>
            </a:prstGeom>
            <a:ln w="1270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30724F57-9921-457F-A4ED-FF882928B1DA}"/>
              </a:ext>
            </a:extLst>
          </p:cNvPr>
          <p:cNvSpPr/>
          <p:nvPr/>
        </p:nvSpPr>
        <p:spPr>
          <a:xfrm>
            <a:off x="4289326" y="2989608"/>
            <a:ext cx="1467651" cy="679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Split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D305243-9B3C-44EE-80FD-5F503F86E107}"/>
              </a:ext>
            </a:extLst>
          </p:cNvPr>
          <p:cNvGrpSpPr/>
          <p:nvPr/>
        </p:nvGrpSpPr>
        <p:grpSpPr>
          <a:xfrm>
            <a:off x="6916144" y="2538789"/>
            <a:ext cx="2162127" cy="1707529"/>
            <a:chOff x="7260948" y="4246862"/>
            <a:chExt cx="2162127" cy="170752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4F2BA57-B361-4317-B28E-4C48A52E7972}"/>
                </a:ext>
              </a:extLst>
            </p:cNvPr>
            <p:cNvGrpSpPr/>
            <p:nvPr/>
          </p:nvGrpSpPr>
          <p:grpSpPr>
            <a:xfrm>
              <a:off x="7260948" y="4334896"/>
              <a:ext cx="2162127" cy="1619495"/>
              <a:chOff x="1576068" y="4257326"/>
              <a:chExt cx="2162127" cy="1619495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70345CC-E240-4CCE-9B9C-8E1055E84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6069" y="4257326"/>
                <a:ext cx="160474" cy="1594130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290C5C5-400D-4B33-830B-7DB88F20D5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6068" y="5767375"/>
                <a:ext cx="2162127" cy="109446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DD0F98C-9DA4-4100-A1EF-1E587C655E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53337" y="5382578"/>
                <a:ext cx="1684858" cy="384797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08C9EAF-200C-4772-A6E0-EA3AD751E538}"/>
                </a:ext>
              </a:extLst>
            </p:cNvPr>
            <p:cNvCxnSpPr>
              <a:cxnSpLocks/>
            </p:cNvCxnSpPr>
            <p:nvPr/>
          </p:nvCxnSpPr>
          <p:spPr>
            <a:xfrm>
              <a:off x="7461821" y="4246862"/>
              <a:ext cx="276395" cy="1213285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80457C2-1E5F-42BA-95AC-03ABFC991C29}"/>
              </a:ext>
            </a:extLst>
          </p:cNvPr>
          <p:cNvGrpSpPr/>
          <p:nvPr/>
        </p:nvGrpSpPr>
        <p:grpSpPr>
          <a:xfrm>
            <a:off x="6781802" y="2381241"/>
            <a:ext cx="840338" cy="1675543"/>
            <a:chOff x="7260949" y="4278848"/>
            <a:chExt cx="840338" cy="1675543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F5903C8-9455-4B3F-8E85-097AC68E72E9}"/>
                </a:ext>
              </a:extLst>
            </p:cNvPr>
            <p:cNvGrpSpPr/>
            <p:nvPr/>
          </p:nvGrpSpPr>
          <p:grpSpPr>
            <a:xfrm>
              <a:off x="7260949" y="4278848"/>
              <a:ext cx="840338" cy="1675543"/>
              <a:chOff x="1576069" y="4201278"/>
              <a:chExt cx="840338" cy="167554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1517FF06-7ADE-43E3-A268-8EB44550EE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6069" y="4257326"/>
                <a:ext cx="160474" cy="1594130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DB09275-70E1-452D-9432-9DC019D539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6069" y="4211210"/>
                <a:ext cx="799940" cy="1665611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52AB74D-7F21-4F23-B741-A6BD8ADA62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6407" y="4201278"/>
                <a:ext cx="0" cy="1650179"/>
              </a:xfrm>
              <a:prstGeom prst="line">
                <a:avLst/>
              </a:prstGeom>
              <a:ln w="1270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3317466-1AA9-452F-AE36-DF8F3F756026}"/>
                </a:ext>
              </a:extLst>
            </p:cNvPr>
            <p:cNvCxnSpPr>
              <a:cxnSpLocks/>
            </p:cNvCxnSpPr>
            <p:nvPr/>
          </p:nvCxnSpPr>
          <p:spPr>
            <a:xfrm>
              <a:off x="7441622" y="4302169"/>
              <a:ext cx="619267" cy="1652222"/>
            </a:xfrm>
            <a:prstGeom prst="line">
              <a:avLst/>
            </a:prstGeom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41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/>
      <p:bldP spid="47" grpId="0"/>
      <p:bldP spid="1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30227</TotalTime>
  <Words>2143</Words>
  <PresentationFormat>Custom</PresentationFormat>
  <Paragraphs>292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Google Sans</vt:lpstr>
      <vt:lpstr>Merriweather</vt:lpstr>
      <vt:lpstr>等线</vt:lpstr>
      <vt:lpstr>等线 Light</vt:lpstr>
      <vt:lpstr>Arial</vt:lpstr>
      <vt:lpstr>Calibri</vt:lpstr>
      <vt:lpstr>Calibri Light</vt:lpstr>
      <vt:lpstr>Cambria Math</vt:lpstr>
      <vt:lpstr>Office Theme</vt:lpstr>
      <vt:lpstr>Removing Additive Structure in 3SUM-Based Reductions </vt:lpstr>
      <vt:lpstr>3SUM problem (on integers)</vt:lpstr>
      <vt:lpstr>Theorem 1 (Our main technical result)</vt:lpstr>
      <vt:lpstr>Plan</vt:lpstr>
      <vt:lpstr>3SUM→ △problems → other graph problems</vt:lpstr>
      <vt:lpstr>Listing t 4-cycles (undirected, non-induced)</vt:lpstr>
      <vt:lpstr>Distance Oracles</vt:lpstr>
      <vt:lpstr>PowerPoint Presentation</vt:lpstr>
      <vt:lpstr>Cycle-removal framework [ABKZ’22]</vt:lpstr>
      <vt:lpstr>PowerPoint Presentation</vt:lpstr>
      <vt:lpstr>Plan</vt:lpstr>
      <vt:lpstr>3- &amp; 4-variate linear degeneracy testing (LDT)</vt:lpstr>
      <vt:lpstr>Plan</vt:lpstr>
      <vt:lpstr>Proof outline for Theorem 1</vt:lpstr>
      <vt:lpstr>BSG theorem: doubling versus additive energy</vt:lpstr>
      <vt:lpstr>General 3SUM → Moderate-energy 3SUM</vt:lpstr>
      <vt:lpstr>3SUM with small doubling</vt:lpstr>
      <vt:lpstr>3SUM with small doubling – General case |A+A|≤K|A|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2022-03-07T23:04:13Z</dcterms:created>
  <dcterms:modified xsi:type="dcterms:W3CDTF">2023-06-12T17:14:58Z</dcterms:modified>
</cp:coreProperties>
</file>