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1" r:id="rId6"/>
    <p:sldId id="264" r:id="rId7"/>
    <p:sldId id="262" r:id="rId8"/>
    <p:sldId id="270" r:id="rId9"/>
    <p:sldId id="265" r:id="rId10"/>
    <p:sldId id="267" r:id="rId11"/>
    <p:sldId id="268" r:id="rId12"/>
    <p:sldId id="269" r:id="rId13"/>
    <p:sldId id="25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 fa" initials="ff" lastIdx="1" clrIdx="0">
    <p:extLst>
      <p:ext uri="{19B8F6BF-5375-455C-9EA6-DF929625EA0E}">
        <p15:presenceInfo xmlns:p15="http://schemas.microsoft.com/office/powerpoint/2012/main" userId="2838fdebbdad19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651" autoAdjust="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DB1AA-7299-4F2B-A1FF-1C650B1BB1FC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7364E-A89D-46B2-BF40-2DC1F3A759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52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7364E-A89D-46B2-BF40-2DC1F3A7591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23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40BF-7645-4CA7-9FC3-B5B5539AC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51DF8-267C-46C4-B529-B8C6FB264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37571-404D-4E8E-AAB4-0A299DD9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AC46-4FB1-4524-9ED4-AF1F8763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A1018-63CE-4DE1-98A7-FDA05082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9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FD58-389B-4748-B6CE-79587499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43155-594E-4132-8757-56D7CDE82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1933A-AB9C-4E13-B081-54DA65B8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009E0-31A9-433C-A9ED-F2D51D46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9D24-8D3E-490E-BCB4-90BDEBA7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35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0C0341-3091-4D4D-85F1-6BEF3B833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D0393-A390-440A-8224-856E51381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573AA-0398-40C5-8296-02F2B4B8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C1AB-9795-4E93-86CE-4E0BD185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E160E-83F0-4116-A7C2-3B9B5354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5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5E252-76C2-4E66-8BF5-E309A8F4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AAFF-9DFF-4AD0-8EFB-6C9CC659E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71595-5DF4-4942-BC8E-FC5FE7B3F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C6912-8F29-4AE7-A7EC-5708F041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FC5B-EC41-40EE-863A-AF1581BB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10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8CB4F-5128-4298-956C-7140AC43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21800-BD47-4925-8CF9-C0731CF38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CEC6-6EBA-4BCA-AEB5-5AD84530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C6BE8-90C8-4735-A6D1-3AC102E4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3C8EA-07E2-4105-984F-91CD1728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99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EEAC-8797-4A93-8FDA-DA3CC06A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DF54A-C751-43C2-A864-6FE1B76EF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E87F1-BE16-46F7-A4EA-4F8775C82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0B0C6-56E8-42D4-8C5D-7D405782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8AA68-B96C-4002-831F-1AB23A3F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4618C-A1DC-4B44-8CAA-36FFD501B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2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85AC-542B-420C-9DB2-C29D5A00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AA562-7913-4573-8B55-9408492DF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C2321-3DCF-4235-893B-145EDD2B0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CF679-B2E6-4F43-BF92-DA43455EF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26EAF-E003-4962-8E2B-E65BBCBB7C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5B7FE-2656-48A4-A650-8ACD4A95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D4D4A0-11D6-4E5A-9B22-D50D8337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F3301-CD79-4722-A66F-57EADFF4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09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84BA-C348-4E13-B420-F52E90D1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1855E-2B7E-44BA-B7B4-8E8127FA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D5DDA-B043-4CE2-95BC-6C8F0482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8F212-3235-4598-BEF9-4FC92145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67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5F09BE-F4A8-4D12-9FD9-37D259C2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8D3CC3-7FEB-4492-A93C-3B19EAA5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ABB16-31E3-4384-853A-B833635E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76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7143-4DD9-474C-8967-681E9D13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DA90-78A7-4C69-B9F6-D3625041E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22770-768C-4991-A3B7-48971DD13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B6349-5FA0-471B-985F-A308C82B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B1A98-9A31-421C-842F-869D03DC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C412E-5905-4D64-9C29-E53AC9B5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65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EA73-3C06-422F-89D0-AD022A54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29C9F-F1EE-45CF-A5A4-A3CA3D2C8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F0382-49C1-48EF-BD97-865349C4F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D1D6C-3547-4C11-81D8-18C1739F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FCFA8-CC28-4E99-B6E7-3B5B00B4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0FCE1-1F31-4B36-8F94-DAC2B0BB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81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38E32-21EB-4365-B86A-F0E96580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7A65E-D9B7-4852-9603-4E7DB0FE1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F5D09-A023-4193-AB11-A3E9EAC4F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097F-1FD6-4419-A05F-59188B4F8F23}" type="datetimeFigureOut">
              <a:rPr lang="zh-CN" altLang="en-US" smtClean="0"/>
              <a:t>2020/7/13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71BD-05C6-482F-A6BD-14C881CB1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EBD9D-C05B-49EE-A749-7305721F5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BEB5-97EB-45B3-AEAA-647C0E1BCC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7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BE0E-6C1C-4344-8619-61F07ED22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89" y="890880"/>
            <a:ext cx="10353821" cy="238760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 Massively Parallel Algorithm for Minimum Weight Vertex Cover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CC29A8-A5EB-45DF-BA35-48681A7A1B89}"/>
              </a:ext>
            </a:extLst>
          </p:cNvPr>
          <p:cNvSpPr/>
          <p:nvPr/>
        </p:nvSpPr>
        <p:spPr>
          <a:xfrm>
            <a:off x="947225" y="3826408"/>
            <a:ext cx="3174609" cy="11394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Mohsen </a:t>
            </a:r>
            <a:r>
              <a:rPr lang="en-US" altLang="zh-CN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Ghaffari</a:t>
            </a:r>
            <a:endParaRPr lang="en-US" altLang="zh-CN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ETH Zurich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3E8C0-4BE6-4855-B8F0-7AB5E2E19E36}"/>
              </a:ext>
            </a:extLst>
          </p:cNvPr>
          <p:cNvSpPr/>
          <p:nvPr/>
        </p:nvSpPr>
        <p:spPr>
          <a:xfrm>
            <a:off x="4481733" y="3826408"/>
            <a:ext cx="3174609" cy="11394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Ce </a:t>
            </a:r>
            <a:r>
              <a:rPr lang="en-US" altLang="zh-C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Jin</a:t>
            </a:r>
            <a:endParaRPr lang="en-US" altLang="zh-CN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Tsinghua U.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22AAE0-2274-462A-8D4F-F5F2B7748BC1}"/>
              </a:ext>
            </a:extLst>
          </p:cNvPr>
          <p:cNvSpPr/>
          <p:nvPr/>
        </p:nvSpPr>
        <p:spPr>
          <a:xfrm>
            <a:off x="8016241" y="3826408"/>
            <a:ext cx="3174609" cy="11394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Daan</a:t>
            </a:r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Nilis</a:t>
            </a:r>
            <a:endParaRPr lang="en-US" altLang="zh-CN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ETH Zurich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05BCF-CBE6-4C5B-98E9-21B14BD712CF}"/>
              </a:ext>
            </a:extLst>
          </p:cNvPr>
          <p:cNvSpPr txBox="1"/>
          <p:nvPr/>
        </p:nvSpPr>
        <p:spPr>
          <a:xfrm>
            <a:off x="5059679" y="5320004"/>
            <a:ext cx="207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SPAA 2020</a:t>
            </a:r>
            <a:endParaRPr lang="zh-CN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490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0D31-7751-4308-86B9-0002E31C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LOCAL Algorithm: Weighted Case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409D996-1E27-4381-9EEA-F3FF44EDB6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Assume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≥1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Every 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a weight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)≔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sub>
                      <m:sup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n-US" altLang="zh-CN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total incident weight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 </a:t>
                </a:r>
              </a:p>
              <a:p>
                <a:pPr marL="0" indent="0">
                  <a:buNone/>
                </a:pPr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Initialization:</a:t>
                </a:r>
                <a:r>
                  <a:rPr lang="en-US" altLang="zh-CN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  <m:func>
                      <m:funcPr>
                        <m:ctrlPr>
                          <a:rPr lang="en-US" altLang="zh-C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altLang="zh-CN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𝐦𝐢𝐧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𝒘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(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𝒖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𝒅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(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𝒖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en-US" altLang="zh-C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𝒘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(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𝒗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𝒅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(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𝒗</m:t>
                                </m:r>
                                <m:r>
                                  <a:rPr lang="en-US" altLang="zh-CN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en-US" altLang="zh-C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 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zh-CN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𝑢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All edges are active. </a:t>
                </a: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while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at least one edge is active: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each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 vertex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𝜀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Freeze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and its incident edges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each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 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)/(1−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Return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all frozen vertices as a vertex cover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409D996-1E27-4381-9EEA-F3FF44EDB6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928" t="-3221" b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E3005FE-59C3-4216-8C5D-4F3BF65E0322}"/>
                  </a:ext>
                </a:extLst>
              </p:cNvPr>
              <p:cNvSpPr/>
              <p:nvPr/>
            </p:nvSpPr>
            <p:spPr>
              <a:xfrm>
                <a:off x="7535931" y="1692301"/>
                <a:ext cx="4508500" cy="889871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Maintain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(i.e.,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(⋅)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a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fractional matching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E3005FE-59C3-4216-8C5D-4F3BF65E03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931" y="1692301"/>
                <a:ext cx="4508500" cy="889871"/>
              </a:xfrm>
              <a:prstGeom prst="roundRect">
                <a:avLst/>
              </a:prstGeom>
              <a:blipFill>
                <a:blip r:embed="rId3"/>
                <a:stretch>
                  <a:fillRect l="-404" t="-1351" r="-404" b="-108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123978E3-AB81-41B8-A0C5-65CED4FA1DAC}"/>
                  </a:ext>
                </a:extLst>
              </p:cNvPr>
              <p:cNvSpPr/>
              <p:nvPr/>
            </p:nvSpPr>
            <p:spPr>
              <a:xfrm>
                <a:off x="6858000" y="5584211"/>
                <a:ext cx="5021331" cy="592752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Terminates in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log</m:t>
                    </m:r>
                    <m:r>
                      <a:rPr lang="en-US" altLang="zh-CN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Δ</m:t>
                    </m:r>
                    <m:r>
                      <a:rPr lang="en-US" altLang="zh-CN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rounds</a:t>
                </a:r>
                <a:endParaRPr lang="zh-CN" alt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123978E3-AB81-41B8-A0C5-65CED4FA1D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584211"/>
                <a:ext cx="5021331" cy="592752"/>
              </a:xfrm>
              <a:prstGeom prst="roundRect">
                <a:avLst/>
              </a:prstGeom>
              <a:blipFill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2AA19C-F258-42EA-9914-A533FC0B52B8}"/>
              </a:ext>
            </a:extLst>
          </p:cNvPr>
          <p:cNvSpPr/>
          <p:nvPr/>
        </p:nvSpPr>
        <p:spPr>
          <a:xfrm>
            <a:off x="6858000" y="4856522"/>
            <a:ext cx="5021331" cy="592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Initially it’s a valid fractional matching</a:t>
            </a:r>
            <a:endParaRPr lang="zh-CN" alt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8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5D93E4-46CA-4882-BCDE-80463FDD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MPC Round Complexity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E408F8-3A92-42BA-A87F-8EB75AD84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8468" y="1395353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each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phase: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≔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active</m:t>
                        </m:r>
                      </m:sub>
                      <m:sup/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d>
                          <m:dPr>
                            <m:ctrlP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𝑣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the active degree of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Randomly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partition the active vertices among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machines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Each machine “simulates” the LOCAL 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algo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𝐼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Θ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</m:func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rounds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until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drops below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20</m:t>
                            </m:r>
                          </m:sup>
                        </m:sSup>
                      </m:fName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endParaRPr lang="en-US" altLang="zh-CN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E408F8-3A92-42BA-A87F-8EB75AD84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8" y="1395353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l="-870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6857397A-0BB7-432C-B5C7-4C9470B6D48E}"/>
                  </a:ext>
                </a:extLst>
              </p:cNvPr>
              <p:cNvSpPr/>
              <p:nvPr/>
            </p:nvSpPr>
            <p:spPr>
              <a:xfrm>
                <a:off x="496031" y="3898093"/>
                <a:ext cx="6289676" cy="571500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Claim: After this phase,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drops to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0.95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endParaRPr lang="zh-CN" alt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6857397A-0BB7-432C-B5C7-4C9470B6D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31" y="3898093"/>
                <a:ext cx="6289676" cy="571500"/>
              </a:xfrm>
              <a:prstGeom prst="roundRect">
                <a:avLst/>
              </a:prstGeom>
              <a:blipFill>
                <a:blip r:embed="rId3"/>
                <a:stretch>
                  <a:fillRect b="-135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825DD5-2E1A-409C-B134-F577C8E69092}"/>
                  </a:ext>
                </a:extLst>
              </p:cNvPr>
              <p:cNvSpPr txBox="1"/>
              <p:nvPr/>
            </p:nvSpPr>
            <p:spPr>
              <a:xfrm>
                <a:off x="419100" y="4524978"/>
                <a:ext cx="12382500" cy="2016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Proof: </a:t>
                </a:r>
                <a:r>
                  <a:rPr lang="en-US" altLang="zh-CN" sz="24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Orient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the edge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𝑢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𝑢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iff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𝑤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𝑢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𝑢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𝑤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2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at the beginning.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𝐼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rounds,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d>
                              <m:d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→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</m:e>
                            </m:d>
                          </m:sub>
                          <m:sup/>
                          <m:e>
                            <m:f>
                              <m:fPr>
                                <m:ctrlPr>
                                  <a:rPr lang="en-US" altLang="zh-CN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𝑢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𝑑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𝑢</m:t>
                                    </m:r>
                                  </m:e>
                                </m:d>
                              </m:den>
                            </m:f>
                          </m:e>
                        </m:nary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naryPr>
                          <m:sub>
                            <m:d>
                              <m:dPr>
                                <m:ctrlP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→</m:t>
                                </m:r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</m:d>
                          </m:sub>
                          <m:sup/>
                          <m:e>
                            <m:f>
                              <m:fPr>
                                <m:ctrlPr>
                                  <a:rPr lang="en-US" altLang="zh-CN" sz="2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𝑣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𝑑</m:t>
                                </m:r>
                                <m:d>
                                  <m:dPr>
                                    <m:ctrlPr>
                                      <a:rPr lang="en-US" altLang="zh-CN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𝑣</m:t>
                                    </m:r>
                                  </m:e>
                                </m:d>
                              </m:den>
                            </m:f>
                          </m:e>
                        </m:nary>
                      </m:e>
                    </m:d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sSup>
                      <m:sSupPr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1−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𝜀</m:t>
                            </m:r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𝐼</m:t>
                        </m:r>
                      </m:sup>
                    </m:sSup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altLang="zh-CN" sz="2400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outdeg</m:t>
                    </m:r>
                    <m:d>
                      <m:dPr>
                        <m:ctrlPr>
                          <a:rPr lang="en-US" altLang="zh-CN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𝑤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den>
                    </m:f>
                    <m:r>
                      <a:rPr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sSup>
                      <m:sSupPr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1−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𝜀</m:t>
                            </m:r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𝐼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outdeg</m:t>
                    </m:r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1−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𝜀</m:t>
                            </m:r>
                          </m:e>
                        </m:d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𝐼</m:t>
                        </m:r>
                      </m:sup>
                    </m:sSup>
                    <m:r>
                      <a:rPr lang="en-US" altLang="zh-CN" sz="24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)/</m:t>
                    </m:r>
                    <m:sSup>
                      <m:sSup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0.05</m:t>
                        </m:r>
                      </m:sup>
                    </m:sSup>
                  </m:oMath>
                </a14:m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 So #edges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outdeg</m:t>
                        </m:r>
                        <m:d>
                          <m:d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𝑣</m:t>
                            </m:r>
                          </m:e>
                        </m:d>
                      </m:e>
                    </m:nary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𝑛𝑑</m:t>
                    </m:r>
                    <m:sSup>
                      <m:sSup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/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0.05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825DD5-2E1A-409C-B134-F577C8E69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524978"/>
                <a:ext cx="12382500" cy="2016065"/>
              </a:xfrm>
              <a:prstGeom prst="rect">
                <a:avLst/>
              </a:prstGeom>
              <a:blipFill>
                <a:blip r:embed="rId4"/>
                <a:stretch>
                  <a:fillRect l="-788" b="-44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C7257D9-3F11-449E-9E08-17479CC8B61F}"/>
              </a:ext>
            </a:extLst>
          </p:cNvPr>
          <p:cNvGrpSpPr/>
          <p:nvPr/>
        </p:nvGrpSpPr>
        <p:grpSpPr>
          <a:xfrm>
            <a:off x="7886700" y="1553825"/>
            <a:ext cx="4305300" cy="941947"/>
            <a:chOff x="7810500" y="1342729"/>
            <a:chExt cx="4305300" cy="94194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DE5D833-1A26-427E-B045-41808E9B06D8}"/>
                </a:ext>
              </a:extLst>
            </p:cNvPr>
            <p:cNvSpPr/>
            <p:nvPr/>
          </p:nvSpPr>
          <p:spPr>
            <a:xfrm>
              <a:off x="7810500" y="1342729"/>
              <a:ext cx="4268413" cy="91614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8D1C9781-42C8-4332-90FC-5F0AFDCDE6BA}"/>
                    </a:ext>
                  </a:extLst>
                </p:cNvPr>
                <p:cNvSpPr/>
                <p:nvPr/>
              </p:nvSpPr>
              <p:spPr>
                <a:xfrm>
                  <a:off x="7847387" y="1368528"/>
                  <a:ext cx="4268413" cy="9161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init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</m:d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←</m:t>
                        </m:r>
                        <m:func>
                          <m:funcPr>
                            <m:ctrlPr>
                              <a:rPr lang="en-US" altLang="zh-CN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a:rPr lang="en-US" altLang="zh-CN" sz="24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𝐦𝐢𝐧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𝒘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𝒖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𝒅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𝒖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f>
                                  <m:fPr>
                                    <m:ctrlP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𝒘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𝒗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𝒅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𝒗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8D1C9781-42C8-4332-90FC-5F0AFDCDE6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7387" y="1368528"/>
                  <a:ext cx="4268413" cy="9161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A535966-B57E-4310-864D-1D50A84D6FF4}"/>
                  </a:ext>
                </a:extLst>
              </p:cNvPr>
              <p:cNvSpPr/>
              <p:nvPr/>
            </p:nvSpPr>
            <p:spPr>
              <a:xfrm>
                <a:off x="7182430" y="3780619"/>
                <a:ext cx="328153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(initially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</a:p>
              <a:p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#phases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𝑶</m:t>
                    </m:r>
                    <m:d>
                      <m:d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a:rPr lang="en-US" altLang="zh-CN" sz="20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𝐥𝐨𝐠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altLang="zh-CN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zh-CN" sz="20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𝐥𝐨𝐠</m:t>
                                </m:r>
                              </m:fName>
                              <m:e>
                                <m:r>
                                  <a:rPr lang="en-US" altLang="zh-CN" sz="20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(</m:t>
                                </m:r>
                                <m:r>
                                  <a:rPr lang="en-US" altLang="zh-CN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𝒎</m:t>
                                </m:r>
                                <m:r>
                                  <a:rPr lang="en-US" altLang="zh-CN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/</m:t>
                                </m:r>
                                <m:r>
                                  <a:rPr lang="en-US" altLang="zh-CN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𝒏</m:t>
                                </m:r>
                                <m:r>
                                  <a:rPr lang="en-US" altLang="zh-CN" sz="20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A535966-B57E-4310-864D-1D50A84D6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430" y="3780619"/>
                <a:ext cx="3281539" cy="707886"/>
              </a:xfrm>
              <a:prstGeom prst="rect">
                <a:avLst/>
              </a:prstGeom>
              <a:blipFill>
                <a:blip r:embed="rId6"/>
                <a:stretch>
                  <a:fillRect l="-1855" t="-4310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3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F8F5FE-E5F3-4361-B4CB-A0A3B2B53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1574" y="1452050"/>
                <a:ext cx="10515600" cy="13100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Issue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Edges with low-degree endpoints have big weights.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This affects the concentration of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F8F5FE-E5F3-4361-B4CB-A0A3B2B53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574" y="1452050"/>
                <a:ext cx="10515600" cy="1310045"/>
              </a:xfrm>
              <a:blipFill>
                <a:blip r:embed="rId2"/>
                <a:stretch>
                  <a:fillRect l="-928" t="-65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C3587926-D4DE-49AF-B39E-70121362E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Ignoring Low-degree Vertices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4AB1B5-34E1-41FE-B2A4-903664E3F356}"/>
              </a:ext>
            </a:extLst>
          </p:cNvPr>
          <p:cNvGrpSpPr/>
          <p:nvPr/>
        </p:nvGrpSpPr>
        <p:grpSpPr>
          <a:xfrm>
            <a:off x="6991036" y="1845947"/>
            <a:ext cx="4305300" cy="941149"/>
            <a:chOff x="7810500" y="1317728"/>
            <a:chExt cx="4305300" cy="9411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9ED459-B433-48CE-9D95-8817F11E1E6A}"/>
                </a:ext>
              </a:extLst>
            </p:cNvPr>
            <p:cNvSpPr/>
            <p:nvPr/>
          </p:nvSpPr>
          <p:spPr>
            <a:xfrm>
              <a:off x="7810500" y="1342729"/>
              <a:ext cx="4268413" cy="91614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058F5EE-6340-474E-876F-E59F8C88D829}"/>
                    </a:ext>
                  </a:extLst>
                </p:cNvPr>
                <p:cNvSpPr/>
                <p:nvPr/>
              </p:nvSpPr>
              <p:spPr>
                <a:xfrm>
                  <a:off x="7847387" y="1317728"/>
                  <a:ext cx="4268413" cy="9161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init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</m:d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←</m:t>
                        </m:r>
                        <m:func>
                          <m:funcPr>
                            <m:ctrlPr>
                              <a:rPr lang="en-US" altLang="zh-CN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a:rPr lang="en-US" altLang="zh-CN" sz="24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𝐦𝐢𝐧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𝒘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𝒖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𝒅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𝒖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f>
                                  <m:fPr>
                                    <m:ctrlP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𝒘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𝒗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𝒅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𝒗</m:t>
                                    </m:r>
                                    <m:r>
                                      <a:rPr lang="en-US" altLang="zh-CN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n-US" altLang="zh-CN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058F5EE-6340-474E-876F-E59F8C88D82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7387" y="1317728"/>
                  <a:ext cx="4268413" cy="9161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631E2DA-8A6F-4C5F-9997-01E1EC5D94B1}"/>
              </a:ext>
            </a:extLst>
          </p:cNvPr>
          <p:cNvGrpSpPr/>
          <p:nvPr/>
        </p:nvGrpSpPr>
        <p:grpSpPr>
          <a:xfrm>
            <a:off x="1078057" y="2333268"/>
            <a:ext cx="5656496" cy="1828832"/>
            <a:chOff x="-25399" y="4983056"/>
            <a:chExt cx="5656496" cy="182883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3D92E62-90E4-46AD-B01B-3912CD2CA7F7}"/>
                </a:ext>
              </a:extLst>
            </p:cNvPr>
            <p:cNvSpPr/>
            <p:nvPr/>
          </p:nvSpPr>
          <p:spPr>
            <a:xfrm>
              <a:off x="-25399" y="4983056"/>
              <a:ext cx="5656496" cy="182883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altLang="zh-CN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4B2E79F-EFAC-4A08-9D8E-5EBEFEFC4C7A}"/>
                    </a:ext>
                  </a:extLst>
                </p:cNvPr>
                <p:cNvSpPr/>
                <p:nvPr/>
              </p:nvSpPr>
              <p:spPr>
                <a:xfrm>
                  <a:off x="135490" y="6279269"/>
                  <a:ext cx="549560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Use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as an </a:t>
                  </a:r>
                  <a:r>
                    <a:rPr lang="en-US" altLang="zh-CN" sz="20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estimate</a:t>
                  </a:r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of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𝑣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a14:m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during simulation.</a:t>
                  </a:r>
                  <a:endParaRPr lang="zh-CN" altLang="en-US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4B2E79F-EFAC-4A08-9D8E-5EBEFEFC4C7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490" y="6279269"/>
                  <a:ext cx="5495607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1109" t="-7576" r="-7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55CA9E3-D6BE-44A7-9E12-D870BE39EB95}"/>
                </a:ext>
              </a:extLst>
            </p:cNvPr>
            <p:cNvGrpSpPr/>
            <p:nvPr/>
          </p:nvGrpSpPr>
          <p:grpSpPr>
            <a:xfrm>
              <a:off x="135490" y="5040089"/>
              <a:ext cx="5165985" cy="1243225"/>
              <a:chOff x="765663" y="4790202"/>
              <a:chExt cx="5165985" cy="12432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DC2EC202-9F10-4BA4-B126-71EBA786DF77}"/>
                      </a:ext>
                    </a:extLst>
                  </p:cNvPr>
                  <p:cNvSpPr/>
                  <p:nvPr/>
                </p:nvSpPr>
                <p:spPr>
                  <a:xfrm>
                    <a:off x="1639926" y="4790202"/>
                    <a:ext cx="1288173" cy="98854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400" b="0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frozen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𝑢</m:t>
                              </m:r>
                            </m:sub>
                            <m:sup/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</m:e>
                          </m:nary>
                        </m:oMath>
                      </m:oMathPara>
                    </a14:m>
                    <a:endParaRPr lang="zh-CN" altLang="en-US" sz="2400" dirty="0"/>
                  </a:p>
                </p:txBody>
              </p:sp>
            </mc:Choice>
            <mc:Fallback xmlns="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DC2EC202-9F10-4BA4-B126-71EBA786DF7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9926" y="4790202"/>
                    <a:ext cx="1288173" cy="98854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2A83A71-A08D-4312-B060-3107E315A41F}"/>
                  </a:ext>
                </a:extLst>
              </p:cNvPr>
              <p:cNvGrpSpPr/>
              <p:nvPr/>
            </p:nvGrpSpPr>
            <p:grpSpPr>
              <a:xfrm>
                <a:off x="765663" y="4790202"/>
                <a:ext cx="5165985" cy="1243225"/>
                <a:chOff x="806909" y="5175111"/>
                <a:chExt cx="5165985" cy="124322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id="{C98045BD-0832-400E-BC69-BBFC933C8F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10332" y="5175111"/>
                      <a:ext cx="1991250" cy="124322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CN" sz="2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𝑢</m:t>
                                    </m:r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𝑣</m:t>
                                    </m:r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on</m:t>
                                    </m:r>
                                    <m: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the</m:t>
                                    </m:r>
                                    <m: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same</m:t>
                                    </m:r>
                                    <m: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machine</m:t>
                                    </m:r>
                                  </m:e>
                                </m:eqArr>
                              </m:sub>
                              <m:sup/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</m:nary>
                          </m:oMath>
                        </m:oMathPara>
                      </a14:m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id="{C98045BD-0832-400E-BC69-BBFC933C8F6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10332" y="5175111"/>
                      <a:ext cx="1991250" cy="124322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Rectangle 15">
                      <a:extLst>
                        <a:ext uri="{FF2B5EF4-FFF2-40B4-BE49-F238E27FC236}">
                          <a16:creationId xmlns:a16="http://schemas.microsoft.com/office/drawing/2014/main" id="{F546388A-5C16-4C22-9167-D234219A8F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1291" y="5397901"/>
                      <a:ext cx="117160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</m:d>
                          </m:oMath>
                        </m:oMathPara>
                      </a14:m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Rectangle 15">
                      <a:extLst>
                        <a:ext uri="{FF2B5EF4-FFF2-40B4-BE49-F238E27FC236}">
                          <a16:creationId xmlns:a16="http://schemas.microsoft.com/office/drawing/2014/main" id="{F546388A-5C16-4C22-9167-D234219A8F5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01291" y="5397901"/>
                      <a:ext cx="1171603" cy="46166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Rectangle 16">
                      <a:extLst>
                        <a:ext uri="{FF2B5EF4-FFF2-40B4-BE49-F238E27FC236}">
                          <a16:creationId xmlns:a16="http://schemas.microsoft.com/office/drawing/2014/main" id="{3794C27D-593D-40B3-B876-FED3D4BCC6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6909" y="5362000"/>
                      <a:ext cx="3723070" cy="50276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̃"/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</m:e>
                            </m:d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≔       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altLang="zh-CN" sz="2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𝐷</m:t>
                                </m:r>
                              </m:e>
                            </m:rad>
                            <m:r>
                              <a:rPr lang="en-US" altLang="zh-CN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⋅</m:t>
                            </m:r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17" name="Rectangle 16">
                      <a:extLst>
                        <a:ext uri="{FF2B5EF4-FFF2-40B4-BE49-F238E27FC236}">
                          <a16:creationId xmlns:a16="http://schemas.microsoft.com/office/drawing/2014/main" id="{3794C27D-593D-40B3-B876-FED3D4BCC6D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6909" y="5362000"/>
                      <a:ext cx="3723070" cy="502766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EB05EB2-CA3A-4198-BAF8-1EC1C448159B}"/>
                  </a:ext>
                </a:extLst>
              </p:cNvPr>
              <p:cNvSpPr/>
              <p:nvPr/>
            </p:nvSpPr>
            <p:spPr>
              <a:xfrm>
                <a:off x="838200" y="4183051"/>
                <a:ext cx="10421249" cy="2571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Solution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Only consider vertices with degree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𝑢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0.95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Other vertices are “inactive” in this phase (may become active in later phases).</a:t>
                </a:r>
              </a:p>
              <a:p>
                <a:endParaRPr lang="en-US" altLang="zh-CN" sz="105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 can still make progress: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#[“inactive” edges]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0.95</m:t>
                        </m:r>
                      </m:sup>
                    </m:sSup>
                  </m:oMath>
                </a14:m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#[other edges]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0.95</m:t>
                        </m:r>
                      </m:sup>
                    </m:sSup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(shown in the previous slide)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⇒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drops to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0.95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after this phase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EB05EB2-CA3A-4198-BAF8-1EC1C4481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83051"/>
                <a:ext cx="10421249" cy="2571217"/>
              </a:xfrm>
              <a:prstGeom prst="rect">
                <a:avLst/>
              </a:prstGeom>
              <a:blipFill>
                <a:blip r:embed="rId9"/>
                <a:stretch>
                  <a:fillRect l="-936" t="-1659" b="-11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2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FB4A-4458-4AA3-89ED-5D09435D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220D-6AF6-4ADC-9295-72FA0B34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58925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Non-uniform initialization of edge weights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Analysis of progress via orienting edges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Ignoring low-degree vertices</a:t>
            </a:r>
          </a:p>
          <a:p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93EF41-A637-4AD6-9815-FA22AFDBF87C}"/>
              </a:ext>
            </a:extLst>
          </p:cNvPr>
          <p:cNvSpPr txBox="1"/>
          <p:nvPr/>
        </p:nvSpPr>
        <p:spPr>
          <a:xfrm>
            <a:off x="4413250" y="5299075"/>
            <a:ext cx="336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7EB524-6CC4-44C0-91DD-E21796F34D34}"/>
              </a:ext>
            </a:extLst>
          </p:cNvPr>
          <p:cNvSpPr txBox="1">
            <a:spLocks/>
          </p:cNvSpPr>
          <p:nvPr/>
        </p:nvSpPr>
        <p:spPr>
          <a:xfrm>
            <a:off x="838200" y="3311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Open Problem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3E0B9AD9-CE03-4CC8-94F1-315088CBE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3000" y="4455320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-approximate (</a:t>
                </a:r>
                <a14:m>
                  <m:oMath xmlns:m="http://schemas.openxmlformats.org/officeDocument/2006/math">
                    <m:r>
                      <a:rPr lang="en-US" altLang="zh-CN" b="1" i="1" dirty="0">
                        <a:latin typeface="Cambria Math" panose="02040503050406030204" pitchFamily="18" charset="0"/>
                      </a:rPr>
                      <m:t>𝜺</m:t>
                    </m:r>
                    <m:r>
                      <a:rPr lang="en-US" altLang="zh-CN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dirty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minimum 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weight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vertex cover?</a:t>
                </a:r>
              </a:p>
              <a:p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3E0B9AD9-CE03-4CC8-94F1-315088CBE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455320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6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717D7-9FE7-43D9-A6A7-666F3BAC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Massively Parallel Computation (MPC) Model 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7FF608-55F9-46C9-A14A-ECE1C19B77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7529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Input: Graph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vertices and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edges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machines </a:t>
                </a: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each with memory 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   (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≈</m:t>
                    </m:r>
                    <m:acc>
                      <m:accPr>
                        <m:chr m:val="̃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)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Computation proceeds in synchronous rounds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Optimize the round complexity</a:t>
                </a:r>
              </a:p>
              <a:p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7FF608-55F9-46C9-A14A-ECE1C19B77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7529"/>
                <a:ext cx="10515600" cy="4351338"/>
              </a:xfrm>
              <a:blipFill>
                <a:blip r:embed="rId3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1C1F6FFA-7561-4120-BEBB-757B3E0C13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81" y="3649759"/>
            <a:ext cx="878060" cy="878060"/>
          </a:xfrm>
          <a:prstGeom prst="rect">
            <a:avLst/>
          </a:prstGeom>
        </p:spPr>
      </p:pic>
      <p:pic>
        <p:nvPicPr>
          <p:cNvPr id="6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D1810E84-2177-4827-8F6D-5077752B85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81" y="4638637"/>
            <a:ext cx="878060" cy="878060"/>
          </a:xfrm>
          <a:prstGeom prst="rect">
            <a:avLst/>
          </a:prstGeom>
        </p:spPr>
      </p:pic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A3D5C4FC-4AD8-40EF-8281-9C04A4BDCD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80" y="5627515"/>
            <a:ext cx="878060" cy="8780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2766B2-C2A1-4D80-8557-E2F82C5DD8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722" y="4308846"/>
            <a:ext cx="1544893" cy="153764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8B2D81D-1886-4DB5-AC7C-F2DB7D16966A}"/>
              </a:ext>
            </a:extLst>
          </p:cNvPr>
          <p:cNvCxnSpPr>
            <a:cxnSpLocks/>
          </p:cNvCxnSpPr>
          <p:nvPr/>
        </p:nvCxnSpPr>
        <p:spPr>
          <a:xfrm flipV="1">
            <a:off x="2452851" y="4308846"/>
            <a:ext cx="592393" cy="5974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BB0BE9-7311-4E4F-AF90-8695C60988F0}"/>
              </a:ext>
            </a:extLst>
          </p:cNvPr>
          <p:cNvCxnSpPr>
            <a:cxnSpLocks/>
          </p:cNvCxnSpPr>
          <p:nvPr/>
        </p:nvCxnSpPr>
        <p:spPr>
          <a:xfrm flipV="1">
            <a:off x="2516749" y="5103716"/>
            <a:ext cx="490318" cy="449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A47C851-DB69-4DF4-814E-42C0C32468A3}"/>
              </a:ext>
            </a:extLst>
          </p:cNvPr>
          <p:cNvCxnSpPr>
            <a:cxnSpLocks/>
          </p:cNvCxnSpPr>
          <p:nvPr/>
        </p:nvCxnSpPr>
        <p:spPr>
          <a:xfrm>
            <a:off x="2452851" y="5361028"/>
            <a:ext cx="592393" cy="6590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E8A82BE-4421-4E64-92B5-D6122FE91EFF}"/>
                  </a:ext>
                </a:extLst>
              </p:cNvPr>
              <p:cNvSpPr txBox="1"/>
              <p:nvPr/>
            </p:nvSpPr>
            <p:spPr>
              <a:xfrm>
                <a:off x="507618" y="3655983"/>
                <a:ext cx="2572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Input graph partitioned among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machines</a:t>
                </a:r>
                <a:endParaRPr lang="zh-CN" altLang="en-US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E8A82BE-4421-4E64-92B5-D6122FE91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18" y="3655983"/>
                <a:ext cx="2572233" cy="707886"/>
              </a:xfrm>
              <a:prstGeom prst="rect">
                <a:avLst/>
              </a:prstGeom>
              <a:blipFill>
                <a:blip r:embed="rId6"/>
                <a:stretch>
                  <a:fillRect l="-2370" t="-5172" r="-4265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Group 88">
            <a:extLst>
              <a:ext uri="{FF2B5EF4-FFF2-40B4-BE49-F238E27FC236}">
                <a16:creationId xmlns:a16="http://schemas.microsoft.com/office/drawing/2014/main" id="{D239B26D-B3C6-468B-AA21-E62C48ED86AB}"/>
              </a:ext>
            </a:extLst>
          </p:cNvPr>
          <p:cNvGrpSpPr/>
          <p:nvPr/>
        </p:nvGrpSpPr>
        <p:grpSpPr>
          <a:xfrm>
            <a:off x="4139696" y="4108808"/>
            <a:ext cx="1485703" cy="2127656"/>
            <a:chOff x="4059974" y="4096108"/>
            <a:chExt cx="1485703" cy="2127656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DE62B1C-65F6-4455-B17F-55F5F8078A98}"/>
                </a:ext>
              </a:extLst>
            </p:cNvPr>
            <p:cNvCxnSpPr>
              <a:cxnSpLocks/>
            </p:cNvCxnSpPr>
            <p:nvPr/>
          </p:nvCxnSpPr>
          <p:spPr>
            <a:xfrm>
              <a:off x="4071218" y="4202398"/>
              <a:ext cx="1397593" cy="8580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61055F8-6460-45ED-90C7-0C1218EA8849}"/>
                </a:ext>
              </a:extLst>
            </p:cNvPr>
            <p:cNvCxnSpPr>
              <a:cxnSpLocks/>
            </p:cNvCxnSpPr>
            <p:nvPr/>
          </p:nvCxnSpPr>
          <p:spPr>
            <a:xfrm>
              <a:off x="4071217" y="4296146"/>
              <a:ext cx="1397594" cy="18674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93A6578-DE94-4713-9AD8-651574D5B551}"/>
                </a:ext>
              </a:extLst>
            </p:cNvPr>
            <p:cNvCxnSpPr>
              <a:cxnSpLocks/>
            </p:cNvCxnSpPr>
            <p:nvPr/>
          </p:nvCxnSpPr>
          <p:spPr>
            <a:xfrm>
              <a:off x="4059974" y="5136011"/>
              <a:ext cx="14088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FFC72E0-C75B-4811-9E68-19D4329C7F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4029" y="5331571"/>
              <a:ext cx="1157782" cy="8033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88F2A45B-1D6F-4128-A3B2-08F3800CD25B}"/>
                </a:ext>
              </a:extLst>
            </p:cNvPr>
            <p:cNvGrpSpPr/>
            <p:nvPr/>
          </p:nvGrpSpPr>
          <p:grpSpPr>
            <a:xfrm>
              <a:off x="4071217" y="4096108"/>
              <a:ext cx="1474460" cy="1822115"/>
              <a:chOff x="4020417" y="4244430"/>
              <a:chExt cx="1474460" cy="1822115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57AC5D0-F140-4FC3-A165-0C3AF2B905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20417" y="4244430"/>
                <a:ext cx="1408837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4A1B10DC-09D6-48AD-9466-96D82AFCD6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14800" y="4350721"/>
                <a:ext cx="1303211" cy="75467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CC2DBDA9-048D-4A28-B4E0-E4084CF16D6F}"/>
                  </a:ext>
                </a:extLst>
              </p:cNvPr>
              <p:cNvCxnSpPr>
                <a:cxnSpLocks/>
                <a:stCxn id="7" idx="3"/>
              </p:cNvCxnSpPr>
              <p:nvPr/>
            </p:nvCxnSpPr>
            <p:spPr>
              <a:xfrm flipV="1">
                <a:off x="4150940" y="4398279"/>
                <a:ext cx="1343937" cy="16682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A3FFB22-8756-4F49-95DE-5F0E724059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6117" y="5229862"/>
              <a:ext cx="1267796" cy="9377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EB7C7E3-7538-4AF0-A242-0D1405EEBF2E}"/>
                </a:ext>
              </a:extLst>
            </p:cNvPr>
            <p:cNvCxnSpPr>
              <a:cxnSpLocks/>
            </p:cNvCxnSpPr>
            <p:nvPr/>
          </p:nvCxnSpPr>
          <p:spPr>
            <a:xfrm>
              <a:off x="4059974" y="6218008"/>
              <a:ext cx="1279038" cy="57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2C0648F-48C8-4A93-B838-743897228665}"/>
              </a:ext>
            </a:extLst>
          </p:cNvPr>
          <p:cNvGrpSpPr/>
          <p:nvPr/>
        </p:nvGrpSpPr>
        <p:grpSpPr>
          <a:xfrm>
            <a:off x="4172361" y="4116361"/>
            <a:ext cx="1408837" cy="2067470"/>
            <a:chOff x="4020417" y="4244430"/>
            <a:chExt cx="1408837" cy="206747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1D4E70D-A427-4005-B3DE-556ECC043469}"/>
                </a:ext>
              </a:extLst>
            </p:cNvPr>
            <p:cNvCxnSpPr>
              <a:cxnSpLocks/>
            </p:cNvCxnSpPr>
            <p:nvPr/>
          </p:nvCxnSpPr>
          <p:spPr>
            <a:xfrm>
              <a:off x="4020417" y="4244430"/>
              <a:ext cx="140883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61A4D3DD-2001-4210-B2A8-D751FC10577A}"/>
                </a:ext>
              </a:extLst>
            </p:cNvPr>
            <p:cNvCxnSpPr>
              <a:cxnSpLocks/>
            </p:cNvCxnSpPr>
            <p:nvPr/>
          </p:nvCxnSpPr>
          <p:spPr>
            <a:xfrm>
              <a:off x="4020418" y="4350720"/>
              <a:ext cx="1397593" cy="85805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F2A294A-6E4E-4DFA-83BA-81A8744B66C2}"/>
                </a:ext>
              </a:extLst>
            </p:cNvPr>
            <p:cNvCxnSpPr>
              <a:cxnSpLocks/>
            </p:cNvCxnSpPr>
            <p:nvPr/>
          </p:nvCxnSpPr>
          <p:spPr>
            <a:xfrm>
              <a:off x="4020417" y="4444468"/>
              <a:ext cx="1397594" cy="18674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1C7CCA2-09C4-4902-9270-DE6C3CF056C8}"/>
                  </a:ext>
                </a:extLst>
              </p:cNvPr>
              <p:cNvSpPr txBox="1"/>
              <p:nvPr/>
            </p:nvSpPr>
            <p:spPr>
              <a:xfrm>
                <a:off x="2749047" y="3342441"/>
                <a:ext cx="21969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Total data sent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endParaRPr lang="zh-CN" altLang="en-US" sz="2000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1C7CCA2-09C4-4902-9270-DE6C3CF05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047" y="3342441"/>
                <a:ext cx="2196981" cy="400110"/>
              </a:xfrm>
              <a:prstGeom prst="rect">
                <a:avLst/>
              </a:prstGeom>
              <a:blipFill>
                <a:blip r:embed="rId7"/>
                <a:stretch>
                  <a:fillRect l="-3056"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311FC95-64E6-41DB-9B3C-D597374F92FA}"/>
                  </a:ext>
                </a:extLst>
              </p:cNvPr>
              <p:cNvSpPr txBox="1"/>
              <p:nvPr/>
            </p:nvSpPr>
            <p:spPr>
              <a:xfrm>
                <a:off x="5105645" y="3352615"/>
                <a:ext cx="26171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Total data received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endParaRPr lang="zh-CN" altLang="en-US" sz="2000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311FC95-64E6-41DB-9B3C-D597374F9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645" y="3352615"/>
                <a:ext cx="2617184" cy="400110"/>
              </a:xfrm>
              <a:prstGeom prst="rect">
                <a:avLst/>
              </a:prstGeom>
              <a:blipFill>
                <a:blip r:embed="rId8"/>
                <a:stretch>
                  <a:fillRect l="-2564" t="-9091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A644A49C-8F4C-4184-9D6C-39564929EED1}"/>
              </a:ext>
            </a:extLst>
          </p:cNvPr>
          <p:cNvGrpSpPr/>
          <p:nvPr/>
        </p:nvGrpSpPr>
        <p:grpSpPr>
          <a:xfrm>
            <a:off x="4152951" y="4118262"/>
            <a:ext cx="1443400" cy="1842675"/>
            <a:chOff x="4020417" y="4244430"/>
            <a:chExt cx="1443400" cy="1842675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107F8DDC-506D-4365-9DBB-016BDB0AB62B}"/>
                </a:ext>
              </a:extLst>
            </p:cNvPr>
            <p:cNvCxnSpPr>
              <a:cxnSpLocks/>
            </p:cNvCxnSpPr>
            <p:nvPr/>
          </p:nvCxnSpPr>
          <p:spPr>
            <a:xfrm>
              <a:off x="4020417" y="4244430"/>
              <a:ext cx="140883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C58FB50-13BC-4CC3-B648-7C134AC2C7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4800" y="4350721"/>
              <a:ext cx="1303211" cy="75467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EF3726BF-5359-4536-81AF-13922B9497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9880" y="4418839"/>
              <a:ext cx="1343937" cy="166826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9E7433D-1CDC-4DE9-8F1B-1A1DDEF21BF7}"/>
              </a:ext>
            </a:extLst>
          </p:cNvPr>
          <p:cNvGrpSpPr/>
          <p:nvPr/>
        </p:nvGrpSpPr>
        <p:grpSpPr>
          <a:xfrm>
            <a:off x="4339374" y="3649759"/>
            <a:ext cx="2220564" cy="3067371"/>
            <a:chOff x="4259652" y="3637059"/>
            <a:chExt cx="2220564" cy="3067371"/>
          </a:xfrm>
        </p:grpSpPr>
        <p:pic>
          <p:nvPicPr>
            <p:cNvPr id="19" name="Picture 18" descr="A close up of a device&#10;&#10;Description automatically generated">
              <a:extLst>
                <a:ext uri="{FF2B5EF4-FFF2-40B4-BE49-F238E27FC236}">
                  <a16:creationId xmlns:a16="http://schemas.microsoft.com/office/drawing/2014/main" id="{9A963A03-7FD6-4454-B4B0-D3D382C7E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2156" y="3637059"/>
              <a:ext cx="878060" cy="878060"/>
            </a:xfrm>
            <a:prstGeom prst="rect">
              <a:avLst/>
            </a:prstGeom>
          </p:spPr>
        </p:pic>
        <p:pic>
          <p:nvPicPr>
            <p:cNvPr id="20" name="Picture 19" descr="A close up of a device&#10;&#10;Description automatically generated">
              <a:extLst>
                <a:ext uri="{FF2B5EF4-FFF2-40B4-BE49-F238E27FC236}">
                  <a16:creationId xmlns:a16="http://schemas.microsoft.com/office/drawing/2014/main" id="{862C8AEA-CEE1-405D-B9CD-A52920195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2156" y="4625937"/>
              <a:ext cx="878060" cy="878060"/>
            </a:xfrm>
            <a:prstGeom prst="rect">
              <a:avLst/>
            </a:prstGeom>
          </p:spPr>
        </p:pic>
        <p:pic>
          <p:nvPicPr>
            <p:cNvPr id="21" name="Picture 20" descr="A close up of a device&#10;&#10;Description automatically generated">
              <a:extLst>
                <a:ext uri="{FF2B5EF4-FFF2-40B4-BE49-F238E27FC236}">
                  <a16:creationId xmlns:a16="http://schemas.microsoft.com/office/drawing/2014/main" id="{15963F6C-782C-4F82-9248-AA9F806F4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2155" y="5614815"/>
              <a:ext cx="878060" cy="87806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6B17908-B6B7-4BDE-AE6F-67436C1EB596}"/>
                </a:ext>
              </a:extLst>
            </p:cNvPr>
            <p:cNvSpPr txBox="1"/>
            <p:nvPr/>
          </p:nvSpPr>
          <p:spPr>
            <a:xfrm>
              <a:off x="4259652" y="6304320"/>
              <a:ext cx="17566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Round 1</a:t>
              </a:r>
              <a:endParaRPr lang="zh-CN" altLang="en-US" sz="2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078D519-6C5A-4E9C-B3FF-13C91959E0B8}"/>
              </a:ext>
            </a:extLst>
          </p:cNvPr>
          <p:cNvGrpSpPr/>
          <p:nvPr/>
        </p:nvGrpSpPr>
        <p:grpSpPr>
          <a:xfrm>
            <a:off x="6841337" y="3649759"/>
            <a:ext cx="2213225" cy="3092581"/>
            <a:chOff x="6761615" y="3637059"/>
            <a:chExt cx="2213225" cy="309258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9C1E7B3-8E77-4639-AFD7-C8E109CE98D8}"/>
                </a:ext>
              </a:extLst>
            </p:cNvPr>
            <p:cNvSpPr txBox="1"/>
            <p:nvPr/>
          </p:nvSpPr>
          <p:spPr>
            <a:xfrm>
              <a:off x="6761615" y="6329530"/>
              <a:ext cx="17566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Round 2</a:t>
              </a:r>
              <a:endParaRPr lang="zh-CN" altLang="en-US" sz="2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62" name="Picture 61" descr="A close up of a device&#10;&#10;Description automatically generated">
              <a:extLst>
                <a:ext uri="{FF2B5EF4-FFF2-40B4-BE49-F238E27FC236}">
                  <a16:creationId xmlns:a16="http://schemas.microsoft.com/office/drawing/2014/main" id="{52D91145-B7CE-481B-AC98-70F3D5C6D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780" y="3637059"/>
              <a:ext cx="878060" cy="878060"/>
            </a:xfrm>
            <a:prstGeom prst="rect">
              <a:avLst/>
            </a:prstGeom>
          </p:spPr>
        </p:pic>
        <p:pic>
          <p:nvPicPr>
            <p:cNvPr id="63" name="Picture 62" descr="A close up of a device&#10;&#10;Description automatically generated">
              <a:extLst>
                <a:ext uri="{FF2B5EF4-FFF2-40B4-BE49-F238E27FC236}">
                  <a16:creationId xmlns:a16="http://schemas.microsoft.com/office/drawing/2014/main" id="{18ED308F-B5F7-4D53-97DD-169AD150B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780" y="4625937"/>
              <a:ext cx="878060" cy="878060"/>
            </a:xfrm>
            <a:prstGeom prst="rect">
              <a:avLst/>
            </a:prstGeom>
          </p:spPr>
        </p:pic>
        <p:pic>
          <p:nvPicPr>
            <p:cNvPr id="64" name="Picture 63" descr="A close up of a device&#10;&#10;Description automatically generated">
              <a:extLst>
                <a:ext uri="{FF2B5EF4-FFF2-40B4-BE49-F238E27FC236}">
                  <a16:creationId xmlns:a16="http://schemas.microsoft.com/office/drawing/2014/main" id="{F3415332-44B4-43C4-8834-3D6C61F51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779" y="5614815"/>
              <a:ext cx="878060" cy="87806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D9350C5-029A-45D7-B00B-3037D2556F9C}"/>
              </a:ext>
            </a:extLst>
          </p:cNvPr>
          <p:cNvGrpSpPr/>
          <p:nvPr/>
        </p:nvGrpSpPr>
        <p:grpSpPr>
          <a:xfrm>
            <a:off x="6634320" y="4108808"/>
            <a:ext cx="1420080" cy="2127656"/>
            <a:chOff x="6554598" y="4096108"/>
            <a:chExt cx="1420080" cy="2127656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260E872-32F9-4368-9B8E-DD7D1E89372B}"/>
                </a:ext>
              </a:extLst>
            </p:cNvPr>
            <p:cNvCxnSpPr>
              <a:cxnSpLocks/>
            </p:cNvCxnSpPr>
            <p:nvPr/>
          </p:nvCxnSpPr>
          <p:spPr>
            <a:xfrm>
              <a:off x="6565842" y="4202398"/>
              <a:ext cx="1397593" cy="8580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FCC860D8-6510-4E46-A889-357416C8A8AC}"/>
                </a:ext>
              </a:extLst>
            </p:cNvPr>
            <p:cNvCxnSpPr>
              <a:cxnSpLocks/>
            </p:cNvCxnSpPr>
            <p:nvPr/>
          </p:nvCxnSpPr>
          <p:spPr>
            <a:xfrm>
              <a:off x="6565841" y="4296146"/>
              <a:ext cx="1397594" cy="18674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E9F69C9-51F7-4DCC-911C-D0042F7DF8F0}"/>
                </a:ext>
              </a:extLst>
            </p:cNvPr>
            <p:cNvCxnSpPr>
              <a:cxnSpLocks/>
            </p:cNvCxnSpPr>
            <p:nvPr/>
          </p:nvCxnSpPr>
          <p:spPr>
            <a:xfrm>
              <a:off x="6554598" y="5136011"/>
              <a:ext cx="14088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EBBFA4CA-1035-447A-BD95-B52E1F662C73}"/>
                </a:ext>
              </a:extLst>
            </p:cNvPr>
            <p:cNvCxnSpPr>
              <a:cxnSpLocks/>
            </p:cNvCxnSpPr>
            <p:nvPr/>
          </p:nvCxnSpPr>
          <p:spPr>
            <a:xfrm>
              <a:off x="6618653" y="5331571"/>
              <a:ext cx="1157782" cy="8033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7CDEF67-336B-476C-B917-AD8BC37CDB1E}"/>
                </a:ext>
              </a:extLst>
            </p:cNvPr>
            <p:cNvGrpSpPr/>
            <p:nvPr/>
          </p:nvGrpSpPr>
          <p:grpSpPr>
            <a:xfrm>
              <a:off x="6565841" y="4096108"/>
              <a:ext cx="1408837" cy="1809415"/>
              <a:chOff x="4020417" y="4244430"/>
              <a:chExt cx="1408837" cy="1809415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233CCE49-1AFD-4E26-A7D1-6B550607F6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20417" y="4244430"/>
                <a:ext cx="1408837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F7C34C5F-27F3-48C9-A645-6259B1B26C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14800" y="4350721"/>
                <a:ext cx="1303211" cy="75467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386A5456-CAB5-444D-A189-DEF852EC2F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71218" y="4385579"/>
                <a:ext cx="1343937" cy="16682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F1A2C1B1-99DE-4554-B53C-CFB0D01AB7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0741" y="5229862"/>
              <a:ext cx="1267796" cy="9377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8CCBA64-0025-451D-A9E9-DB9F694D9F5D}"/>
                </a:ext>
              </a:extLst>
            </p:cNvPr>
            <p:cNvCxnSpPr>
              <a:cxnSpLocks/>
            </p:cNvCxnSpPr>
            <p:nvPr/>
          </p:nvCxnSpPr>
          <p:spPr>
            <a:xfrm>
              <a:off x="6554598" y="6218008"/>
              <a:ext cx="1279038" cy="57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F089B0FE-B09F-4CE6-A720-9671B80EBB1F}"/>
                  </a:ext>
                </a:extLst>
              </p:cNvPr>
              <p:cNvSpPr/>
              <p:nvPr/>
            </p:nvSpPr>
            <p:spPr>
              <a:xfrm>
                <a:off x="8412062" y="1727302"/>
                <a:ext cx="3479800" cy="1701698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Supports many primitives in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rounds: sorting, prefix sum, array queries, etc. </a:t>
                </a:r>
              </a:p>
              <a:p>
                <a:pPr algn="ctr"/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[Goodrich-</a:t>
                </a:r>
                <a:r>
                  <a:rPr lang="en-US" altLang="zh-CN" sz="20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Sitchinava</a:t>
                </a:r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 Zhang’11, …]</a:t>
                </a:r>
                <a:endParaRPr lang="zh-CN" altLang="en-US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F089B0FE-B09F-4CE6-A720-9671B80EBB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062" y="1727302"/>
                <a:ext cx="3479800" cy="1701698"/>
              </a:xfrm>
              <a:prstGeom prst="roundRect">
                <a:avLst/>
              </a:prstGeom>
              <a:blipFill>
                <a:blip r:embed="rId9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2B3AD253-A619-4527-AB5E-0915EABE04BA}"/>
                  </a:ext>
                </a:extLst>
              </p:cNvPr>
              <p:cNvSpPr txBox="1"/>
              <p:nvPr/>
            </p:nvSpPr>
            <p:spPr>
              <a:xfrm>
                <a:off x="9054561" y="4775848"/>
                <a:ext cx="14061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2B3AD253-A619-4527-AB5E-0915EABE0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561" y="4775848"/>
                <a:ext cx="140617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7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uiExpand="1"/>
      <p:bldP spid="53" grpId="0" uiExpand="1"/>
      <p:bldP spid="54" grpId="0" uiExpand="1"/>
      <p:bldP spid="92" grpId="0" animBg="1"/>
      <p:bldP spid="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C422EB-0458-4D66-8C62-D44D0D2858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573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Input: Graph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vertices and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edges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machines each with memory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   (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≈</m:t>
                    </m:r>
                    <m:acc>
                      <m:accPr>
                        <m:chr m:val="̃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)</a:t>
                </a:r>
              </a:p>
              <a:p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Three memory regimes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(for constant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sz="2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):</a:t>
                </a:r>
              </a:p>
              <a:p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C422EB-0458-4D66-8C62-D44D0D2858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57325"/>
                <a:ext cx="10515600" cy="4351338"/>
              </a:xfrm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48C6069A-518F-4D34-B68D-66E2E3A48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Massively Parallel Computation (MPC) Model 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AEEB1B-69A7-4AD4-928C-D63488310AFA}"/>
                  </a:ext>
                </a:extLst>
              </p:cNvPr>
              <p:cNvSpPr txBox="1"/>
              <p:nvPr/>
            </p:nvSpPr>
            <p:spPr>
              <a:xfrm>
                <a:off x="800100" y="2808899"/>
                <a:ext cx="2536825" cy="1030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p>
                      </m:sSup>
                    </m:oMath>
                  </m:oMathPara>
                </a14:m>
                <a:endParaRPr lang="en-US" altLang="zh-CN" sz="20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(strongly super-linear)	</a:t>
                </a:r>
                <a:endParaRPr lang="zh-CN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AEEB1B-69A7-4AD4-928C-D63488310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2808899"/>
                <a:ext cx="2536825" cy="1030410"/>
              </a:xfrm>
              <a:prstGeom prst="rect">
                <a:avLst/>
              </a:prstGeom>
              <a:blipFill>
                <a:blip r:embed="rId3"/>
                <a:stretch>
                  <a:fillRect l="-2404" r="-7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1F866D-61C9-4C55-9800-FADF2F2EAA21}"/>
                  </a:ext>
                </a:extLst>
              </p:cNvPr>
              <p:cNvSpPr txBox="1"/>
              <p:nvPr/>
            </p:nvSpPr>
            <p:spPr>
              <a:xfrm>
                <a:off x="1238250" y="4347361"/>
                <a:ext cx="1641475" cy="1025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altLang="zh-CN" sz="20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altLang="zh-CN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near-linear)	</a:t>
                </a:r>
                <a:endParaRPr lang="en-US" altLang="zh-C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1F866D-61C9-4C55-9800-FADF2F2EA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50" y="4347361"/>
                <a:ext cx="1641475" cy="1025409"/>
              </a:xfrm>
              <a:prstGeom prst="rect">
                <a:avLst/>
              </a:prstGeom>
              <a:blipFill>
                <a:blip r:embed="rId4"/>
                <a:stretch>
                  <a:fillRect l="-3717" t="-3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30A165-8ABD-4C6C-B6A2-2F7B0CEB2C16}"/>
                  </a:ext>
                </a:extLst>
              </p:cNvPr>
              <p:cNvSpPr txBox="1"/>
              <p:nvPr/>
            </p:nvSpPr>
            <p:spPr>
              <a:xfrm>
                <a:off x="887412" y="5956711"/>
                <a:ext cx="2273300" cy="1030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p>
                      </m:sSup>
                    </m:oMath>
                  </m:oMathPara>
                </a14:m>
                <a:endParaRPr lang="en-US" altLang="zh-C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(s</a:t>
                </a:r>
                <a:r>
                  <a:rPr lang="en-US" altLang="zh-CN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trongly sub-linear)	</a:t>
                </a:r>
                <a:endParaRPr lang="en-US" altLang="zh-CN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30A165-8ABD-4C6C-B6A2-2F7B0CEB2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12" y="5956711"/>
                <a:ext cx="2273300" cy="1030410"/>
              </a:xfrm>
              <a:prstGeom prst="rect">
                <a:avLst/>
              </a:prstGeom>
              <a:blipFill>
                <a:blip r:embed="rId5"/>
                <a:stretch>
                  <a:fillRect l="-2957" r="-2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2760A17-EF37-4AD3-B7A1-03589FFBC5FA}"/>
              </a:ext>
            </a:extLst>
          </p:cNvPr>
          <p:cNvSpPr txBox="1"/>
          <p:nvPr/>
        </p:nvSpPr>
        <p:spPr>
          <a:xfrm>
            <a:off x="247253" y="2830648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easy</a:t>
            </a:r>
            <a:endParaRPr lang="zh-CN" alt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AB4F46-F7EB-4244-9F1C-3F6B56380575}"/>
              </a:ext>
            </a:extLst>
          </p:cNvPr>
          <p:cNvSpPr txBox="1"/>
          <p:nvPr/>
        </p:nvSpPr>
        <p:spPr>
          <a:xfrm>
            <a:off x="247253" y="6071806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hard</a:t>
            </a:r>
            <a:endParaRPr lang="zh-CN" alt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503CDA-E9C4-4D5A-8E44-D0A838808A33}"/>
              </a:ext>
            </a:extLst>
          </p:cNvPr>
          <p:cNvSpPr/>
          <p:nvPr/>
        </p:nvSpPr>
        <p:spPr>
          <a:xfrm>
            <a:off x="367506" y="3297950"/>
            <a:ext cx="317500" cy="2785658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52E4051-2B94-45B3-A3DC-B19B36124353}"/>
                  </a:ext>
                </a:extLst>
              </p:cNvPr>
              <p:cNvSpPr txBox="1"/>
              <p:nvPr/>
            </p:nvSpPr>
            <p:spPr>
              <a:xfrm>
                <a:off x="3311525" y="2997794"/>
                <a:ext cx="8633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Maximal Matching 	            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Lattanzi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-Moseley-Suri-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Vassilvitskii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SPAA’11] </a:t>
                </a:r>
                <a:endParaRPr lang="zh-CN" altLang="en-US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52E4051-2B94-45B3-A3DC-B19B36124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525" y="2997794"/>
                <a:ext cx="8633222" cy="400110"/>
              </a:xfrm>
              <a:prstGeom prst="rect">
                <a:avLst/>
              </a:prstGeom>
              <a:blipFill>
                <a:blip r:embed="rId6"/>
                <a:stretch>
                  <a:fillRect t="-9231" r="-636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299CAB-3027-4D83-B720-3A825BF26947}"/>
                  </a:ext>
                </a:extLst>
              </p:cNvPr>
              <p:cNvSpPr txBox="1"/>
              <p:nvPr/>
            </p:nvSpPr>
            <p:spPr>
              <a:xfrm>
                <a:off x="3286125" y="3537370"/>
                <a:ext cx="8601075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((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000" b="0" i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(1+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altLang="zh-CN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apx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Maximum Matching </a:t>
                </a:r>
              </a:p>
              <a:p>
                <a:pPr algn="r"/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Czumaj-Łącki-Mądry-Mitrović-Onak-Sankowski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STOC’18]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(1+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altLang="zh-CN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apx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Maximum Matching </a:t>
                </a:r>
              </a:p>
              <a:p>
                <a:pPr algn="r"/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Ghaffari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Gouleakis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-Konrad-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Mitrović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Rubinfeld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PODC’18]</a:t>
                </a:r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/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Assadi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Bateni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-Bernstein-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Mirrokni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-Stein, SODA’19]</a:t>
                </a:r>
              </a:p>
              <a:p>
                <a:pPr algn="r"/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Maximal Matching 	</a:t>
                </a:r>
                <a:r>
                  <a:rPr lang="en-US" altLang="zh-CN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Behnezhad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Hajiaghayi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-Harris, FOCS'19]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(1+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altLang="zh-CN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apx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Maximum </a:t>
                </a:r>
                <a:r>
                  <a:rPr lang="en-US" altLang="zh-CN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Weight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Matching </a:t>
                </a:r>
              </a:p>
              <a:p>
                <a:pPr algn="r"/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Gamlath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-Kale-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Mitrović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Svensson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PODC'19]</a:t>
                </a:r>
                <a:endParaRPr lang="zh-CN" altLang="en-US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299CAB-3027-4D83-B720-3A825BF26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25" y="3537370"/>
                <a:ext cx="8601075" cy="2462213"/>
              </a:xfrm>
              <a:prstGeom prst="rect">
                <a:avLst/>
              </a:prstGeom>
              <a:blipFill>
                <a:blip r:embed="rId7"/>
                <a:stretch>
                  <a:fillRect t="-1238" r="-638" b="-27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B08866-E25C-43BB-A51F-0064AA54E452}"/>
                  </a:ext>
                </a:extLst>
              </p:cNvPr>
              <p:cNvSpPr txBox="1"/>
              <p:nvPr/>
            </p:nvSpPr>
            <p:spPr>
              <a:xfrm>
                <a:off x="3286124" y="5982112"/>
                <a:ext cx="8601075" cy="46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𝑂</m:t>
                        </m:r>
                      </m:e>
                    </m:acc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func>
                      </m:e>
                    </m:ra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Maximal Matching 		           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Ghaffari-Uitto</a:t>
                </a:r>
                <a:r>
                  <a:rPr lang="en-US" altLang="zh-CN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SODA'19]</a:t>
                </a:r>
                <a:endParaRPr lang="zh-CN" altLang="en-US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B08866-E25C-43BB-A51F-0064AA54E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24" y="5982112"/>
                <a:ext cx="8601075" cy="465064"/>
              </a:xfrm>
              <a:prstGeom prst="rect">
                <a:avLst/>
              </a:prstGeom>
              <a:blipFill>
                <a:blip r:embed="rId8"/>
                <a:stretch>
                  <a:fillRect r="-638" b="-181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A9EDF23-6785-4F0D-856C-414C3A04BD8E}"/>
              </a:ext>
            </a:extLst>
          </p:cNvPr>
          <p:cNvCxnSpPr>
            <a:cxnSpLocks/>
          </p:cNvCxnSpPr>
          <p:nvPr/>
        </p:nvCxnSpPr>
        <p:spPr>
          <a:xfrm>
            <a:off x="800100" y="5969454"/>
            <a:ext cx="11087099" cy="12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89ED99-CAF9-4AB8-9E4B-A89129DC2615}"/>
              </a:ext>
            </a:extLst>
          </p:cNvPr>
          <p:cNvCxnSpPr>
            <a:cxnSpLocks/>
          </p:cNvCxnSpPr>
          <p:nvPr/>
        </p:nvCxnSpPr>
        <p:spPr>
          <a:xfrm>
            <a:off x="800100" y="3512381"/>
            <a:ext cx="11061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2330F2C-DA87-4C6E-B97D-1DD03F7D4BD0}"/>
              </a:ext>
            </a:extLst>
          </p:cNvPr>
          <p:cNvSpPr/>
          <p:nvPr/>
        </p:nvSpPr>
        <p:spPr>
          <a:xfrm>
            <a:off x="946546" y="4215864"/>
            <a:ext cx="2155031" cy="975019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67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6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0B478-A3F9-4A27-82E1-47CFD9C5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Minimum Vertex Cover Problem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C422EB-0458-4D66-8C62-D44D0D2858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6327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vertex cover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an undirected graph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𝑉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subset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𝑈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𝑉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such that every edge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𝐸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at least one endpoint in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𝑈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NP-hard. Best known 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apx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-ratio: 2 (optimal under Unique Games Conjecture)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near-linear memory regime of MPC model: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C422EB-0458-4D66-8C62-D44D0D2858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6327"/>
                <a:ext cx="10515600" cy="4351338"/>
              </a:xfrm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541BBA4-EFAD-4159-AB85-9BEC24567630}"/>
                  </a:ext>
                </a:extLst>
              </p:cNvPr>
              <p:cNvSpPr/>
              <p:nvPr/>
            </p:nvSpPr>
            <p:spPr>
              <a:xfrm>
                <a:off x="1396998" y="3179792"/>
                <a:ext cx="916940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(2+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apx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MinVC</a:t>
                </a:r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/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[</a:t>
                </a:r>
                <a:r>
                  <a:rPr lang="en-US" altLang="zh-CN" sz="24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Ghaffari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sz="24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Gouleakis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-Konrad-</a:t>
                </a:r>
                <a:r>
                  <a:rPr lang="en-US" altLang="zh-CN" sz="24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Mitrović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sz="24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Rubinfeld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PODC’18]</a:t>
                </a:r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541BBA4-EFAD-4159-AB85-9BEC24567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998" y="3179792"/>
                <a:ext cx="9169402" cy="830997"/>
              </a:xfrm>
              <a:prstGeom prst="rect">
                <a:avLst/>
              </a:prstGeom>
              <a:blipFill>
                <a:blip r:embed="rId3"/>
                <a:stretch>
                  <a:fillRect l="-133" t="-5882" r="-1064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3019160-A964-49F1-8802-3253E69C24BD}"/>
                  </a:ext>
                </a:extLst>
              </p:cNvPr>
              <p:cNvSpPr/>
              <p:nvPr/>
            </p:nvSpPr>
            <p:spPr>
              <a:xfrm>
                <a:off x="1396998" y="4010789"/>
                <a:ext cx="916940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40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Maximal Matching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⇒</m:t>
                    </m:r>
                  </m:oMath>
                </a14:m>
                <a:r>
                  <a:rPr lang="en-US" altLang="zh-CN" sz="2400" b="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apx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MinVC</a:t>
                </a:r>
                <a:endParaRPr lang="en-US" altLang="zh-CN" sz="24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[</a:t>
                </a:r>
                <a:r>
                  <a:rPr lang="en-US" altLang="zh-CN" sz="24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Behnezhad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</a:t>
                </a:r>
                <a:r>
                  <a:rPr lang="en-US" altLang="zh-CN" sz="24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Hajiaghayi</a:t>
                </a:r>
                <a:r>
                  <a:rPr lang="en-US" altLang="zh-CN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-Harris, FOCS'19]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3019160-A964-49F1-8802-3253E69C24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998" y="4010789"/>
                <a:ext cx="9169402" cy="830997"/>
              </a:xfrm>
              <a:prstGeom prst="rect">
                <a:avLst/>
              </a:prstGeom>
              <a:blipFill>
                <a:blip r:embed="rId4"/>
                <a:stretch>
                  <a:fillRect l="-133" t="-5882" r="-1064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6619F6-BD2E-48C4-B22A-5276E6B97A81}"/>
                  </a:ext>
                </a:extLst>
              </p:cNvPr>
              <p:cNvSpPr txBox="1"/>
              <p:nvPr/>
            </p:nvSpPr>
            <p:spPr>
              <a:xfrm>
                <a:off x="838200" y="5916826"/>
                <a:ext cx="106489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Best known round complexity: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(by simulating PRAM algorithms in MPC)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6619F6-BD2E-48C4-B22A-5276E6B97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916826"/>
                <a:ext cx="10648958" cy="461665"/>
              </a:xfrm>
              <a:prstGeom prst="rect">
                <a:avLst/>
              </a:prstGeom>
              <a:blipFill>
                <a:blip r:embed="rId5"/>
                <a:stretch>
                  <a:fillRect l="-916" t="-10667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A4B0239-3986-43C6-9DDB-A3AB93B27476}"/>
                  </a:ext>
                </a:extLst>
              </p:cNvPr>
              <p:cNvSpPr/>
              <p:nvPr/>
            </p:nvSpPr>
            <p:spPr>
              <a:xfrm>
                <a:off x="1123942" y="4946254"/>
                <a:ext cx="9709157" cy="82947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Minimum </a:t>
                </a: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Weight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Vertex Cover: Each vertex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𝑉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a </a:t>
                </a: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weight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Find the vertex cover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𝑈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</a:t>
                </a: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minimum total weight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∈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𝑈</m:t>
                        </m:r>
                      </m:sub>
                      <m:sup/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𝑤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A4B0239-3986-43C6-9DDB-A3AB93B27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2" y="4946254"/>
                <a:ext cx="9709157" cy="829471"/>
              </a:xfrm>
              <a:prstGeom prst="rect">
                <a:avLst/>
              </a:prstGeom>
              <a:blipFill>
                <a:blip r:embed="rId6"/>
                <a:stretch>
                  <a:fillRect t="-26812" b="-1072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E0255FC5-7BA6-4FB6-8DFE-9284A41AF37C}"/>
              </a:ext>
            </a:extLst>
          </p:cNvPr>
          <p:cNvGrpSpPr/>
          <p:nvPr/>
        </p:nvGrpSpPr>
        <p:grpSpPr>
          <a:xfrm>
            <a:off x="7891810" y="2340731"/>
            <a:ext cx="3622973" cy="1390371"/>
            <a:chOff x="7738674" y="2340731"/>
            <a:chExt cx="3622973" cy="1390371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9AA9BDDD-E1DE-4EC2-8A32-A0F6D8A36D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08" t="2970" r="-1200" b="-2970"/>
            <a:stretch/>
          </p:blipFill>
          <p:spPr bwMode="auto">
            <a:xfrm>
              <a:off x="7738674" y="2340731"/>
              <a:ext cx="2557903" cy="1390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0E2864E-AE07-4B07-96D9-BCFE80C71218}"/>
                </a:ext>
              </a:extLst>
            </p:cNvPr>
            <p:cNvSpPr txBox="1"/>
            <p:nvPr/>
          </p:nvSpPr>
          <p:spPr>
            <a:xfrm>
              <a:off x="9556581" y="2943038"/>
              <a:ext cx="1805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(image from Wikipedia)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570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BAE06-E4FC-4D6C-8D2A-1DC81210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Our result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2D0821-7820-4917-9D24-ADAEEAD84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3755"/>
                <a:ext cx="104013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# vertices,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# edges)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2D0821-7820-4917-9D24-ADAEEAD84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3755"/>
                <a:ext cx="10401300" cy="4351338"/>
              </a:xfrm>
              <a:blipFill>
                <a:blip r:embed="rId2"/>
                <a:stretch>
                  <a:fillRect l="-938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ADAE7EF-56E5-47DC-ADD9-BAA0CA57C705}"/>
                  </a:ext>
                </a:extLst>
              </p:cNvPr>
              <p:cNvSpPr/>
              <p:nvPr/>
            </p:nvSpPr>
            <p:spPr>
              <a:xfrm>
                <a:off x="1308100" y="1884261"/>
                <a:ext cx="8890000" cy="136465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near-linear regime of MPC (each machine has memory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Θ</m:t>
                        </m:r>
                      </m:e>
                    </m:acc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), we can compute a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(2+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-apx Minimum </a:t>
                </a: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Weight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Vertex Cover in 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𝑶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altLang="zh-CN" sz="2400" b="1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𝐥𝐨𝐠</m:t>
                        </m:r>
                      </m:fName>
                      <m:e>
                        <m:func>
                          <m:funcPr>
                            <m:ctrlPr>
                              <a:rPr lang="en-US" altLang="zh-CN" sz="2400" b="1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a:rPr lang="en-US" altLang="zh-CN" sz="2400" b="1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𝐥𝐨𝐠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zh-CN" sz="24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𝒎</m:t>
                                </m:r>
                              </m:num>
                              <m:den>
                                <m:r>
                                  <a:rPr lang="en-US" altLang="zh-CN" sz="24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𝒏</m:t>
                                </m:r>
                              </m:den>
                            </m:f>
                          </m:e>
                        </m:func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rounds (with high probability).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ADAE7EF-56E5-47DC-ADD9-BAA0CA57C7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1884261"/>
                <a:ext cx="8890000" cy="1364657"/>
              </a:xfrm>
              <a:prstGeom prst="rect">
                <a:avLst/>
              </a:prstGeom>
              <a:blipFill>
                <a:blip r:embed="rId3"/>
                <a:stretch>
                  <a:fillRect l="-1027" t="-442" b="-2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4CAF95-F601-4200-8414-4E3E7AD118BB}"/>
                  </a:ext>
                </a:extLst>
              </p:cNvPr>
              <p:cNvSpPr txBox="1"/>
              <p:nvPr/>
            </p:nvSpPr>
            <p:spPr>
              <a:xfrm>
                <a:off x="2324100" y="3407024"/>
                <a:ext cx="2441575" cy="61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Δ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4CAF95-F601-4200-8414-4E3E7AD11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3407024"/>
                <a:ext cx="2441575" cy="616644"/>
              </a:xfrm>
              <a:prstGeom prst="rect">
                <a:avLst/>
              </a:prstGeom>
              <a:blipFill>
                <a:blip r:embed="rId4"/>
                <a:stretch>
                  <a:fillRect l="-3741" r="-1995" b="-9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5E391C8-5228-4F73-83E9-6260D83B9EB3}"/>
              </a:ext>
            </a:extLst>
          </p:cNvPr>
          <p:cNvSpPr txBox="1"/>
          <p:nvPr/>
        </p:nvSpPr>
        <p:spPr>
          <a:xfrm>
            <a:off x="900113" y="4309351"/>
            <a:ext cx="234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(average degree)</a:t>
            </a:r>
            <a:endParaRPr lang="zh-CN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B1574-FC74-4CD1-9899-525CCB83D44C}"/>
              </a:ext>
            </a:extLst>
          </p:cNvPr>
          <p:cNvSpPr txBox="1"/>
          <p:nvPr/>
        </p:nvSpPr>
        <p:spPr>
          <a:xfrm>
            <a:off x="3386930" y="4312076"/>
            <a:ext cx="234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(max degree)</a:t>
            </a:r>
            <a:endParaRPr lang="zh-CN" alt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A5B2FAC-3279-477E-ADE4-EB0096385C58}"/>
              </a:ext>
            </a:extLst>
          </p:cNvPr>
          <p:cNvCxnSpPr>
            <a:cxnSpLocks/>
          </p:cNvCxnSpPr>
          <p:nvPr/>
        </p:nvCxnSpPr>
        <p:spPr>
          <a:xfrm flipH="1">
            <a:off x="2152651" y="4023668"/>
            <a:ext cx="395286" cy="220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C3F5A7-90E8-4970-9490-17BFB18C5B4D}"/>
              </a:ext>
            </a:extLst>
          </p:cNvPr>
          <p:cNvCxnSpPr>
            <a:cxnSpLocks/>
          </p:cNvCxnSpPr>
          <p:nvPr/>
        </p:nvCxnSpPr>
        <p:spPr>
          <a:xfrm>
            <a:off x="3386930" y="3932782"/>
            <a:ext cx="475458" cy="311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9F4078-BC7D-48CF-8446-9CE315446255}"/>
              </a:ext>
            </a:extLst>
          </p:cNvPr>
          <p:cNvSpPr txBox="1"/>
          <p:nvPr/>
        </p:nvSpPr>
        <p:spPr>
          <a:xfrm>
            <a:off x="1308100" y="4878539"/>
            <a:ext cx="9315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We follow the framework of </a:t>
            </a:r>
            <a:r>
              <a:rPr lang="en-US" altLang="zh-C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Ghaffari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et al. [PODC’18] for (unweighted) VC, with some crucial changes to </a:t>
            </a:r>
          </a:p>
          <a:p>
            <a:pPr marL="457200" indent="-457200">
              <a:buAutoNum type="arabicParenBoth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handle the weighted case, and,</a:t>
            </a:r>
          </a:p>
          <a:p>
            <a:pPr marL="457200" indent="-457200">
              <a:buAutoNum type="arabicParenBoth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improve the round complexity.</a:t>
            </a:r>
            <a:endParaRPr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C827715-BD1A-4AD6-ADB9-0C3412E91C9B}"/>
                  </a:ext>
                </a:extLst>
              </p:cNvPr>
              <p:cNvSpPr txBox="1"/>
              <p:nvPr/>
            </p:nvSpPr>
            <p:spPr>
              <a:xfrm>
                <a:off x="6238875" y="3407024"/>
                <a:ext cx="4384675" cy="1250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Faster than previous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-round algorithms when e.g.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func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C827715-BD1A-4AD6-ADB9-0C3412E91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875" y="3407024"/>
                <a:ext cx="4384675" cy="1250983"/>
              </a:xfrm>
              <a:prstGeom prst="rect">
                <a:avLst/>
              </a:prstGeom>
              <a:blipFill>
                <a:blip r:embed="rId5"/>
                <a:stretch>
                  <a:fillRect l="-2083" t="-3902" b="-102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78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BCDA-215E-4657-9A22-B754AA7B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24046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LOCAL Algorithm via Primal-Dual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CF129-B5D9-4652-A26C-329EDDC3E1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9300" y="1304131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First consider 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unweighted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case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=1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Every 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a weight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)≔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sub>
                      <m:sup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n-US" altLang="zh-CN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total incident weight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</a:t>
                </a:r>
              </a:p>
              <a:p>
                <a:pPr marL="0" indent="0">
                  <a:buNone/>
                </a:pPr>
                <a:endParaRPr lang="en-US" altLang="zh-CN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Initialization: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←1/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All edges are </a:t>
                </a:r>
                <a:r>
                  <a:rPr lang="en-US" altLang="zh-CN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while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at least one edge is active: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each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 vertex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Freeze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and its incident edges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each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 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)/(1−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Return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all frozen vertices as a vertex cover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CF129-B5D9-4652-A26C-329EDDC3E1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9300" y="1304131"/>
                <a:ext cx="10515600" cy="4351338"/>
              </a:xfrm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91BF77BA-F22D-4704-8029-3F0F17D91BB7}"/>
              </a:ext>
            </a:extLst>
          </p:cNvPr>
          <p:cNvGrpSpPr/>
          <p:nvPr/>
        </p:nvGrpSpPr>
        <p:grpSpPr>
          <a:xfrm>
            <a:off x="8064431" y="3101299"/>
            <a:ext cx="3980000" cy="1953264"/>
            <a:chOff x="7796217" y="3429000"/>
            <a:chExt cx="3980000" cy="195326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1D592739-3DF0-4EE6-9A5E-CE63C1A88E9F}"/>
                </a:ext>
              </a:extLst>
            </p:cNvPr>
            <p:cNvSpPr/>
            <p:nvPr/>
          </p:nvSpPr>
          <p:spPr>
            <a:xfrm>
              <a:off x="7796217" y="3429000"/>
              <a:ext cx="3980000" cy="195326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1D9F10E-DE57-487F-BDAD-CDF270216381}"/>
                    </a:ext>
                  </a:extLst>
                </p:cNvPr>
                <p:cNvSpPr txBox="1"/>
                <p:nvPr/>
              </p:nvSpPr>
              <p:spPr>
                <a:xfrm>
                  <a:off x="8113781" y="3492761"/>
                  <a:ext cx="3530599" cy="999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Active edges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𝑒</m:t>
                      </m:r>
                    </m:oMath>
                  </a14:m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have</a:t>
                  </a:r>
                </a:p>
                <a:p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𝑒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Δ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/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1−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𝜀</m:t>
                              </m:r>
                            </m:e>
                          </m:d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#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rounds</m:t>
                          </m:r>
                        </m:sup>
                      </m:sSup>
                    </m:oMath>
                  </a14:m>
                  <a:endPara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1D9F10E-DE57-487F-BDAD-CDF2702163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3781" y="3492761"/>
                  <a:ext cx="3530599" cy="999633"/>
                </a:xfrm>
                <a:prstGeom prst="rect">
                  <a:avLst/>
                </a:prstGeom>
                <a:blipFill>
                  <a:blip r:embed="rId3"/>
                  <a:stretch>
                    <a:fillRect l="-2591" t="-487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345BE79-29A5-4583-912F-ECEBA58E5AD7}"/>
                    </a:ext>
                  </a:extLst>
                </p:cNvPr>
                <p:cNvSpPr/>
                <p:nvPr/>
              </p:nvSpPr>
              <p:spPr>
                <a:xfrm>
                  <a:off x="7796217" y="4461710"/>
                  <a:ext cx="3980000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⇓</m:t>
                        </m:r>
                      </m:oMath>
                    </m:oMathPara>
                  </a14:m>
                  <a:endParaRPr lang="en-US" altLang="zh-CN" sz="2400" b="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Terminates in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𝑂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log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Δ</m:t>
                          </m:r>
                        </m:e>
                      </m:func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a14:m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rounds</a:t>
                  </a:r>
                  <a:endParaRPr lang="zh-CN" altLang="en-US" sz="2400" i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345BE79-29A5-4583-912F-ECEBA58E5A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6217" y="4461710"/>
                  <a:ext cx="3980000" cy="830997"/>
                </a:xfrm>
                <a:prstGeom prst="rect">
                  <a:avLst/>
                </a:prstGeom>
                <a:blipFill>
                  <a:blip r:embed="rId4"/>
                  <a:stretch>
                    <a:fillRect l="-2450" r="-1225" b="-1617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B83B7D45-A27C-48C0-8D17-E5ACA2076E0D}"/>
                  </a:ext>
                </a:extLst>
              </p:cNvPr>
              <p:cNvSpPr/>
              <p:nvPr/>
            </p:nvSpPr>
            <p:spPr>
              <a:xfrm>
                <a:off x="7535931" y="1641501"/>
                <a:ext cx="4508500" cy="889871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Maintain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≤1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(i.e.,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(⋅)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a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fractional matching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B83B7D45-A27C-48C0-8D17-E5ACA2076E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931" y="1641501"/>
                <a:ext cx="4508500" cy="889871"/>
              </a:xfrm>
              <a:prstGeom prst="roundRect">
                <a:avLst/>
              </a:prstGeom>
              <a:blipFill>
                <a:blip r:embed="rId5"/>
                <a:stretch>
                  <a:fillRect l="-404" t="-676" r="-404" b="-114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5EAE7A-F841-408F-8C5F-83C836774CB1}"/>
                  </a:ext>
                </a:extLst>
              </p:cNvPr>
              <p:cNvSpPr/>
              <p:nvPr/>
            </p:nvSpPr>
            <p:spPr>
              <a:xfrm>
                <a:off x="2882961" y="5429577"/>
                <a:ext cx="6907220" cy="1110611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CN" sz="2400" b="0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1−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𝜀</m:t>
                        </m:r>
                      </m:e>
                    </m:d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Size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VC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VC</m:t>
                        </m:r>
                      </m:sub>
                      <m:sup/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  <m:d>
                          <m:d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𝑣</m:t>
                            </m:r>
                          </m:e>
                        </m:d>
                      </m:e>
                    </m:nary>
                  </m:oMath>
                </a14:m>
                <a:endParaRPr lang="en-US" altLang="zh-CN" sz="2400" b="0" i="1" dirty="0"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US" altLang="zh-CN" sz="2400" b="0" dirty="0">
                    <a:cs typeface="Calibri" panose="020F0502020204030204" pitchFamily="34" charset="0"/>
                  </a:rPr>
                  <a:t>		    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≤2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sub>
                      <m:sup/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</m:d>
                      </m:e>
                    </m:nary>
                  </m:oMath>
                </a14:m>
                <a:endParaRPr lang="en-US" altLang="zh-CN" sz="2400" b="0" i="1" dirty="0"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US" altLang="zh-CN" sz="2400" b="0" dirty="0">
                    <a:cs typeface="Calibri" panose="020F0502020204030204" pitchFamily="34" charset="0"/>
                  </a:rPr>
                  <a:t>		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≤2⋅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Size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MinVC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(Weak Duality) 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25EAE7A-F841-408F-8C5F-83C836774C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61" y="5429577"/>
                <a:ext cx="6907220" cy="1110611"/>
              </a:xfrm>
              <a:prstGeom prst="roundRect">
                <a:avLst/>
              </a:prstGeom>
              <a:blipFill>
                <a:blip r:embed="rId6"/>
                <a:stretch>
                  <a:fillRect t="-57065" r="-529" b="-510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3289-6CBF-4BCD-B1D8-B1BBD9AA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53" y="212157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MPC algorithm [</a:t>
            </a:r>
            <a:r>
              <a:rPr lang="en-US" altLang="zh-CN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Ghaffari</a:t>
            </a:r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 et al., PODC’18]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DA4D1B-0558-4CD0-B6C4-0F8EFA06B7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8675" y="1279879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“Round Compression” idea [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Czumaj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et al. STOC’18]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each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phase:</a:t>
                </a:r>
              </a:p>
              <a:p>
                <a:pPr marL="0" indent="0">
                  <a:buNone/>
                </a:pP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≔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1/[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active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(active degree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  <a:r>
                  <a:rPr lang="en-US" altLang="zh-CN" sz="2400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Randomly</a:t>
                </a:r>
                <a:r>
                  <a:rPr lang="en-US" altLang="zh-CN" sz="2400" i="1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partition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active vertices among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e>
                    </m:ra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machines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Each machine </a:t>
                </a:r>
                <a:r>
                  <a:rPr lang="en-US" altLang="zh-CN" sz="2400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“</a:t>
                </a:r>
                <a:r>
                  <a:rPr lang="en-US" altLang="zh-CN" sz="2400" i="1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simulates</a:t>
                </a:r>
                <a:r>
                  <a:rPr lang="en-US" altLang="zh-CN" sz="2400" dirty="0">
                    <a:solidFill>
                      <a:schemeClr val="accent6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”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LOCAL 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algo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𝐼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Θ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e>
                    </m:func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rounds</a:t>
                </a:r>
              </a:p>
              <a:p>
                <a:pPr marL="0" indent="0">
                  <a:buNone/>
                </a:pPr>
                <a:r>
                  <a:rPr lang="en-US" altLang="zh-CN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until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drops below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20</m:t>
                            </m:r>
                          </m:sup>
                        </m:sSup>
                      </m:fName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Finally solve the remaining sparse graph on one machine </a:t>
                </a:r>
              </a:p>
              <a:p>
                <a:endParaRPr lang="en-US" altLang="zh-CN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DA4D1B-0558-4CD0-B6C4-0F8EFA06B7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8675" y="1279879"/>
                <a:ext cx="10515600" cy="4351338"/>
              </a:xfrm>
              <a:blipFill>
                <a:blip r:embed="rId2"/>
                <a:stretch>
                  <a:fillRect l="-870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085091F-A90A-4165-93C1-4D6D5698C171}"/>
                  </a:ext>
                </a:extLst>
              </p:cNvPr>
              <p:cNvSpPr/>
              <p:nvPr/>
            </p:nvSpPr>
            <p:spPr>
              <a:xfrm>
                <a:off x="8871725" y="1832354"/>
                <a:ext cx="2641600" cy="1143000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w.h.p. each machine has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edges in its </a:t>
                </a:r>
                <a:r>
                  <a:rPr lang="en-US" altLang="zh-CN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induced subgraph </a:t>
                </a:r>
                <a:endParaRPr lang="zh-CN" altLang="en-US" sz="20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A085091F-A90A-4165-93C1-4D6D5698C1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725" y="1832354"/>
                <a:ext cx="2641600" cy="1143000"/>
              </a:xfrm>
              <a:prstGeom prst="roundRect">
                <a:avLst/>
              </a:prstGeom>
              <a:blipFill>
                <a:blip r:embed="rId3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06E4930E-A563-4974-AD87-A6F3AF4EBC97}"/>
                  </a:ext>
                </a:extLst>
              </p:cNvPr>
              <p:cNvSpPr/>
              <p:nvPr/>
            </p:nvSpPr>
            <p:spPr>
              <a:xfrm>
                <a:off x="7996069" y="3537367"/>
                <a:ext cx="3568700" cy="1452562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𝐼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≔0.05</m:t>
                    </m:r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1/(1−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sub>
                        </m:sSub>
                      </m:fName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e>
                    </m:func>
                  </m:oMath>
                </a14:m>
                <a:r>
                  <a:rPr lang="zh-CN" alt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rounds, active edges have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0.05</m:t>
                        </m:r>
                      </m:sup>
                    </m:sSup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ctr"/>
                <a:r>
                  <a:rPr lang="en-US" altLang="zh-CN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𝑫</m:t>
                    </m:r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  <m:sSup>
                      <m:sSupPr>
                        <m:ctrlPr>
                          <a:rPr lang="en-US" altLang="zh-C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zh-C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𝑫</m:t>
                        </m:r>
                      </m:e>
                      <m:sup>
                        <m:r>
                          <a:rPr lang="en-US" altLang="zh-C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𝟎</m:t>
                        </m:r>
                        <m:r>
                          <a:rPr lang="en-US" altLang="zh-C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.</m:t>
                        </m:r>
                        <m:r>
                          <a:rPr lang="en-US" altLang="zh-C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𝟗𝟓</m:t>
                        </m:r>
                      </m:sup>
                    </m:sSup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altLang="zh-CN" sz="2000" b="1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after this phase.</a:t>
                </a:r>
                <a:endParaRPr lang="zh-CN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06E4930E-A563-4974-AD87-A6F3AF4EBC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69" y="3537367"/>
                <a:ext cx="3568700" cy="1452562"/>
              </a:xfrm>
              <a:prstGeom prst="roundRect">
                <a:avLst/>
              </a:prstGeom>
              <a:blipFill>
                <a:blip r:embed="rId4"/>
                <a:stretch>
                  <a:fillRect b="-37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6C50DE-6E94-40F9-8C22-490A65BFD609}"/>
                  </a:ext>
                </a:extLst>
              </p:cNvPr>
              <p:cNvSpPr txBox="1"/>
              <p:nvPr/>
            </p:nvSpPr>
            <p:spPr>
              <a:xfrm>
                <a:off x="7350867" y="5009055"/>
                <a:ext cx="48591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(initially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𝛥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#phases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𝑶</m:t>
                    </m:r>
                    <m:d>
                      <m:dPr>
                        <m:ctrlPr>
                          <a:rPr lang="en-US" altLang="zh-C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a:rPr lang="en-US" altLang="zh-CN" sz="2000" b="1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𝐥𝐨𝐠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altLang="zh-CN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zh-CN" sz="2000" b="1" i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𝐥𝐨𝐠</m:t>
                                </m:r>
                              </m:fName>
                              <m:e>
                                <m:r>
                                  <a:rPr lang="en-US" altLang="zh-CN" sz="2000" b="1" i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𝚫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zh-CN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6C50DE-6E94-40F9-8C22-490A65BFD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867" y="5009055"/>
                <a:ext cx="4859103" cy="400110"/>
              </a:xfrm>
              <a:prstGeom prst="rect">
                <a:avLst/>
              </a:prstGeom>
              <a:blipFill>
                <a:blip r:embed="rId5"/>
                <a:stretch>
                  <a:fillRect l="-1380"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3CB71B0-B62D-4DBD-BBF3-837FB07273F5}"/>
                  </a:ext>
                </a:extLst>
              </p:cNvPr>
              <p:cNvSpPr/>
              <p:nvPr/>
            </p:nvSpPr>
            <p:spPr>
              <a:xfrm>
                <a:off x="6941387" y="5466391"/>
                <a:ext cx="4623382" cy="1143001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Instead of checking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0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≤1−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pick </a:t>
                </a:r>
                <a:r>
                  <a:rPr lang="en-US" altLang="zh-CN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random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thresholds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1−2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𝜀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,1−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zh-CN" alt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 check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0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zh-CN" alt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3CB71B0-B62D-4DBD-BBF3-837FB07273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387" y="5466391"/>
                <a:ext cx="4623382" cy="1143001"/>
              </a:xfrm>
              <a:prstGeom prst="roundRect">
                <a:avLst/>
              </a:prstGeom>
              <a:blipFill>
                <a:blip r:embed="rId6"/>
                <a:stretch>
                  <a:fillRect l="-132" b="-31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33082D61-385F-4427-8B98-951944C6F790}"/>
              </a:ext>
            </a:extLst>
          </p:cNvPr>
          <p:cNvGrpSpPr/>
          <p:nvPr/>
        </p:nvGrpSpPr>
        <p:grpSpPr>
          <a:xfrm>
            <a:off x="678675" y="4780560"/>
            <a:ext cx="5656496" cy="1828832"/>
            <a:chOff x="-25399" y="4983056"/>
            <a:chExt cx="5656496" cy="1828832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7EF9367-E214-4137-B44D-F810E8EA8EF0}"/>
                </a:ext>
              </a:extLst>
            </p:cNvPr>
            <p:cNvSpPr/>
            <p:nvPr/>
          </p:nvSpPr>
          <p:spPr>
            <a:xfrm>
              <a:off x="-25399" y="4983056"/>
              <a:ext cx="5656496" cy="182883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altLang="zh-CN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0038614-AC38-4D93-9D93-38DC09A8AB68}"/>
                    </a:ext>
                  </a:extLst>
                </p:cNvPr>
                <p:cNvSpPr/>
                <p:nvPr/>
              </p:nvSpPr>
              <p:spPr>
                <a:xfrm>
                  <a:off x="135490" y="6279269"/>
                  <a:ext cx="549560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Use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as an </a:t>
                  </a:r>
                  <a:r>
                    <a:rPr lang="en-US" altLang="zh-CN" sz="20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estimate</a:t>
                  </a:r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of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𝑣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a14:m>
                  <a:r>
                    <a:rPr lang="en-US" altLang="zh-CN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during simulation.</a:t>
                  </a:r>
                  <a:endParaRPr lang="zh-CN" altLang="en-US" sz="2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00038614-AC38-4D93-9D93-38DC09A8AB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490" y="6279269"/>
                  <a:ext cx="5495607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1221" t="-9231" r="-777" b="-2769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A0F241F-C803-4795-BF51-7BB0087EFF7F}"/>
                </a:ext>
              </a:extLst>
            </p:cNvPr>
            <p:cNvGrpSpPr/>
            <p:nvPr/>
          </p:nvGrpSpPr>
          <p:grpSpPr>
            <a:xfrm>
              <a:off x="135490" y="5040089"/>
              <a:ext cx="5165985" cy="1243225"/>
              <a:chOff x="765663" y="4790202"/>
              <a:chExt cx="5165985" cy="12432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1AFDAF28-5557-4514-89DB-CCC140E92C06}"/>
                      </a:ext>
                    </a:extLst>
                  </p:cNvPr>
                  <p:cNvSpPr/>
                  <p:nvPr/>
                </p:nvSpPr>
                <p:spPr>
                  <a:xfrm>
                    <a:off x="1639926" y="4790202"/>
                    <a:ext cx="1288173" cy="98854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400" b="0" i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frozen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𝑢</m:t>
                              </m:r>
                            </m:sub>
                            <m:sup/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</m:e>
                          </m:nary>
                        </m:oMath>
                      </m:oMathPara>
                    </a14:m>
                    <a:endParaRPr lang="zh-CN" altLang="en-US" sz="2400" dirty="0"/>
                  </a:p>
                </p:txBody>
              </p:sp>
            </mc:Choice>
            <mc:Fallback xmlns=""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1AFDAF28-5557-4514-89DB-CCC140E92C0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9926" y="4790202"/>
                    <a:ext cx="1288173" cy="98854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535A410B-0891-4CAF-9F8E-DFB0CED68514}"/>
                  </a:ext>
                </a:extLst>
              </p:cNvPr>
              <p:cNvGrpSpPr/>
              <p:nvPr/>
            </p:nvGrpSpPr>
            <p:grpSpPr>
              <a:xfrm>
                <a:off x="765663" y="4790202"/>
                <a:ext cx="5165985" cy="1243225"/>
                <a:chOff x="806909" y="5175111"/>
                <a:chExt cx="5165985" cy="124322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Rectangle 8">
                      <a:extLst>
                        <a:ext uri="{FF2B5EF4-FFF2-40B4-BE49-F238E27FC236}">
                          <a16:creationId xmlns:a16="http://schemas.microsoft.com/office/drawing/2014/main" id="{27629EF4-FAA8-4822-98BE-F0D641B305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10332" y="5175111"/>
                      <a:ext cx="1991250" cy="124322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CN" sz="2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𝑢</m:t>
                                    </m:r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,</m:t>
                                    </m:r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𝑣</m:t>
                                    </m:r>
                                    <m:r>
                                      <a:rPr lang="en-US" altLang="zh-CN" sz="24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on</m:t>
                                    </m:r>
                                    <m: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the</m:t>
                                    </m:r>
                                    <m: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same</m:t>
                                    </m:r>
                                    <m: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240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machine</m:t>
                                    </m:r>
                                  </m:e>
                                </m:eqArr>
                              </m:sub>
                              <m:sup/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</m:e>
                            </m:nary>
                          </m:oMath>
                        </m:oMathPara>
                      </a14:m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" name="Rectangle 8">
                      <a:extLst>
                        <a:ext uri="{FF2B5EF4-FFF2-40B4-BE49-F238E27FC236}">
                          <a16:creationId xmlns:a16="http://schemas.microsoft.com/office/drawing/2014/main" id="{27629EF4-FAA8-4822-98BE-F0D641B3055C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10332" y="5175111"/>
                      <a:ext cx="1991250" cy="1243225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ctangle 9">
                      <a:extLst>
                        <a:ext uri="{FF2B5EF4-FFF2-40B4-BE49-F238E27FC236}">
                          <a16:creationId xmlns:a16="http://schemas.microsoft.com/office/drawing/2014/main" id="{35202C6A-7D56-4EF6-8ECD-1E1924DA10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1291" y="5397901"/>
                      <a:ext cx="117160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</m:d>
                          </m:oMath>
                        </m:oMathPara>
                      </a14:m>
                      <a:endParaRPr lang="zh-CN" altLang="en-US" sz="2400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Rectangle 9">
                      <a:extLst>
                        <a:ext uri="{FF2B5EF4-FFF2-40B4-BE49-F238E27FC236}">
                          <a16:creationId xmlns:a16="http://schemas.microsoft.com/office/drawing/2014/main" id="{35202C6A-7D56-4EF6-8ECD-1E1924DA104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01291" y="5397901"/>
                      <a:ext cx="1171603" cy="461665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Rectangle 12">
                      <a:extLst>
                        <a:ext uri="{FF2B5EF4-FFF2-40B4-BE49-F238E27FC236}">
                          <a16:creationId xmlns:a16="http://schemas.microsoft.com/office/drawing/2014/main" id="{127557AA-3677-44BA-A0F5-61C68AE1D2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6909" y="5362000"/>
                      <a:ext cx="3723070" cy="50276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̃"/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𝑦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</m:e>
                            </m:d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≔       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altLang="zh-CN" sz="2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𝐷</m:t>
                                </m:r>
                              </m:e>
                            </m:rad>
                            <m:r>
                              <a:rPr lang="en-US" altLang="zh-CN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⋅</m:t>
                            </m:r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13" name="Rectangle 12">
                      <a:extLst>
                        <a:ext uri="{FF2B5EF4-FFF2-40B4-BE49-F238E27FC236}">
                          <a16:creationId xmlns:a16="http://schemas.microsoft.com/office/drawing/2014/main" id="{127557AA-3677-44BA-A0F5-61C68AE1D24A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6909" y="5362000"/>
                      <a:ext cx="3723070" cy="502766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152340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5D93E4-46CA-4882-BCDE-80463FDD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Fewer Partitions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E408F8-3A92-42BA-A87F-8EB75AD84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8468" y="1690688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 can partition the active vertices among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machines (instead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𝐷</m:t>
                        </m:r>
                      </m:e>
                    </m:ra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), where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≔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active</m:t>
                        </m:r>
                      </m:sub>
                      <m:sup/>
                      <m:e>
                        <m: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d>
                          <m:dPr>
                            <m:ctrlP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𝑣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the active degree of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memory bound still holds: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  <a:endParaRPr lang="en-US" altLang="zh-CN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E408F8-3A92-42BA-A87F-8EB75AD84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8" y="1690688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l="-870" t="-1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E6D441E-2D77-44C3-8076-194CC03C1C90}"/>
                  </a:ext>
                </a:extLst>
              </p:cNvPr>
              <p:cNvSpPr/>
              <p:nvPr/>
            </p:nvSpPr>
            <p:spPr>
              <a:xfrm>
                <a:off x="997932" y="3328403"/>
                <a:ext cx="8490932" cy="571500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w.h.p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each machine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𝑂</m:t>
                        </m:r>
                      </m:e>
                    </m:acc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edges in its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induced subgraph. </a:t>
                </a:r>
                <a:endParaRPr lang="zh-CN" alt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E6D441E-2D77-44C3-8076-194CC03C1C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932" y="3328403"/>
                <a:ext cx="8490932" cy="571500"/>
              </a:xfrm>
              <a:prstGeom prst="roundRect">
                <a:avLst/>
              </a:prstGeom>
              <a:blipFill>
                <a:blip r:embed="rId3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0381073-1E78-490B-9668-40E6A1558003}"/>
                  </a:ext>
                </a:extLst>
              </p:cNvPr>
              <p:cNvSpPr txBox="1"/>
              <p:nvPr/>
            </p:nvSpPr>
            <p:spPr>
              <a:xfrm>
                <a:off x="1335692" y="3985634"/>
                <a:ext cx="9858376" cy="1482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Every edge has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1/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𝑑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probability of landing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b="1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𝐄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[ #edges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  <m:r>
                      <a:rPr lang="en-US" altLang="zh-CN" sz="24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𝑑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400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Θ</m:t>
                    </m:r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≫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we can show a high probability bound.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0381073-1E78-490B-9668-40E6A1558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92" y="3985634"/>
                <a:ext cx="9858376" cy="1482457"/>
              </a:xfrm>
              <a:prstGeom prst="rect">
                <a:avLst/>
              </a:prstGeom>
              <a:blipFill>
                <a:blip r:embed="rId4"/>
                <a:stretch>
                  <a:fillRect l="-928" b="-86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4C6767-D343-48CE-B7D6-D7EC98B6D02D}"/>
                  </a:ext>
                </a:extLst>
              </p:cNvPr>
              <p:cNvSpPr txBox="1"/>
              <p:nvPr/>
            </p:nvSpPr>
            <p:spPr>
              <a:xfrm>
                <a:off x="678468" y="5576288"/>
                <a:ext cx="6515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Fewer </a:t>
                </a:r>
                <a:r>
                  <a:rPr lang="en-US" altLang="zh-CN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partitons</a:t>
                </a:r>
                <a:r>
                  <a:rPr lang="en-US" altLang="zh-CN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Faster progress</a:t>
                </a:r>
                <a:endParaRPr lang="zh-CN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4C6767-D343-48CE-B7D6-D7EC98B6D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8" y="5576288"/>
                <a:ext cx="6515100" cy="523220"/>
              </a:xfrm>
              <a:prstGeom prst="rect">
                <a:avLst/>
              </a:prstGeom>
              <a:blipFill>
                <a:blip r:embed="rId5"/>
                <a:stretch>
                  <a:fillRect l="-1871" t="-11628" b="-325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7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0D31-7751-4308-86B9-0002E31C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LOCAL Algorithm: Weighted Case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409D996-1E27-4381-9EEA-F3FF44EDB6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Assume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≥1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Every 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a weight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)≔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sub>
                      <m:sup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</m:d>
                      </m:e>
                    </m:nary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:r>
                  <a:rPr lang="en-US" altLang="zh-CN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total incident weight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).</a:t>
                </a:r>
              </a:p>
              <a:p>
                <a:pPr marL="0" indent="0">
                  <a:buNone/>
                </a:pPr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Initialization: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←1/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Δ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𝑢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All edges are active. </a:t>
                </a: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while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at least one edge is active: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each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 vertex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zh-CN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𝜀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⋅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Freeze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and its incident edges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each 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active 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</m:oMath>
                </a14:m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)/(1−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en-US" altLang="zh-CN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zh-CN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Return</a:t>
                </a:r>
                <a:r>
                  <a:rPr lang="en-US" altLang="zh-CN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all frozen vertices as a vertex cover</a:t>
                </a:r>
                <a:endParaRPr lang="zh-CN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409D996-1E27-4381-9EEA-F3FF44EDB6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681BD484-F830-4D22-A3D1-6064EC9A46A0}"/>
                  </a:ext>
                </a:extLst>
              </p:cNvPr>
              <p:cNvSpPr/>
              <p:nvPr/>
            </p:nvSpPr>
            <p:spPr>
              <a:xfrm>
                <a:off x="7535931" y="1692301"/>
                <a:ext cx="4508500" cy="889871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Maintain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d>
                    <m:r>
                      <a:rPr lang="en-US" altLang="zh-CN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𝑤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ctr"/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(i.e.,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(⋅)</m:t>
                    </m:r>
                  </m:oMath>
                </a14:m>
                <a:r>
                  <a:rPr lang="zh-CN" alt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a </a:t>
                </a:r>
                <a:r>
                  <a:rPr lang="en-US" altLang="zh-CN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fractional matching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zh-CN" alt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681BD484-F830-4D22-A3D1-6064EC9A46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931" y="1692301"/>
                <a:ext cx="4508500" cy="889871"/>
              </a:xfrm>
              <a:prstGeom prst="roundRect">
                <a:avLst/>
              </a:prstGeom>
              <a:blipFill>
                <a:blip r:embed="rId3"/>
                <a:stretch>
                  <a:fillRect l="-404" t="-1351" r="-404" b="-108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8685B92-386E-45F7-99C1-CB7AC6A741CE}"/>
              </a:ext>
            </a:extLst>
          </p:cNvPr>
          <p:cNvGrpSpPr/>
          <p:nvPr/>
        </p:nvGrpSpPr>
        <p:grpSpPr>
          <a:xfrm>
            <a:off x="7148710" y="4633611"/>
            <a:ext cx="4867905" cy="1859264"/>
            <a:chOff x="7796217" y="3523000"/>
            <a:chExt cx="4867905" cy="185926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77AAE7A-D947-4682-B70B-9EC045EC15A0}"/>
                </a:ext>
              </a:extLst>
            </p:cNvPr>
            <p:cNvSpPr/>
            <p:nvPr/>
          </p:nvSpPr>
          <p:spPr>
            <a:xfrm>
              <a:off x="7796217" y="3523000"/>
              <a:ext cx="4766304" cy="185926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7780BCD-CEEB-4F1A-A96D-07BA5C36A3B7}"/>
                    </a:ext>
                  </a:extLst>
                </p:cNvPr>
                <p:cNvSpPr txBox="1"/>
                <p:nvPr/>
              </p:nvSpPr>
              <p:spPr>
                <a:xfrm>
                  <a:off x="8414069" y="3588929"/>
                  <a:ext cx="3530599" cy="999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Active edges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𝑒</m:t>
                      </m:r>
                    </m:oMath>
                  </a14:m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have</a:t>
                  </a:r>
                </a:p>
                <a:p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𝑒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Δ</m:t>
                          </m:r>
                        </m:den>
                      </m:f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/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1−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𝜀</m:t>
                              </m:r>
                            </m:e>
                          </m:d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#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rounds</m:t>
                          </m:r>
                        </m:sup>
                      </m:sSup>
                    </m:oMath>
                  </a14:m>
                  <a:endPara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7780BCD-CEEB-4F1A-A96D-07BA5C36A3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4069" y="3588929"/>
                  <a:ext cx="3530599" cy="999633"/>
                </a:xfrm>
                <a:prstGeom prst="rect">
                  <a:avLst/>
                </a:prstGeom>
                <a:blipFill>
                  <a:blip r:embed="rId4"/>
                  <a:stretch>
                    <a:fillRect l="-2591" t="-487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6AFB537C-1785-49F9-98A7-C92FE6F9D635}"/>
                    </a:ext>
                  </a:extLst>
                </p:cNvPr>
                <p:cNvSpPr/>
                <p:nvPr/>
              </p:nvSpPr>
              <p:spPr>
                <a:xfrm>
                  <a:off x="7897817" y="4507214"/>
                  <a:ext cx="4766305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⇓</m:t>
                        </m:r>
                      </m:oMath>
                    </m:oMathPara>
                  </a14:m>
                  <a:endParaRPr lang="en-US" altLang="zh-CN" sz="2400" b="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Terminates in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𝑂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log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Δ</m:t>
                          </m:r>
                          <m: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⋅</m:t>
                          </m:r>
                          <m: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𝑊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a14:m>
                  <a:r>
                    <a:rPr lang="en-US" altLang="zh-CN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rounds</a:t>
                  </a:r>
                  <a:endParaRPr lang="zh-CN" altLang="en-US" sz="2400" i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6AFB537C-1785-49F9-98A7-C92FE6F9D6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7817" y="4507214"/>
                  <a:ext cx="4766305" cy="830997"/>
                </a:xfrm>
                <a:prstGeom prst="rect">
                  <a:avLst/>
                </a:prstGeom>
                <a:blipFill>
                  <a:blip r:embed="rId5"/>
                  <a:stretch>
                    <a:fillRect l="-1918" b="-1617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7058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1394</Words>
  <Application>Microsoft Office PowerPoint</Application>
  <PresentationFormat>Widescreen</PresentationFormat>
  <Paragraphs>187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Calibri Light</vt:lpstr>
      <vt:lpstr>Cambria Math</vt:lpstr>
      <vt:lpstr>Office Theme</vt:lpstr>
      <vt:lpstr>A Massively Parallel Algorithm for Minimum Weight Vertex Cover</vt:lpstr>
      <vt:lpstr>Massively Parallel Computation (MPC) Model </vt:lpstr>
      <vt:lpstr>Massively Parallel Computation (MPC) Model </vt:lpstr>
      <vt:lpstr>Minimum Vertex Cover Problem</vt:lpstr>
      <vt:lpstr>Our result</vt:lpstr>
      <vt:lpstr>LOCAL Algorithm via Primal-Dual</vt:lpstr>
      <vt:lpstr>MPC algorithm [Ghaffari et al., PODC’18]</vt:lpstr>
      <vt:lpstr>Fewer Partitions</vt:lpstr>
      <vt:lpstr>LOCAL Algorithm: Weighted Case</vt:lpstr>
      <vt:lpstr>LOCAL Algorithm: Weighted Case</vt:lpstr>
      <vt:lpstr>MPC Round Complexity</vt:lpstr>
      <vt:lpstr>Ignoring Low-degree Vertices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Massively Parallel Algorithm for Minimum Weight Vertex Cover</dc:title>
  <dc:creator>fa fa</dc:creator>
  <cp:lastModifiedBy>fa fa</cp:lastModifiedBy>
  <cp:revision>213</cp:revision>
  <dcterms:created xsi:type="dcterms:W3CDTF">2020-07-10T08:55:48Z</dcterms:created>
  <dcterms:modified xsi:type="dcterms:W3CDTF">2020-07-13T11:39:12Z</dcterms:modified>
</cp:coreProperties>
</file>