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sldIdLst>
    <p:sldId id="256" r:id="rId2"/>
    <p:sldId id="257" r:id="rId3"/>
    <p:sldId id="262" r:id="rId4"/>
    <p:sldId id="261" r:id="rId5"/>
    <p:sldId id="265" r:id="rId6"/>
    <p:sldId id="266" r:id="rId7"/>
    <p:sldId id="264" r:id="rId8"/>
    <p:sldId id="300" r:id="rId9"/>
    <p:sldId id="267" r:id="rId10"/>
    <p:sldId id="293" r:id="rId11"/>
    <p:sldId id="294" r:id="rId12"/>
    <p:sldId id="297" r:id="rId13"/>
    <p:sldId id="295" r:id="rId14"/>
    <p:sldId id="296" r:id="rId15"/>
    <p:sldId id="288" r:id="rId16"/>
    <p:sldId id="298" r:id="rId17"/>
    <p:sldId id="279" r:id="rId18"/>
    <p:sldId id="290" r:id="rId19"/>
    <p:sldId id="291" r:id="rId20"/>
    <p:sldId id="278" r:id="rId21"/>
    <p:sldId id="280" r:id="rId22"/>
    <p:sldId id="281" r:id="rId23"/>
    <p:sldId id="282" r:id="rId24"/>
    <p:sldId id="301" r:id="rId25"/>
    <p:sldId id="260" r:id="rId26"/>
  </p:sldIdLst>
  <p:sldSz cx="9144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5507" autoAdjust="0"/>
  </p:normalViewPr>
  <p:slideViewPr>
    <p:cSldViewPr>
      <p:cViewPr varScale="1">
        <p:scale>
          <a:sx n="108" d="100"/>
          <a:sy n="108" d="100"/>
        </p:scale>
        <p:origin x="300" y="51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-28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image" Target="../media/image600.png"/><Relationship Id="rId4" Type="http://schemas.openxmlformats.org/officeDocument/2006/relationships/image" Target="../media/image6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38893-31C4-46F2-9B4D-9B54A0F9DF26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4B4223-12F2-44DE-ADA8-CE484D3A9BF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r>
            <a:rPr lang="en-US" sz="1800" dirty="0"/>
            <a:t>multiply</a:t>
          </a:r>
        </a:p>
      </dgm:t>
    </dgm:pt>
    <dgm:pt modelId="{ED9F8E85-FC16-4E2C-86D7-62BD19093DE6}" type="parTrans" cxnId="{28AECBD7-E8C2-437B-B58D-2AC301228218}">
      <dgm:prSet/>
      <dgm:spPr/>
      <dgm:t>
        <a:bodyPr/>
        <a:lstStyle/>
        <a:p>
          <a:endParaRPr lang="en-US"/>
        </a:p>
      </dgm:t>
    </dgm:pt>
    <dgm:pt modelId="{B81356FD-EB05-45C1-9D7A-CF16DF48067D}" type="sibTrans" cxnId="{28AECBD7-E8C2-437B-B58D-2AC301228218}">
      <dgm:prSet/>
      <dgm:spPr/>
      <dgm:t>
        <a:bodyPr/>
        <a:lstStyle/>
        <a:p>
          <a:endParaRPr lang="en-US"/>
        </a:p>
      </dgm:t>
    </dgm:pt>
    <dgm:pt modelId="{6819BB56-B9C2-42CC-9511-2186551AF739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r>
            <a:rPr lang="en-US" sz="1800" dirty="0"/>
            <a:t>multiply</a:t>
          </a:r>
        </a:p>
      </dgm:t>
    </dgm:pt>
    <dgm:pt modelId="{970FC894-2135-4C22-A069-AC45DADC9CCF}" type="parTrans" cxnId="{7CDB46BF-D439-4845-93B7-BC480AE70B3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7A1AD96-9B54-4A6A-9AB1-33C638FCCF0E}" type="sibTrans" cxnId="{7CDB46BF-D439-4845-93B7-BC480AE70B37}">
      <dgm:prSet/>
      <dgm:spPr/>
      <dgm:t>
        <a:bodyPr/>
        <a:lstStyle/>
        <a:p>
          <a:endParaRPr lang="en-US"/>
        </a:p>
      </dgm:t>
    </dgm:pt>
    <dgm:pt modelId="{2FB846D5-0A50-4B50-9867-4EBE51DAA4E7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r>
            <a:rPr lang="en-US" sz="1800" dirty="0"/>
            <a:t>multiply</a:t>
          </a:r>
        </a:p>
      </dgm:t>
    </dgm:pt>
    <dgm:pt modelId="{B1C257BC-685B-413F-AB7E-E7CD90A2A1CF}" type="parTrans" cxnId="{70F2D86A-7749-4DE6-B77A-EAD59B677B3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2C72698-940C-4964-A071-79E24A6B0C4B}" type="sibTrans" cxnId="{70F2D86A-7749-4DE6-B77A-EAD59B677B3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7E5B4E0-CCF6-4DA9-9A35-36B887D68243}" type="asst">
          <dgm:prSet phldrT="[Text]" custT="1">
            <dgm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dgm:style>
          </dgm:prSet>
          <dgm:spPr/>
          <dgm:t>
            <a:bodyPr anchor="t" anchorCtr="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m:oMathPara>
              </a14:m>
              <a:endParaRPr lang="en-US" sz="1800" dirty="0"/>
            </a:p>
          </dgm:t>
        </dgm:pt>
      </mc:Choice>
      <mc:Fallback xmlns="">
        <dgm:pt modelId="{37E5B4E0-CCF6-4DA9-9A35-36B887D68243}" type="asst">
          <dgm:prSet phldrT="[Text]" custT="1">
            <dgm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dgm:style>
          </dgm:prSet>
          <dgm:spPr/>
          <dgm:t>
            <a:bodyPr anchor="t" anchorCtr="0"/>
            <a:lstStyle/>
            <a:p>
              <a:r>
                <a:rPr lang="en-US" sz="1800" b="0" i="0">
                  <a:latin typeface="Cambria Math" panose="02040503050406030204" pitchFamily="18" charset="0"/>
                </a:rPr>
                <a:t>(1+𝑦𝑥^(𝑎_1 ) )</a:t>
              </a:r>
              <a:endParaRPr lang="en-US" sz="1800" dirty="0"/>
            </a:p>
          </dgm:t>
        </dgm:pt>
      </mc:Fallback>
    </mc:AlternateContent>
    <dgm:pt modelId="{C35AA666-9BCF-4F1D-B485-A69025AAA235}" type="parTrans" cxnId="{F2D6E4DC-8EE2-4469-B06E-DB3E9D9A5CC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AFBFB4C-FD60-4ABA-9778-81C489ADE497}" type="sibTrans" cxnId="{F2D6E4DC-8EE2-4469-B06E-DB3E9D9A5CC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55A2230-4B41-44E4-BD11-5790C122B615}" type="asst">
          <dgm:prSet phldrT="[Text]" custT="1">
            <dgm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dgm:style>
          </dgm:prSet>
          <dgm:spPr/>
          <dgm:t>
            <a:bodyPr anchor="t" anchorCtr="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m:oMathPara>
              </a14:m>
              <a:endParaRPr lang="en-US" sz="1800" dirty="0"/>
            </a:p>
          </dgm:t>
        </dgm:pt>
      </mc:Choice>
      <mc:Fallback xmlns="">
        <dgm:pt modelId="{355A2230-4B41-44E4-BD11-5790C122B615}" type="asst">
          <dgm:prSet phldrT="[Text]" custT="1">
            <dgm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dgm:style>
          </dgm:prSet>
          <dgm:spPr/>
          <dgm:t>
            <a:bodyPr anchor="t" anchorCtr="0"/>
            <a:lstStyle/>
            <a:p>
              <a:r>
                <a:rPr lang="en-US" sz="1800" b="0" i="0">
                  <a:latin typeface="Cambria Math" panose="02040503050406030204" pitchFamily="18" charset="0"/>
                </a:rPr>
                <a:t>(1+𝑦𝑥^(𝑎_2 ) )</a:t>
              </a:r>
              <a:endParaRPr lang="en-US" sz="1800" dirty="0"/>
            </a:p>
          </dgm:t>
        </dgm:pt>
      </mc:Fallback>
    </mc:AlternateContent>
    <dgm:pt modelId="{54AC9F90-7B0A-48F4-B9F6-0F82A2A90DB4}" type="parTrans" cxnId="{C3BA5AD5-04D7-4C65-8EA9-0D39755DFFF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620E231-4F52-43E1-AD47-CEFCBDC777CF}" type="sibTrans" cxnId="{C3BA5AD5-04D7-4C65-8EA9-0D39755DFFF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692C831-B1B0-4B31-816F-4BBA982C436A}" type="asst">
          <dgm:prSet phldrT="[Text]" custT="1">
            <dgm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dgm:style>
          </dgm:prSet>
          <dgm:spPr/>
          <dgm:t>
            <a:bodyPr anchor="t" anchorCtr="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m:oMathPara>
              </a14:m>
              <a:endParaRPr lang="en-US" sz="1800" dirty="0"/>
            </a:p>
          </dgm:t>
        </dgm:pt>
      </mc:Choice>
      <mc:Fallback xmlns="">
        <dgm:pt modelId="{F692C831-B1B0-4B31-816F-4BBA982C436A}" type="asst">
          <dgm:prSet phldrT="[Text]" custT="1">
            <dgm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dgm:style>
          </dgm:prSet>
          <dgm:spPr/>
          <dgm:t>
            <a:bodyPr anchor="t" anchorCtr="0"/>
            <a:lstStyle/>
            <a:p>
              <a:r>
                <a:rPr lang="en-US" sz="1800" b="0" i="0">
                  <a:latin typeface="Cambria Math" panose="02040503050406030204" pitchFamily="18" charset="0"/>
                </a:rPr>
                <a:t>(1+𝑦𝑥^(𝑎_3 ) )</a:t>
              </a:r>
              <a:endParaRPr lang="en-US" sz="1800" dirty="0"/>
            </a:p>
          </dgm:t>
        </dgm:pt>
      </mc:Fallback>
    </mc:AlternateContent>
    <dgm:pt modelId="{54B15AEE-047C-4562-91CC-79A966C75790}" type="parTrans" cxnId="{1BDAE28D-165B-4D40-B3FB-1991378D5E2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D19950F-C746-4DE4-884D-E8745ABB7510}" type="sibTrans" cxnId="{1BDAE28D-165B-4D40-B3FB-1991378D5E2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94297A6-1A7E-4B39-AA5D-33999F4DBB5A}" type="asst">
          <dgm:prSet phldrT="[Text]" custT="1">
            <dgm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dgm:style>
          </dgm:prSet>
          <dgm:spPr/>
          <dgm:t>
            <a:bodyPr anchor="t" anchorCtr="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m:oMathPara>
              </a14:m>
              <a:endParaRPr lang="en-US" sz="1800" dirty="0"/>
            </a:p>
          </dgm:t>
        </dgm:pt>
      </mc:Choice>
      <mc:Fallback xmlns="">
        <dgm:pt modelId="{A94297A6-1A7E-4B39-AA5D-33999F4DBB5A}" type="asst">
          <dgm:prSet phldrT="[Text]" custT="1">
            <dgm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dgm:style>
          </dgm:prSet>
          <dgm:spPr/>
          <dgm:t>
            <a:bodyPr anchor="t" anchorCtr="0"/>
            <a:lstStyle/>
            <a:p>
              <a:r>
                <a:rPr lang="en-US" sz="1800" b="0" i="0">
                  <a:latin typeface="Cambria Math" panose="02040503050406030204" pitchFamily="18" charset="0"/>
                </a:rPr>
                <a:t>(1+𝑦𝑥^(𝑎_4 ) )</a:t>
              </a:r>
              <a:endParaRPr lang="en-US" sz="1800" dirty="0"/>
            </a:p>
          </dgm:t>
        </dgm:pt>
      </mc:Fallback>
    </mc:AlternateContent>
    <dgm:pt modelId="{439BF650-B6FA-4B27-9B60-3743A6D00DA2}" type="parTrans" cxnId="{2B4B3919-30B8-4347-AF37-E96C1AE8C6C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5DE53AE-5FAF-42AC-8F85-515D76F7F7C6}" type="sibTrans" cxnId="{2B4B3919-30B8-4347-AF37-E96C1AE8C6C1}">
      <dgm:prSet/>
      <dgm:spPr/>
      <dgm:t>
        <a:bodyPr/>
        <a:lstStyle/>
        <a:p>
          <a:endParaRPr lang="en-US"/>
        </a:p>
      </dgm:t>
    </dgm:pt>
    <dgm:pt modelId="{092A7AD3-3FF9-476A-9A34-C95D8D0920AA}" type="pres">
      <dgm:prSet presAssocID="{26D38893-31C4-46F2-9B4D-9B54A0F9DF2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A878B8E-14C0-4FA9-984B-3FBAFEB1389C}" type="pres">
      <dgm:prSet presAssocID="{26D38893-31C4-46F2-9B4D-9B54A0F9DF26}" presName="hierFlow" presStyleCnt="0"/>
      <dgm:spPr/>
    </dgm:pt>
    <dgm:pt modelId="{D787B3B1-3646-4C48-A850-B7B8B809D0C6}" type="pres">
      <dgm:prSet presAssocID="{26D38893-31C4-46F2-9B4D-9B54A0F9DF2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6A3E93E-1A13-430B-BBE5-3E44F7C1B98F}" type="pres">
      <dgm:prSet presAssocID="{964B4223-12F2-44DE-ADA8-CE484D3A9BFA}" presName="Name14" presStyleCnt="0"/>
      <dgm:spPr/>
    </dgm:pt>
    <dgm:pt modelId="{E521540B-2592-4E03-B658-CFBD4D2F7EEC}" type="pres">
      <dgm:prSet presAssocID="{964B4223-12F2-44DE-ADA8-CE484D3A9BFA}" presName="level1Shape" presStyleLbl="node0" presStyleIdx="0" presStyleCnt="1" custScaleX="213425" custScaleY="92190" custLinFactNeighborX="48" custLinFactNeighborY="-4800">
        <dgm:presLayoutVars>
          <dgm:chPref val="3"/>
        </dgm:presLayoutVars>
      </dgm:prSet>
      <dgm:spPr/>
    </dgm:pt>
    <dgm:pt modelId="{EA0154C8-5BBD-4BB5-9255-5D06D04C0A04}" type="pres">
      <dgm:prSet presAssocID="{964B4223-12F2-44DE-ADA8-CE484D3A9BFA}" presName="hierChild2" presStyleCnt="0"/>
      <dgm:spPr/>
    </dgm:pt>
    <dgm:pt modelId="{0DCB58F4-B320-444C-AFC7-B9C15A71964B}" type="pres">
      <dgm:prSet presAssocID="{970FC894-2135-4C22-A069-AC45DADC9CCF}" presName="Name19" presStyleLbl="parChTrans1D2" presStyleIdx="0" presStyleCnt="2"/>
      <dgm:spPr/>
    </dgm:pt>
    <dgm:pt modelId="{9EF8484C-D51D-49C5-AAAA-DE3B2C0D73AF}" type="pres">
      <dgm:prSet presAssocID="{6819BB56-B9C2-42CC-9511-2186551AF739}" presName="Name21" presStyleCnt="0"/>
      <dgm:spPr/>
    </dgm:pt>
    <dgm:pt modelId="{5847DAE2-0730-4847-A876-6067C941C90B}" type="pres">
      <dgm:prSet presAssocID="{6819BB56-B9C2-42CC-9511-2186551AF739}" presName="level2Shape" presStyleLbl="asst1" presStyleIdx="0" presStyleCnt="6" custScaleX="213425" custScaleY="92190" custLinFactNeighborX="48" custLinFactNeighborY="-4800"/>
      <dgm:spPr/>
    </dgm:pt>
    <dgm:pt modelId="{33A0D0EE-013F-4679-8FE2-2A1F6039C24F}" type="pres">
      <dgm:prSet presAssocID="{6819BB56-B9C2-42CC-9511-2186551AF739}" presName="hierChild3" presStyleCnt="0"/>
      <dgm:spPr/>
    </dgm:pt>
    <dgm:pt modelId="{EB62A25B-D0A6-46CC-9DCE-0D131169F59F}" type="pres">
      <dgm:prSet presAssocID="{C35AA666-9BCF-4F1D-B485-A69025AAA235}" presName="Name19" presStyleLbl="parChTrans1D3" presStyleIdx="0" presStyleCnt="4"/>
      <dgm:spPr/>
    </dgm:pt>
    <dgm:pt modelId="{85A4D7C5-0C32-4EAA-B00E-2D902FBBDF88}" type="pres">
      <dgm:prSet presAssocID="{37E5B4E0-CCF6-4DA9-9A35-36B887D68243}" presName="Name21" presStyleCnt="0"/>
      <dgm:spPr/>
    </dgm:pt>
    <dgm:pt modelId="{735317BD-6D7C-4D8F-83A2-CF6BCCDB9D31}" type="pres">
      <dgm:prSet presAssocID="{37E5B4E0-CCF6-4DA9-9A35-36B887D68243}" presName="level2Shape" presStyleLbl="asst1" presStyleIdx="1" presStyleCnt="6" custScaleX="213425" custScaleY="92190" custLinFactNeighborX="48" custLinFactNeighborY="-4800"/>
      <dgm:spPr/>
    </dgm:pt>
    <dgm:pt modelId="{ECC00667-7221-4CCD-9FB3-4A9A687BEE9A}" type="pres">
      <dgm:prSet presAssocID="{37E5B4E0-CCF6-4DA9-9A35-36B887D68243}" presName="hierChild3" presStyleCnt="0"/>
      <dgm:spPr/>
    </dgm:pt>
    <dgm:pt modelId="{F2D13F08-30E3-49D5-AFFF-BF6A8EAA41F5}" type="pres">
      <dgm:prSet presAssocID="{54AC9F90-7B0A-48F4-B9F6-0F82A2A90DB4}" presName="Name19" presStyleLbl="parChTrans1D3" presStyleIdx="1" presStyleCnt="4"/>
      <dgm:spPr/>
    </dgm:pt>
    <dgm:pt modelId="{049BC63E-9519-47B4-BFAD-C1CB6AE56482}" type="pres">
      <dgm:prSet presAssocID="{355A2230-4B41-44E4-BD11-5790C122B615}" presName="Name21" presStyleCnt="0"/>
      <dgm:spPr/>
    </dgm:pt>
    <dgm:pt modelId="{3C0021E0-E5B1-47D1-94DF-AEFAE48CA152}" type="pres">
      <dgm:prSet presAssocID="{355A2230-4B41-44E4-BD11-5790C122B615}" presName="level2Shape" presStyleLbl="asst1" presStyleIdx="2" presStyleCnt="6" custScaleX="213425" custScaleY="92190"/>
      <dgm:spPr/>
    </dgm:pt>
    <dgm:pt modelId="{9A91D60C-CFF2-469C-BEE2-95C5A01C54DC}" type="pres">
      <dgm:prSet presAssocID="{355A2230-4B41-44E4-BD11-5790C122B615}" presName="hierChild3" presStyleCnt="0"/>
      <dgm:spPr/>
    </dgm:pt>
    <dgm:pt modelId="{5B8E13DF-8EF8-4522-96BD-7B62FD24D339}" type="pres">
      <dgm:prSet presAssocID="{B1C257BC-685B-413F-AB7E-E7CD90A2A1CF}" presName="Name19" presStyleLbl="parChTrans1D2" presStyleIdx="1" presStyleCnt="2"/>
      <dgm:spPr/>
    </dgm:pt>
    <dgm:pt modelId="{DDF9F079-5932-4735-8AB3-ED70D8110419}" type="pres">
      <dgm:prSet presAssocID="{2FB846D5-0A50-4B50-9867-4EBE51DAA4E7}" presName="Name21" presStyleCnt="0"/>
      <dgm:spPr/>
    </dgm:pt>
    <dgm:pt modelId="{3AB45DC0-884B-4D43-9D62-961593ABF468}" type="pres">
      <dgm:prSet presAssocID="{2FB846D5-0A50-4B50-9867-4EBE51DAA4E7}" presName="level2Shape" presStyleLbl="asst1" presStyleIdx="3" presStyleCnt="6" custScaleX="213425" custScaleY="92190" custLinFactNeighborX="48" custLinFactNeighborY="-4800"/>
      <dgm:spPr/>
    </dgm:pt>
    <dgm:pt modelId="{967466D2-96ED-454D-9F12-9BE07A6C5F8A}" type="pres">
      <dgm:prSet presAssocID="{2FB846D5-0A50-4B50-9867-4EBE51DAA4E7}" presName="hierChild3" presStyleCnt="0"/>
      <dgm:spPr/>
    </dgm:pt>
    <dgm:pt modelId="{5677F0A5-3501-4316-BF21-146B32D669F9}" type="pres">
      <dgm:prSet presAssocID="{54B15AEE-047C-4562-91CC-79A966C75790}" presName="Name19" presStyleLbl="parChTrans1D3" presStyleIdx="2" presStyleCnt="4"/>
      <dgm:spPr/>
    </dgm:pt>
    <dgm:pt modelId="{88E01744-E2B9-4241-9362-3762F267E207}" type="pres">
      <dgm:prSet presAssocID="{F692C831-B1B0-4B31-816F-4BBA982C436A}" presName="Name21" presStyleCnt="0"/>
      <dgm:spPr/>
    </dgm:pt>
    <dgm:pt modelId="{E3035EDF-6E2E-4756-96ED-C11FB445515B}" type="pres">
      <dgm:prSet presAssocID="{F692C831-B1B0-4B31-816F-4BBA982C436A}" presName="level2Shape" presStyleLbl="asst1" presStyleIdx="4" presStyleCnt="6" custScaleX="213425" custScaleY="92190"/>
      <dgm:spPr/>
    </dgm:pt>
    <dgm:pt modelId="{B927AF00-3115-4F6D-828C-2764EE41F483}" type="pres">
      <dgm:prSet presAssocID="{F692C831-B1B0-4B31-816F-4BBA982C436A}" presName="hierChild3" presStyleCnt="0"/>
      <dgm:spPr/>
    </dgm:pt>
    <dgm:pt modelId="{74B15FA7-C727-4DF0-B6CC-86726967E049}" type="pres">
      <dgm:prSet presAssocID="{439BF650-B6FA-4B27-9B60-3743A6D00DA2}" presName="Name19" presStyleLbl="parChTrans1D3" presStyleIdx="3" presStyleCnt="4"/>
      <dgm:spPr/>
    </dgm:pt>
    <dgm:pt modelId="{1EAE9458-AEA1-4395-9373-B82318DD11F1}" type="pres">
      <dgm:prSet presAssocID="{A94297A6-1A7E-4B39-AA5D-33999F4DBB5A}" presName="Name21" presStyleCnt="0"/>
      <dgm:spPr/>
    </dgm:pt>
    <dgm:pt modelId="{E25B1121-4BC7-4D6B-9DB6-58C79F182F04}" type="pres">
      <dgm:prSet presAssocID="{A94297A6-1A7E-4B39-AA5D-33999F4DBB5A}" presName="level2Shape" presStyleLbl="asst1" presStyleIdx="5" presStyleCnt="6" custScaleX="213425" custScaleY="92190"/>
      <dgm:spPr/>
    </dgm:pt>
    <dgm:pt modelId="{D0EFCE5B-024A-44D7-8586-45F07FAB188D}" type="pres">
      <dgm:prSet presAssocID="{A94297A6-1A7E-4B39-AA5D-33999F4DBB5A}" presName="hierChild3" presStyleCnt="0"/>
      <dgm:spPr/>
    </dgm:pt>
    <dgm:pt modelId="{500DAA8F-E257-4385-945E-6EEF83D61E5E}" type="pres">
      <dgm:prSet presAssocID="{26D38893-31C4-46F2-9B4D-9B54A0F9DF26}" presName="bgShapesFlow" presStyleCnt="0"/>
      <dgm:spPr/>
    </dgm:pt>
  </dgm:ptLst>
  <dgm:cxnLst>
    <dgm:cxn modelId="{2B4B3919-30B8-4347-AF37-E96C1AE8C6C1}" srcId="{2FB846D5-0A50-4B50-9867-4EBE51DAA4E7}" destId="{A94297A6-1A7E-4B39-AA5D-33999F4DBB5A}" srcOrd="1" destOrd="0" parTransId="{439BF650-B6FA-4B27-9B60-3743A6D00DA2}" sibTransId="{65DE53AE-5FAF-42AC-8F85-515D76F7F7C6}"/>
    <dgm:cxn modelId="{0FA05323-42FD-4C48-B833-A36A8E9570F7}" type="presOf" srcId="{54B15AEE-047C-4562-91CC-79A966C75790}" destId="{5677F0A5-3501-4316-BF21-146B32D669F9}" srcOrd="0" destOrd="0" presId="urn:microsoft.com/office/officeart/2005/8/layout/hierarchy6"/>
    <dgm:cxn modelId="{5BA90E39-8CAC-4842-9AB4-0818D214C9F3}" type="presOf" srcId="{37E5B4E0-CCF6-4DA9-9A35-36B887D68243}" destId="{735317BD-6D7C-4D8F-83A2-CF6BCCDB9D31}" srcOrd="0" destOrd="0" presId="urn:microsoft.com/office/officeart/2005/8/layout/hierarchy6"/>
    <dgm:cxn modelId="{72DCD55B-C02D-4F84-BAC0-1BC67F0C523B}" type="presOf" srcId="{6819BB56-B9C2-42CC-9511-2186551AF739}" destId="{5847DAE2-0730-4847-A876-6067C941C90B}" srcOrd="0" destOrd="0" presId="urn:microsoft.com/office/officeart/2005/8/layout/hierarchy6"/>
    <dgm:cxn modelId="{4CFC9B61-BA8B-4A0F-8B46-6A70F3FFD7AD}" type="presOf" srcId="{439BF650-B6FA-4B27-9B60-3743A6D00DA2}" destId="{74B15FA7-C727-4DF0-B6CC-86726967E049}" srcOrd="0" destOrd="0" presId="urn:microsoft.com/office/officeart/2005/8/layout/hierarchy6"/>
    <dgm:cxn modelId="{70F2D86A-7749-4DE6-B77A-EAD59B677B33}" srcId="{964B4223-12F2-44DE-ADA8-CE484D3A9BFA}" destId="{2FB846D5-0A50-4B50-9867-4EBE51DAA4E7}" srcOrd="1" destOrd="0" parTransId="{B1C257BC-685B-413F-AB7E-E7CD90A2A1CF}" sibTransId="{A2C72698-940C-4964-A071-79E24A6B0C4B}"/>
    <dgm:cxn modelId="{1432D070-87B7-4048-84ED-4C8E8943DD95}" type="presOf" srcId="{F692C831-B1B0-4B31-816F-4BBA982C436A}" destId="{E3035EDF-6E2E-4756-96ED-C11FB445515B}" srcOrd="0" destOrd="0" presId="urn:microsoft.com/office/officeart/2005/8/layout/hierarchy6"/>
    <dgm:cxn modelId="{7D78D152-B5FD-4C07-9580-6C522051980F}" type="presOf" srcId="{964B4223-12F2-44DE-ADA8-CE484D3A9BFA}" destId="{E521540B-2592-4E03-B658-CFBD4D2F7EEC}" srcOrd="0" destOrd="0" presId="urn:microsoft.com/office/officeart/2005/8/layout/hierarchy6"/>
    <dgm:cxn modelId="{CFEF277A-D57B-421F-A6A4-438C1A89D3B0}" type="presOf" srcId="{970FC894-2135-4C22-A069-AC45DADC9CCF}" destId="{0DCB58F4-B320-444C-AFC7-B9C15A71964B}" srcOrd="0" destOrd="0" presId="urn:microsoft.com/office/officeart/2005/8/layout/hierarchy6"/>
    <dgm:cxn modelId="{50521B83-AC6D-4E83-A26C-82B1869AC47D}" type="presOf" srcId="{A94297A6-1A7E-4B39-AA5D-33999F4DBB5A}" destId="{E25B1121-4BC7-4D6B-9DB6-58C79F182F04}" srcOrd="0" destOrd="0" presId="urn:microsoft.com/office/officeart/2005/8/layout/hierarchy6"/>
    <dgm:cxn modelId="{1BDAE28D-165B-4D40-B3FB-1991378D5E23}" srcId="{2FB846D5-0A50-4B50-9867-4EBE51DAA4E7}" destId="{F692C831-B1B0-4B31-816F-4BBA982C436A}" srcOrd="0" destOrd="0" parTransId="{54B15AEE-047C-4562-91CC-79A966C75790}" sibTransId="{0D19950F-C746-4DE4-884D-E8745ABB7510}"/>
    <dgm:cxn modelId="{0E673D91-36D6-4D4E-BCC2-206BB7F6CC4C}" type="presOf" srcId="{26D38893-31C4-46F2-9B4D-9B54A0F9DF26}" destId="{092A7AD3-3FF9-476A-9A34-C95D8D0920AA}" srcOrd="0" destOrd="0" presId="urn:microsoft.com/office/officeart/2005/8/layout/hierarchy6"/>
    <dgm:cxn modelId="{747D4C96-45A3-4C7C-BFD1-3F704ECDCA88}" type="presOf" srcId="{54AC9F90-7B0A-48F4-B9F6-0F82A2A90DB4}" destId="{F2D13F08-30E3-49D5-AFFF-BF6A8EAA41F5}" srcOrd="0" destOrd="0" presId="urn:microsoft.com/office/officeart/2005/8/layout/hierarchy6"/>
    <dgm:cxn modelId="{3E32F5B6-3322-4064-926E-316120B53FBC}" type="presOf" srcId="{C35AA666-9BCF-4F1D-B485-A69025AAA235}" destId="{EB62A25B-D0A6-46CC-9DCE-0D131169F59F}" srcOrd="0" destOrd="0" presId="urn:microsoft.com/office/officeart/2005/8/layout/hierarchy6"/>
    <dgm:cxn modelId="{7CDB46BF-D439-4845-93B7-BC480AE70B37}" srcId="{964B4223-12F2-44DE-ADA8-CE484D3A9BFA}" destId="{6819BB56-B9C2-42CC-9511-2186551AF739}" srcOrd="0" destOrd="0" parTransId="{970FC894-2135-4C22-A069-AC45DADC9CCF}" sibTransId="{77A1AD96-9B54-4A6A-9AB1-33C638FCCF0E}"/>
    <dgm:cxn modelId="{815B41C0-FFE2-4ACD-AEFC-5E963BF2C420}" type="presOf" srcId="{2FB846D5-0A50-4B50-9867-4EBE51DAA4E7}" destId="{3AB45DC0-884B-4D43-9D62-961593ABF468}" srcOrd="0" destOrd="0" presId="urn:microsoft.com/office/officeart/2005/8/layout/hierarchy6"/>
    <dgm:cxn modelId="{BB51E6C1-A647-4871-91C4-E9D425BD2F75}" type="presOf" srcId="{B1C257BC-685B-413F-AB7E-E7CD90A2A1CF}" destId="{5B8E13DF-8EF8-4522-96BD-7B62FD24D339}" srcOrd="0" destOrd="0" presId="urn:microsoft.com/office/officeart/2005/8/layout/hierarchy6"/>
    <dgm:cxn modelId="{C3BA5AD5-04D7-4C65-8EA9-0D39755DFFF3}" srcId="{6819BB56-B9C2-42CC-9511-2186551AF739}" destId="{355A2230-4B41-44E4-BD11-5790C122B615}" srcOrd="1" destOrd="0" parTransId="{54AC9F90-7B0A-48F4-B9F6-0F82A2A90DB4}" sibTransId="{6620E231-4F52-43E1-AD47-CEFCBDC777CF}"/>
    <dgm:cxn modelId="{28AECBD7-E8C2-437B-B58D-2AC301228218}" srcId="{26D38893-31C4-46F2-9B4D-9B54A0F9DF26}" destId="{964B4223-12F2-44DE-ADA8-CE484D3A9BFA}" srcOrd="0" destOrd="0" parTransId="{ED9F8E85-FC16-4E2C-86D7-62BD19093DE6}" sibTransId="{B81356FD-EB05-45C1-9D7A-CF16DF48067D}"/>
    <dgm:cxn modelId="{F2D6E4DC-8EE2-4469-B06E-DB3E9D9A5CCC}" srcId="{6819BB56-B9C2-42CC-9511-2186551AF739}" destId="{37E5B4E0-CCF6-4DA9-9A35-36B887D68243}" srcOrd="0" destOrd="0" parTransId="{C35AA666-9BCF-4F1D-B485-A69025AAA235}" sibTransId="{7AFBFB4C-FD60-4ABA-9778-81C489ADE497}"/>
    <dgm:cxn modelId="{3D091DDF-4C14-4039-8D82-2C9CBFF2AD3E}" type="presOf" srcId="{355A2230-4B41-44E4-BD11-5790C122B615}" destId="{3C0021E0-E5B1-47D1-94DF-AEFAE48CA152}" srcOrd="0" destOrd="0" presId="urn:microsoft.com/office/officeart/2005/8/layout/hierarchy6"/>
    <dgm:cxn modelId="{443E422F-C35F-45DB-A07D-C1D21EBA4485}" type="presParOf" srcId="{092A7AD3-3FF9-476A-9A34-C95D8D0920AA}" destId="{2A878B8E-14C0-4FA9-984B-3FBAFEB1389C}" srcOrd="0" destOrd="0" presId="urn:microsoft.com/office/officeart/2005/8/layout/hierarchy6"/>
    <dgm:cxn modelId="{7A405C1E-5E16-47EC-BF46-3243C83E4A7E}" type="presParOf" srcId="{2A878B8E-14C0-4FA9-984B-3FBAFEB1389C}" destId="{D787B3B1-3646-4C48-A850-B7B8B809D0C6}" srcOrd="0" destOrd="0" presId="urn:microsoft.com/office/officeart/2005/8/layout/hierarchy6"/>
    <dgm:cxn modelId="{C97AA6F0-6B4A-4861-938E-174E611504F2}" type="presParOf" srcId="{D787B3B1-3646-4C48-A850-B7B8B809D0C6}" destId="{66A3E93E-1A13-430B-BBE5-3E44F7C1B98F}" srcOrd="0" destOrd="0" presId="urn:microsoft.com/office/officeart/2005/8/layout/hierarchy6"/>
    <dgm:cxn modelId="{EBF050FE-FCA0-4153-AFA1-56ACD5EFF15B}" type="presParOf" srcId="{66A3E93E-1A13-430B-BBE5-3E44F7C1B98F}" destId="{E521540B-2592-4E03-B658-CFBD4D2F7EEC}" srcOrd="0" destOrd="0" presId="urn:microsoft.com/office/officeart/2005/8/layout/hierarchy6"/>
    <dgm:cxn modelId="{3E0D991E-A198-46E4-B012-BB0C0479089C}" type="presParOf" srcId="{66A3E93E-1A13-430B-BBE5-3E44F7C1B98F}" destId="{EA0154C8-5BBD-4BB5-9255-5D06D04C0A04}" srcOrd="1" destOrd="0" presId="urn:microsoft.com/office/officeart/2005/8/layout/hierarchy6"/>
    <dgm:cxn modelId="{EC596C0B-55AE-4AF5-9971-47F573AA706A}" type="presParOf" srcId="{EA0154C8-5BBD-4BB5-9255-5D06D04C0A04}" destId="{0DCB58F4-B320-444C-AFC7-B9C15A71964B}" srcOrd="0" destOrd="0" presId="urn:microsoft.com/office/officeart/2005/8/layout/hierarchy6"/>
    <dgm:cxn modelId="{0EF4F647-79FE-46A0-98DE-68CD2E4C3A25}" type="presParOf" srcId="{EA0154C8-5BBD-4BB5-9255-5D06D04C0A04}" destId="{9EF8484C-D51D-49C5-AAAA-DE3B2C0D73AF}" srcOrd="1" destOrd="0" presId="urn:microsoft.com/office/officeart/2005/8/layout/hierarchy6"/>
    <dgm:cxn modelId="{8AFA4472-8C69-4BC9-983B-78D2E634CAC6}" type="presParOf" srcId="{9EF8484C-D51D-49C5-AAAA-DE3B2C0D73AF}" destId="{5847DAE2-0730-4847-A876-6067C941C90B}" srcOrd="0" destOrd="0" presId="urn:microsoft.com/office/officeart/2005/8/layout/hierarchy6"/>
    <dgm:cxn modelId="{FC59BE3B-440B-48F5-B695-9CAE91A86653}" type="presParOf" srcId="{9EF8484C-D51D-49C5-AAAA-DE3B2C0D73AF}" destId="{33A0D0EE-013F-4679-8FE2-2A1F6039C24F}" srcOrd="1" destOrd="0" presId="urn:microsoft.com/office/officeart/2005/8/layout/hierarchy6"/>
    <dgm:cxn modelId="{C8CD2205-B4B6-4562-B182-F629B23BAB2B}" type="presParOf" srcId="{33A0D0EE-013F-4679-8FE2-2A1F6039C24F}" destId="{EB62A25B-D0A6-46CC-9DCE-0D131169F59F}" srcOrd="0" destOrd="0" presId="urn:microsoft.com/office/officeart/2005/8/layout/hierarchy6"/>
    <dgm:cxn modelId="{2D49CC4A-2EA7-4190-BA8C-79978389CCE7}" type="presParOf" srcId="{33A0D0EE-013F-4679-8FE2-2A1F6039C24F}" destId="{85A4D7C5-0C32-4EAA-B00E-2D902FBBDF88}" srcOrd="1" destOrd="0" presId="urn:microsoft.com/office/officeart/2005/8/layout/hierarchy6"/>
    <dgm:cxn modelId="{B0179496-D616-4582-A709-6E087A8B8D02}" type="presParOf" srcId="{85A4D7C5-0C32-4EAA-B00E-2D902FBBDF88}" destId="{735317BD-6D7C-4D8F-83A2-CF6BCCDB9D31}" srcOrd="0" destOrd="0" presId="urn:microsoft.com/office/officeart/2005/8/layout/hierarchy6"/>
    <dgm:cxn modelId="{DC60746B-DA79-435D-8B70-B8BC58954373}" type="presParOf" srcId="{85A4D7C5-0C32-4EAA-B00E-2D902FBBDF88}" destId="{ECC00667-7221-4CCD-9FB3-4A9A687BEE9A}" srcOrd="1" destOrd="0" presId="urn:microsoft.com/office/officeart/2005/8/layout/hierarchy6"/>
    <dgm:cxn modelId="{E68AF030-6EAB-4982-8312-D03DF41581B7}" type="presParOf" srcId="{33A0D0EE-013F-4679-8FE2-2A1F6039C24F}" destId="{F2D13F08-30E3-49D5-AFFF-BF6A8EAA41F5}" srcOrd="2" destOrd="0" presId="urn:microsoft.com/office/officeart/2005/8/layout/hierarchy6"/>
    <dgm:cxn modelId="{B9B85F50-DB38-4CC2-85FC-A7C54F336729}" type="presParOf" srcId="{33A0D0EE-013F-4679-8FE2-2A1F6039C24F}" destId="{049BC63E-9519-47B4-BFAD-C1CB6AE56482}" srcOrd="3" destOrd="0" presId="urn:microsoft.com/office/officeart/2005/8/layout/hierarchy6"/>
    <dgm:cxn modelId="{0FFEBE0B-EBCB-4523-A957-58735380CAE1}" type="presParOf" srcId="{049BC63E-9519-47B4-BFAD-C1CB6AE56482}" destId="{3C0021E0-E5B1-47D1-94DF-AEFAE48CA152}" srcOrd="0" destOrd="0" presId="urn:microsoft.com/office/officeart/2005/8/layout/hierarchy6"/>
    <dgm:cxn modelId="{CF21552A-76A3-4D39-B30C-679135F5286E}" type="presParOf" srcId="{049BC63E-9519-47B4-BFAD-C1CB6AE56482}" destId="{9A91D60C-CFF2-469C-BEE2-95C5A01C54DC}" srcOrd="1" destOrd="0" presId="urn:microsoft.com/office/officeart/2005/8/layout/hierarchy6"/>
    <dgm:cxn modelId="{5072D824-1729-4881-8DB8-4F791B7D5F76}" type="presParOf" srcId="{EA0154C8-5BBD-4BB5-9255-5D06D04C0A04}" destId="{5B8E13DF-8EF8-4522-96BD-7B62FD24D339}" srcOrd="2" destOrd="0" presId="urn:microsoft.com/office/officeart/2005/8/layout/hierarchy6"/>
    <dgm:cxn modelId="{1D8AC809-4CE8-4D7F-A099-C143C2CA8643}" type="presParOf" srcId="{EA0154C8-5BBD-4BB5-9255-5D06D04C0A04}" destId="{DDF9F079-5932-4735-8AB3-ED70D8110419}" srcOrd="3" destOrd="0" presId="urn:microsoft.com/office/officeart/2005/8/layout/hierarchy6"/>
    <dgm:cxn modelId="{E05DF239-A04A-4168-AD4E-2B56E2557782}" type="presParOf" srcId="{DDF9F079-5932-4735-8AB3-ED70D8110419}" destId="{3AB45DC0-884B-4D43-9D62-961593ABF468}" srcOrd="0" destOrd="0" presId="urn:microsoft.com/office/officeart/2005/8/layout/hierarchy6"/>
    <dgm:cxn modelId="{34EAFEE6-4670-4DB9-B6C4-BE41B38DA127}" type="presParOf" srcId="{DDF9F079-5932-4735-8AB3-ED70D8110419}" destId="{967466D2-96ED-454D-9F12-9BE07A6C5F8A}" srcOrd="1" destOrd="0" presId="urn:microsoft.com/office/officeart/2005/8/layout/hierarchy6"/>
    <dgm:cxn modelId="{837FD6B0-5C46-46AA-BEB6-EDC5E581E839}" type="presParOf" srcId="{967466D2-96ED-454D-9F12-9BE07A6C5F8A}" destId="{5677F0A5-3501-4316-BF21-146B32D669F9}" srcOrd="0" destOrd="0" presId="urn:microsoft.com/office/officeart/2005/8/layout/hierarchy6"/>
    <dgm:cxn modelId="{2746A8F9-54F5-46EF-80BA-7CE461719ED7}" type="presParOf" srcId="{967466D2-96ED-454D-9F12-9BE07A6C5F8A}" destId="{88E01744-E2B9-4241-9362-3762F267E207}" srcOrd="1" destOrd="0" presId="urn:microsoft.com/office/officeart/2005/8/layout/hierarchy6"/>
    <dgm:cxn modelId="{D487027F-BFF5-4D50-A95F-4D946261B18C}" type="presParOf" srcId="{88E01744-E2B9-4241-9362-3762F267E207}" destId="{E3035EDF-6E2E-4756-96ED-C11FB445515B}" srcOrd="0" destOrd="0" presId="urn:microsoft.com/office/officeart/2005/8/layout/hierarchy6"/>
    <dgm:cxn modelId="{29EA44D5-D3B2-4BCB-A9F1-52D87B7B2C34}" type="presParOf" srcId="{88E01744-E2B9-4241-9362-3762F267E207}" destId="{B927AF00-3115-4F6D-828C-2764EE41F483}" srcOrd="1" destOrd="0" presId="urn:microsoft.com/office/officeart/2005/8/layout/hierarchy6"/>
    <dgm:cxn modelId="{C3275365-39C6-4175-8E77-54481650F431}" type="presParOf" srcId="{967466D2-96ED-454D-9F12-9BE07A6C5F8A}" destId="{74B15FA7-C727-4DF0-B6CC-86726967E049}" srcOrd="2" destOrd="0" presId="urn:microsoft.com/office/officeart/2005/8/layout/hierarchy6"/>
    <dgm:cxn modelId="{A76DD64C-9AAD-4E21-8965-14C6E5B71165}" type="presParOf" srcId="{967466D2-96ED-454D-9F12-9BE07A6C5F8A}" destId="{1EAE9458-AEA1-4395-9373-B82318DD11F1}" srcOrd="3" destOrd="0" presId="urn:microsoft.com/office/officeart/2005/8/layout/hierarchy6"/>
    <dgm:cxn modelId="{DF35C478-A6BE-420B-985D-C95958426A34}" type="presParOf" srcId="{1EAE9458-AEA1-4395-9373-B82318DD11F1}" destId="{E25B1121-4BC7-4D6B-9DB6-58C79F182F04}" srcOrd="0" destOrd="0" presId="urn:microsoft.com/office/officeart/2005/8/layout/hierarchy6"/>
    <dgm:cxn modelId="{BE205C7D-577C-47DA-8FA2-77D73873A595}" type="presParOf" srcId="{1EAE9458-AEA1-4395-9373-B82318DD11F1}" destId="{D0EFCE5B-024A-44D7-8586-45F07FAB188D}" srcOrd="1" destOrd="0" presId="urn:microsoft.com/office/officeart/2005/8/layout/hierarchy6"/>
    <dgm:cxn modelId="{6D7224BA-E4D8-4F24-A210-96F7289C8A48}" type="presParOf" srcId="{092A7AD3-3FF9-476A-9A34-C95D8D0920AA}" destId="{500DAA8F-E257-4385-945E-6EEF83D61E5E}" srcOrd="1" destOrd="0" presId="urn:microsoft.com/office/officeart/2005/8/layout/hierarchy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38893-31C4-46F2-9B4D-9B54A0F9DF26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4B4223-12F2-44DE-ADA8-CE484D3A9BF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r>
            <a:rPr lang="en-US" sz="1800" dirty="0"/>
            <a:t>multiply</a:t>
          </a:r>
        </a:p>
      </dgm:t>
    </dgm:pt>
    <dgm:pt modelId="{ED9F8E85-FC16-4E2C-86D7-62BD19093DE6}" type="parTrans" cxnId="{28AECBD7-E8C2-437B-B58D-2AC301228218}">
      <dgm:prSet/>
      <dgm:spPr/>
      <dgm:t>
        <a:bodyPr/>
        <a:lstStyle/>
        <a:p>
          <a:endParaRPr lang="en-US"/>
        </a:p>
      </dgm:t>
    </dgm:pt>
    <dgm:pt modelId="{B81356FD-EB05-45C1-9D7A-CF16DF48067D}" type="sibTrans" cxnId="{28AECBD7-E8C2-437B-B58D-2AC301228218}">
      <dgm:prSet/>
      <dgm:spPr/>
      <dgm:t>
        <a:bodyPr/>
        <a:lstStyle/>
        <a:p>
          <a:endParaRPr lang="en-US"/>
        </a:p>
      </dgm:t>
    </dgm:pt>
    <dgm:pt modelId="{6819BB56-B9C2-42CC-9511-2186551AF739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r>
            <a:rPr lang="en-US" sz="1800" dirty="0"/>
            <a:t>multiply</a:t>
          </a:r>
        </a:p>
      </dgm:t>
    </dgm:pt>
    <dgm:pt modelId="{970FC894-2135-4C22-A069-AC45DADC9CCF}" type="parTrans" cxnId="{7CDB46BF-D439-4845-93B7-BC480AE70B3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7A1AD96-9B54-4A6A-9AB1-33C638FCCF0E}" type="sibTrans" cxnId="{7CDB46BF-D439-4845-93B7-BC480AE70B37}">
      <dgm:prSet/>
      <dgm:spPr/>
      <dgm:t>
        <a:bodyPr/>
        <a:lstStyle/>
        <a:p>
          <a:endParaRPr lang="en-US"/>
        </a:p>
      </dgm:t>
    </dgm:pt>
    <dgm:pt modelId="{2FB846D5-0A50-4B50-9867-4EBE51DAA4E7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r>
            <a:rPr lang="en-US" sz="1800" dirty="0"/>
            <a:t>multiply</a:t>
          </a:r>
        </a:p>
      </dgm:t>
    </dgm:pt>
    <dgm:pt modelId="{B1C257BC-685B-413F-AB7E-E7CD90A2A1CF}" type="parTrans" cxnId="{70F2D86A-7749-4DE6-B77A-EAD59B677B3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2C72698-940C-4964-A071-79E24A6B0C4B}" type="sibTrans" cxnId="{70F2D86A-7749-4DE6-B77A-EAD59B677B33}">
      <dgm:prSet/>
      <dgm:spPr/>
      <dgm:t>
        <a:bodyPr/>
        <a:lstStyle/>
        <a:p>
          <a:endParaRPr lang="en-US"/>
        </a:p>
      </dgm:t>
    </dgm:pt>
    <dgm:pt modelId="{37E5B4E0-CCF6-4DA9-9A35-36B887D68243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/>
          <a:stretch>
            <a:fillRect b="-806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35AA666-9BCF-4F1D-B485-A69025AAA235}" type="parTrans" cxnId="{F2D6E4DC-8EE2-4469-B06E-DB3E9D9A5CC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AFBFB4C-FD60-4ABA-9778-81C489ADE497}" type="sibTrans" cxnId="{F2D6E4DC-8EE2-4469-B06E-DB3E9D9A5CCC}">
      <dgm:prSet/>
      <dgm:spPr/>
      <dgm:t>
        <a:bodyPr/>
        <a:lstStyle/>
        <a:p>
          <a:endParaRPr lang="en-US"/>
        </a:p>
      </dgm:t>
    </dgm:pt>
    <dgm:pt modelId="{355A2230-4B41-44E4-BD11-5790C122B615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/>
          <a:stretch>
            <a:fillRect b="-806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4AC9F90-7B0A-48F4-B9F6-0F82A2A90DB4}" type="parTrans" cxnId="{C3BA5AD5-04D7-4C65-8EA9-0D39755DFFF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620E231-4F52-43E1-AD47-CEFCBDC777CF}" type="sibTrans" cxnId="{C3BA5AD5-04D7-4C65-8EA9-0D39755DFFF3}">
      <dgm:prSet/>
      <dgm:spPr/>
      <dgm:t>
        <a:bodyPr/>
        <a:lstStyle/>
        <a:p>
          <a:endParaRPr lang="en-US"/>
        </a:p>
      </dgm:t>
    </dgm:pt>
    <dgm:pt modelId="{F692C831-B1B0-4B31-816F-4BBA982C436A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tretch>
            <a:fillRect b="-806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4B15AEE-047C-4562-91CC-79A966C75790}" type="parTrans" cxnId="{1BDAE28D-165B-4D40-B3FB-1991378D5E2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D19950F-C746-4DE4-884D-E8745ABB7510}" type="sibTrans" cxnId="{1BDAE28D-165B-4D40-B3FB-1991378D5E23}">
      <dgm:prSet/>
      <dgm:spPr/>
      <dgm:t>
        <a:bodyPr/>
        <a:lstStyle/>
        <a:p>
          <a:endParaRPr lang="en-US"/>
        </a:p>
      </dgm:t>
    </dgm:pt>
    <dgm:pt modelId="{A94297A6-1A7E-4B39-AA5D-33999F4DBB5A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tretch>
            <a:fillRect b="-806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39BF650-B6FA-4B27-9B60-3743A6D00DA2}" type="parTrans" cxnId="{2B4B3919-30B8-4347-AF37-E96C1AE8C6C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5DE53AE-5FAF-42AC-8F85-515D76F7F7C6}" type="sibTrans" cxnId="{2B4B3919-30B8-4347-AF37-E96C1AE8C6C1}">
      <dgm:prSet/>
      <dgm:spPr/>
      <dgm:t>
        <a:bodyPr/>
        <a:lstStyle/>
        <a:p>
          <a:endParaRPr lang="en-US"/>
        </a:p>
      </dgm:t>
    </dgm:pt>
    <dgm:pt modelId="{092A7AD3-3FF9-476A-9A34-C95D8D0920AA}" type="pres">
      <dgm:prSet presAssocID="{26D38893-31C4-46F2-9B4D-9B54A0F9DF2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A878B8E-14C0-4FA9-984B-3FBAFEB1389C}" type="pres">
      <dgm:prSet presAssocID="{26D38893-31C4-46F2-9B4D-9B54A0F9DF26}" presName="hierFlow" presStyleCnt="0"/>
      <dgm:spPr/>
    </dgm:pt>
    <dgm:pt modelId="{D787B3B1-3646-4C48-A850-B7B8B809D0C6}" type="pres">
      <dgm:prSet presAssocID="{26D38893-31C4-46F2-9B4D-9B54A0F9DF2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6A3E93E-1A13-430B-BBE5-3E44F7C1B98F}" type="pres">
      <dgm:prSet presAssocID="{964B4223-12F2-44DE-ADA8-CE484D3A9BFA}" presName="Name14" presStyleCnt="0"/>
      <dgm:spPr/>
    </dgm:pt>
    <dgm:pt modelId="{E521540B-2592-4E03-B658-CFBD4D2F7EEC}" type="pres">
      <dgm:prSet presAssocID="{964B4223-12F2-44DE-ADA8-CE484D3A9BFA}" presName="level1Shape" presStyleLbl="node0" presStyleIdx="0" presStyleCnt="1" custScaleX="213425" custScaleY="92190" custLinFactNeighborX="48" custLinFactNeighborY="-4800">
        <dgm:presLayoutVars>
          <dgm:chPref val="3"/>
        </dgm:presLayoutVars>
      </dgm:prSet>
      <dgm:spPr/>
    </dgm:pt>
    <dgm:pt modelId="{EA0154C8-5BBD-4BB5-9255-5D06D04C0A04}" type="pres">
      <dgm:prSet presAssocID="{964B4223-12F2-44DE-ADA8-CE484D3A9BFA}" presName="hierChild2" presStyleCnt="0"/>
      <dgm:spPr/>
    </dgm:pt>
    <dgm:pt modelId="{0DCB58F4-B320-444C-AFC7-B9C15A71964B}" type="pres">
      <dgm:prSet presAssocID="{970FC894-2135-4C22-A069-AC45DADC9CCF}" presName="Name19" presStyleLbl="parChTrans1D2" presStyleIdx="0" presStyleCnt="2"/>
      <dgm:spPr/>
    </dgm:pt>
    <dgm:pt modelId="{9EF8484C-D51D-49C5-AAAA-DE3B2C0D73AF}" type="pres">
      <dgm:prSet presAssocID="{6819BB56-B9C2-42CC-9511-2186551AF739}" presName="Name21" presStyleCnt="0"/>
      <dgm:spPr/>
    </dgm:pt>
    <dgm:pt modelId="{5847DAE2-0730-4847-A876-6067C941C90B}" type="pres">
      <dgm:prSet presAssocID="{6819BB56-B9C2-42CC-9511-2186551AF739}" presName="level2Shape" presStyleLbl="asst1" presStyleIdx="0" presStyleCnt="6" custScaleX="213425" custScaleY="92190" custLinFactNeighborX="48" custLinFactNeighborY="-4800"/>
      <dgm:spPr/>
    </dgm:pt>
    <dgm:pt modelId="{33A0D0EE-013F-4679-8FE2-2A1F6039C24F}" type="pres">
      <dgm:prSet presAssocID="{6819BB56-B9C2-42CC-9511-2186551AF739}" presName="hierChild3" presStyleCnt="0"/>
      <dgm:spPr/>
    </dgm:pt>
    <dgm:pt modelId="{EB62A25B-D0A6-46CC-9DCE-0D131169F59F}" type="pres">
      <dgm:prSet presAssocID="{C35AA666-9BCF-4F1D-B485-A69025AAA235}" presName="Name19" presStyleLbl="parChTrans1D3" presStyleIdx="0" presStyleCnt="4"/>
      <dgm:spPr/>
    </dgm:pt>
    <dgm:pt modelId="{85A4D7C5-0C32-4EAA-B00E-2D902FBBDF88}" type="pres">
      <dgm:prSet presAssocID="{37E5B4E0-CCF6-4DA9-9A35-36B887D68243}" presName="Name21" presStyleCnt="0"/>
      <dgm:spPr/>
    </dgm:pt>
    <dgm:pt modelId="{735317BD-6D7C-4D8F-83A2-CF6BCCDB9D31}" type="pres">
      <dgm:prSet presAssocID="{37E5B4E0-CCF6-4DA9-9A35-36B887D68243}" presName="level2Shape" presStyleLbl="asst1" presStyleIdx="1" presStyleCnt="6" custScaleX="213425" custScaleY="92190" custLinFactNeighborX="48" custLinFactNeighborY="-4800"/>
      <dgm:spPr/>
    </dgm:pt>
    <dgm:pt modelId="{ECC00667-7221-4CCD-9FB3-4A9A687BEE9A}" type="pres">
      <dgm:prSet presAssocID="{37E5B4E0-CCF6-4DA9-9A35-36B887D68243}" presName="hierChild3" presStyleCnt="0"/>
      <dgm:spPr/>
    </dgm:pt>
    <dgm:pt modelId="{F2D13F08-30E3-49D5-AFFF-BF6A8EAA41F5}" type="pres">
      <dgm:prSet presAssocID="{54AC9F90-7B0A-48F4-B9F6-0F82A2A90DB4}" presName="Name19" presStyleLbl="parChTrans1D3" presStyleIdx="1" presStyleCnt="4"/>
      <dgm:spPr/>
    </dgm:pt>
    <dgm:pt modelId="{049BC63E-9519-47B4-BFAD-C1CB6AE56482}" type="pres">
      <dgm:prSet presAssocID="{355A2230-4B41-44E4-BD11-5790C122B615}" presName="Name21" presStyleCnt="0"/>
      <dgm:spPr/>
    </dgm:pt>
    <dgm:pt modelId="{3C0021E0-E5B1-47D1-94DF-AEFAE48CA152}" type="pres">
      <dgm:prSet presAssocID="{355A2230-4B41-44E4-BD11-5790C122B615}" presName="level2Shape" presStyleLbl="asst1" presStyleIdx="2" presStyleCnt="6" custScaleX="213425" custScaleY="92190"/>
      <dgm:spPr/>
    </dgm:pt>
    <dgm:pt modelId="{9A91D60C-CFF2-469C-BEE2-95C5A01C54DC}" type="pres">
      <dgm:prSet presAssocID="{355A2230-4B41-44E4-BD11-5790C122B615}" presName="hierChild3" presStyleCnt="0"/>
      <dgm:spPr/>
    </dgm:pt>
    <dgm:pt modelId="{5B8E13DF-8EF8-4522-96BD-7B62FD24D339}" type="pres">
      <dgm:prSet presAssocID="{B1C257BC-685B-413F-AB7E-E7CD90A2A1CF}" presName="Name19" presStyleLbl="parChTrans1D2" presStyleIdx="1" presStyleCnt="2"/>
      <dgm:spPr/>
    </dgm:pt>
    <dgm:pt modelId="{DDF9F079-5932-4735-8AB3-ED70D8110419}" type="pres">
      <dgm:prSet presAssocID="{2FB846D5-0A50-4B50-9867-4EBE51DAA4E7}" presName="Name21" presStyleCnt="0"/>
      <dgm:spPr/>
    </dgm:pt>
    <dgm:pt modelId="{3AB45DC0-884B-4D43-9D62-961593ABF468}" type="pres">
      <dgm:prSet presAssocID="{2FB846D5-0A50-4B50-9867-4EBE51DAA4E7}" presName="level2Shape" presStyleLbl="asst1" presStyleIdx="3" presStyleCnt="6" custScaleX="213425" custScaleY="92190" custLinFactNeighborX="48" custLinFactNeighborY="-4800"/>
      <dgm:spPr/>
    </dgm:pt>
    <dgm:pt modelId="{967466D2-96ED-454D-9F12-9BE07A6C5F8A}" type="pres">
      <dgm:prSet presAssocID="{2FB846D5-0A50-4B50-9867-4EBE51DAA4E7}" presName="hierChild3" presStyleCnt="0"/>
      <dgm:spPr/>
    </dgm:pt>
    <dgm:pt modelId="{5677F0A5-3501-4316-BF21-146B32D669F9}" type="pres">
      <dgm:prSet presAssocID="{54B15AEE-047C-4562-91CC-79A966C75790}" presName="Name19" presStyleLbl="parChTrans1D3" presStyleIdx="2" presStyleCnt="4"/>
      <dgm:spPr/>
    </dgm:pt>
    <dgm:pt modelId="{88E01744-E2B9-4241-9362-3762F267E207}" type="pres">
      <dgm:prSet presAssocID="{F692C831-B1B0-4B31-816F-4BBA982C436A}" presName="Name21" presStyleCnt="0"/>
      <dgm:spPr/>
    </dgm:pt>
    <dgm:pt modelId="{E3035EDF-6E2E-4756-96ED-C11FB445515B}" type="pres">
      <dgm:prSet presAssocID="{F692C831-B1B0-4B31-816F-4BBA982C436A}" presName="level2Shape" presStyleLbl="asst1" presStyleIdx="4" presStyleCnt="6" custScaleX="213425" custScaleY="92190"/>
      <dgm:spPr/>
    </dgm:pt>
    <dgm:pt modelId="{B927AF00-3115-4F6D-828C-2764EE41F483}" type="pres">
      <dgm:prSet presAssocID="{F692C831-B1B0-4B31-816F-4BBA982C436A}" presName="hierChild3" presStyleCnt="0"/>
      <dgm:spPr/>
    </dgm:pt>
    <dgm:pt modelId="{74B15FA7-C727-4DF0-B6CC-86726967E049}" type="pres">
      <dgm:prSet presAssocID="{439BF650-B6FA-4B27-9B60-3743A6D00DA2}" presName="Name19" presStyleLbl="parChTrans1D3" presStyleIdx="3" presStyleCnt="4"/>
      <dgm:spPr/>
    </dgm:pt>
    <dgm:pt modelId="{1EAE9458-AEA1-4395-9373-B82318DD11F1}" type="pres">
      <dgm:prSet presAssocID="{A94297A6-1A7E-4B39-AA5D-33999F4DBB5A}" presName="Name21" presStyleCnt="0"/>
      <dgm:spPr/>
    </dgm:pt>
    <dgm:pt modelId="{E25B1121-4BC7-4D6B-9DB6-58C79F182F04}" type="pres">
      <dgm:prSet presAssocID="{A94297A6-1A7E-4B39-AA5D-33999F4DBB5A}" presName="level2Shape" presStyleLbl="asst1" presStyleIdx="5" presStyleCnt="6" custScaleX="213425" custScaleY="92190"/>
      <dgm:spPr/>
    </dgm:pt>
    <dgm:pt modelId="{D0EFCE5B-024A-44D7-8586-45F07FAB188D}" type="pres">
      <dgm:prSet presAssocID="{A94297A6-1A7E-4B39-AA5D-33999F4DBB5A}" presName="hierChild3" presStyleCnt="0"/>
      <dgm:spPr/>
    </dgm:pt>
    <dgm:pt modelId="{500DAA8F-E257-4385-945E-6EEF83D61E5E}" type="pres">
      <dgm:prSet presAssocID="{26D38893-31C4-46F2-9B4D-9B54A0F9DF26}" presName="bgShapesFlow" presStyleCnt="0"/>
      <dgm:spPr/>
    </dgm:pt>
  </dgm:ptLst>
  <dgm:cxnLst>
    <dgm:cxn modelId="{2B4B3919-30B8-4347-AF37-E96C1AE8C6C1}" srcId="{2FB846D5-0A50-4B50-9867-4EBE51DAA4E7}" destId="{A94297A6-1A7E-4B39-AA5D-33999F4DBB5A}" srcOrd="1" destOrd="0" parTransId="{439BF650-B6FA-4B27-9B60-3743A6D00DA2}" sibTransId="{65DE53AE-5FAF-42AC-8F85-515D76F7F7C6}"/>
    <dgm:cxn modelId="{0FA05323-42FD-4C48-B833-A36A8E9570F7}" type="presOf" srcId="{54B15AEE-047C-4562-91CC-79A966C75790}" destId="{5677F0A5-3501-4316-BF21-146B32D669F9}" srcOrd="0" destOrd="0" presId="urn:microsoft.com/office/officeart/2005/8/layout/hierarchy6"/>
    <dgm:cxn modelId="{5BA90E39-8CAC-4842-9AB4-0818D214C9F3}" type="presOf" srcId="{37E5B4E0-CCF6-4DA9-9A35-36B887D68243}" destId="{735317BD-6D7C-4D8F-83A2-CF6BCCDB9D31}" srcOrd="0" destOrd="0" presId="urn:microsoft.com/office/officeart/2005/8/layout/hierarchy6"/>
    <dgm:cxn modelId="{72DCD55B-C02D-4F84-BAC0-1BC67F0C523B}" type="presOf" srcId="{6819BB56-B9C2-42CC-9511-2186551AF739}" destId="{5847DAE2-0730-4847-A876-6067C941C90B}" srcOrd="0" destOrd="0" presId="urn:microsoft.com/office/officeart/2005/8/layout/hierarchy6"/>
    <dgm:cxn modelId="{4CFC9B61-BA8B-4A0F-8B46-6A70F3FFD7AD}" type="presOf" srcId="{439BF650-B6FA-4B27-9B60-3743A6D00DA2}" destId="{74B15FA7-C727-4DF0-B6CC-86726967E049}" srcOrd="0" destOrd="0" presId="urn:microsoft.com/office/officeart/2005/8/layout/hierarchy6"/>
    <dgm:cxn modelId="{70F2D86A-7749-4DE6-B77A-EAD59B677B33}" srcId="{964B4223-12F2-44DE-ADA8-CE484D3A9BFA}" destId="{2FB846D5-0A50-4B50-9867-4EBE51DAA4E7}" srcOrd="1" destOrd="0" parTransId="{B1C257BC-685B-413F-AB7E-E7CD90A2A1CF}" sibTransId="{A2C72698-940C-4964-A071-79E24A6B0C4B}"/>
    <dgm:cxn modelId="{1432D070-87B7-4048-84ED-4C8E8943DD95}" type="presOf" srcId="{F692C831-B1B0-4B31-816F-4BBA982C436A}" destId="{E3035EDF-6E2E-4756-96ED-C11FB445515B}" srcOrd="0" destOrd="0" presId="urn:microsoft.com/office/officeart/2005/8/layout/hierarchy6"/>
    <dgm:cxn modelId="{7D78D152-B5FD-4C07-9580-6C522051980F}" type="presOf" srcId="{964B4223-12F2-44DE-ADA8-CE484D3A9BFA}" destId="{E521540B-2592-4E03-B658-CFBD4D2F7EEC}" srcOrd="0" destOrd="0" presId="urn:microsoft.com/office/officeart/2005/8/layout/hierarchy6"/>
    <dgm:cxn modelId="{CFEF277A-D57B-421F-A6A4-438C1A89D3B0}" type="presOf" srcId="{970FC894-2135-4C22-A069-AC45DADC9CCF}" destId="{0DCB58F4-B320-444C-AFC7-B9C15A71964B}" srcOrd="0" destOrd="0" presId="urn:microsoft.com/office/officeart/2005/8/layout/hierarchy6"/>
    <dgm:cxn modelId="{50521B83-AC6D-4E83-A26C-82B1869AC47D}" type="presOf" srcId="{A94297A6-1A7E-4B39-AA5D-33999F4DBB5A}" destId="{E25B1121-4BC7-4D6B-9DB6-58C79F182F04}" srcOrd="0" destOrd="0" presId="urn:microsoft.com/office/officeart/2005/8/layout/hierarchy6"/>
    <dgm:cxn modelId="{1BDAE28D-165B-4D40-B3FB-1991378D5E23}" srcId="{2FB846D5-0A50-4B50-9867-4EBE51DAA4E7}" destId="{F692C831-B1B0-4B31-816F-4BBA982C436A}" srcOrd="0" destOrd="0" parTransId="{54B15AEE-047C-4562-91CC-79A966C75790}" sibTransId="{0D19950F-C746-4DE4-884D-E8745ABB7510}"/>
    <dgm:cxn modelId="{0E673D91-36D6-4D4E-BCC2-206BB7F6CC4C}" type="presOf" srcId="{26D38893-31C4-46F2-9B4D-9B54A0F9DF26}" destId="{092A7AD3-3FF9-476A-9A34-C95D8D0920AA}" srcOrd="0" destOrd="0" presId="urn:microsoft.com/office/officeart/2005/8/layout/hierarchy6"/>
    <dgm:cxn modelId="{747D4C96-45A3-4C7C-BFD1-3F704ECDCA88}" type="presOf" srcId="{54AC9F90-7B0A-48F4-B9F6-0F82A2A90DB4}" destId="{F2D13F08-30E3-49D5-AFFF-BF6A8EAA41F5}" srcOrd="0" destOrd="0" presId="urn:microsoft.com/office/officeart/2005/8/layout/hierarchy6"/>
    <dgm:cxn modelId="{3E32F5B6-3322-4064-926E-316120B53FBC}" type="presOf" srcId="{C35AA666-9BCF-4F1D-B485-A69025AAA235}" destId="{EB62A25B-D0A6-46CC-9DCE-0D131169F59F}" srcOrd="0" destOrd="0" presId="urn:microsoft.com/office/officeart/2005/8/layout/hierarchy6"/>
    <dgm:cxn modelId="{7CDB46BF-D439-4845-93B7-BC480AE70B37}" srcId="{964B4223-12F2-44DE-ADA8-CE484D3A9BFA}" destId="{6819BB56-B9C2-42CC-9511-2186551AF739}" srcOrd="0" destOrd="0" parTransId="{970FC894-2135-4C22-A069-AC45DADC9CCF}" sibTransId="{77A1AD96-9B54-4A6A-9AB1-33C638FCCF0E}"/>
    <dgm:cxn modelId="{815B41C0-FFE2-4ACD-AEFC-5E963BF2C420}" type="presOf" srcId="{2FB846D5-0A50-4B50-9867-4EBE51DAA4E7}" destId="{3AB45DC0-884B-4D43-9D62-961593ABF468}" srcOrd="0" destOrd="0" presId="urn:microsoft.com/office/officeart/2005/8/layout/hierarchy6"/>
    <dgm:cxn modelId="{BB51E6C1-A647-4871-91C4-E9D425BD2F75}" type="presOf" srcId="{B1C257BC-685B-413F-AB7E-E7CD90A2A1CF}" destId="{5B8E13DF-8EF8-4522-96BD-7B62FD24D339}" srcOrd="0" destOrd="0" presId="urn:microsoft.com/office/officeart/2005/8/layout/hierarchy6"/>
    <dgm:cxn modelId="{C3BA5AD5-04D7-4C65-8EA9-0D39755DFFF3}" srcId="{6819BB56-B9C2-42CC-9511-2186551AF739}" destId="{355A2230-4B41-44E4-BD11-5790C122B615}" srcOrd="1" destOrd="0" parTransId="{54AC9F90-7B0A-48F4-B9F6-0F82A2A90DB4}" sibTransId="{6620E231-4F52-43E1-AD47-CEFCBDC777CF}"/>
    <dgm:cxn modelId="{28AECBD7-E8C2-437B-B58D-2AC301228218}" srcId="{26D38893-31C4-46F2-9B4D-9B54A0F9DF26}" destId="{964B4223-12F2-44DE-ADA8-CE484D3A9BFA}" srcOrd="0" destOrd="0" parTransId="{ED9F8E85-FC16-4E2C-86D7-62BD19093DE6}" sibTransId="{B81356FD-EB05-45C1-9D7A-CF16DF48067D}"/>
    <dgm:cxn modelId="{F2D6E4DC-8EE2-4469-B06E-DB3E9D9A5CCC}" srcId="{6819BB56-B9C2-42CC-9511-2186551AF739}" destId="{37E5B4E0-CCF6-4DA9-9A35-36B887D68243}" srcOrd="0" destOrd="0" parTransId="{C35AA666-9BCF-4F1D-B485-A69025AAA235}" sibTransId="{7AFBFB4C-FD60-4ABA-9778-81C489ADE497}"/>
    <dgm:cxn modelId="{3D091DDF-4C14-4039-8D82-2C9CBFF2AD3E}" type="presOf" srcId="{355A2230-4B41-44E4-BD11-5790C122B615}" destId="{3C0021E0-E5B1-47D1-94DF-AEFAE48CA152}" srcOrd="0" destOrd="0" presId="urn:microsoft.com/office/officeart/2005/8/layout/hierarchy6"/>
    <dgm:cxn modelId="{443E422F-C35F-45DB-A07D-C1D21EBA4485}" type="presParOf" srcId="{092A7AD3-3FF9-476A-9A34-C95D8D0920AA}" destId="{2A878B8E-14C0-4FA9-984B-3FBAFEB1389C}" srcOrd="0" destOrd="0" presId="urn:microsoft.com/office/officeart/2005/8/layout/hierarchy6"/>
    <dgm:cxn modelId="{7A405C1E-5E16-47EC-BF46-3243C83E4A7E}" type="presParOf" srcId="{2A878B8E-14C0-4FA9-984B-3FBAFEB1389C}" destId="{D787B3B1-3646-4C48-A850-B7B8B809D0C6}" srcOrd="0" destOrd="0" presId="urn:microsoft.com/office/officeart/2005/8/layout/hierarchy6"/>
    <dgm:cxn modelId="{C97AA6F0-6B4A-4861-938E-174E611504F2}" type="presParOf" srcId="{D787B3B1-3646-4C48-A850-B7B8B809D0C6}" destId="{66A3E93E-1A13-430B-BBE5-3E44F7C1B98F}" srcOrd="0" destOrd="0" presId="urn:microsoft.com/office/officeart/2005/8/layout/hierarchy6"/>
    <dgm:cxn modelId="{EBF050FE-FCA0-4153-AFA1-56ACD5EFF15B}" type="presParOf" srcId="{66A3E93E-1A13-430B-BBE5-3E44F7C1B98F}" destId="{E521540B-2592-4E03-B658-CFBD4D2F7EEC}" srcOrd="0" destOrd="0" presId="urn:microsoft.com/office/officeart/2005/8/layout/hierarchy6"/>
    <dgm:cxn modelId="{3E0D991E-A198-46E4-B012-BB0C0479089C}" type="presParOf" srcId="{66A3E93E-1A13-430B-BBE5-3E44F7C1B98F}" destId="{EA0154C8-5BBD-4BB5-9255-5D06D04C0A04}" srcOrd="1" destOrd="0" presId="urn:microsoft.com/office/officeart/2005/8/layout/hierarchy6"/>
    <dgm:cxn modelId="{EC596C0B-55AE-4AF5-9971-47F573AA706A}" type="presParOf" srcId="{EA0154C8-5BBD-4BB5-9255-5D06D04C0A04}" destId="{0DCB58F4-B320-444C-AFC7-B9C15A71964B}" srcOrd="0" destOrd="0" presId="urn:microsoft.com/office/officeart/2005/8/layout/hierarchy6"/>
    <dgm:cxn modelId="{0EF4F647-79FE-46A0-98DE-68CD2E4C3A25}" type="presParOf" srcId="{EA0154C8-5BBD-4BB5-9255-5D06D04C0A04}" destId="{9EF8484C-D51D-49C5-AAAA-DE3B2C0D73AF}" srcOrd="1" destOrd="0" presId="urn:microsoft.com/office/officeart/2005/8/layout/hierarchy6"/>
    <dgm:cxn modelId="{8AFA4472-8C69-4BC9-983B-78D2E634CAC6}" type="presParOf" srcId="{9EF8484C-D51D-49C5-AAAA-DE3B2C0D73AF}" destId="{5847DAE2-0730-4847-A876-6067C941C90B}" srcOrd="0" destOrd="0" presId="urn:microsoft.com/office/officeart/2005/8/layout/hierarchy6"/>
    <dgm:cxn modelId="{FC59BE3B-440B-48F5-B695-9CAE91A86653}" type="presParOf" srcId="{9EF8484C-D51D-49C5-AAAA-DE3B2C0D73AF}" destId="{33A0D0EE-013F-4679-8FE2-2A1F6039C24F}" srcOrd="1" destOrd="0" presId="urn:microsoft.com/office/officeart/2005/8/layout/hierarchy6"/>
    <dgm:cxn modelId="{C8CD2205-B4B6-4562-B182-F629B23BAB2B}" type="presParOf" srcId="{33A0D0EE-013F-4679-8FE2-2A1F6039C24F}" destId="{EB62A25B-D0A6-46CC-9DCE-0D131169F59F}" srcOrd="0" destOrd="0" presId="urn:microsoft.com/office/officeart/2005/8/layout/hierarchy6"/>
    <dgm:cxn modelId="{2D49CC4A-2EA7-4190-BA8C-79978389CCE7}" type="presParOf" srcId="{33A0D0EE-013F-4679-8FE2-2A1F6039C24F}" destId="{85A4D7C5-0C32-4EAA-B00E-2D902FBBDF88}" srcOrd="1" destOrd="0" presId="urn:microsoft.com/office/officeart/2005/8/layout/hierarchy6"/>
    <dgm:cxn modelId="{B0179496-D616-4582-A709-6E087A8B8D02}" type="presParOf" srcId="{85A4D7C5-0C32-4EAA-B00E-2D902FBBDF88}" destId="{735317BD-6D7C-4D8F-83A2-CF6BCCDB9D31}" srcOrd="0" destOrd="0" presId="urn:microsoft.com/office/officeart/2005/8/layout/hierarchy6"/>
    <dgm:cxn modelId="{DC60746B-DA79-435D-8B70-B8BC58954373}" type="presParOf" srcId="{85A4D7C5-0C32-4EAA-B00E-2D902FBBDF88}" destId="{ECC00667-7221-4CCD-9FB3-4A9A687BEE9A}" srcOrd="1" destOrd="0" presId="urn:microsoft.com/office/officeart/2005/8/layout/hierarchy6"/>
    <dgm:cxn modelId="{E68AF030-6EAB-4982-8312-D03DF41581B7}" type="presParOf" srcId="{33A0D0EE-013F-4679-8FE2-2A1F6039C24F}" destId="{F2D13F08-30E3-49D5-AFFF-BF6A8EAA41F5}" srcOrd="2" destOrd="0" presId="urn:microsoft.com/office/officeart/2005/8/layout/hierarchy6"/>
    <dgm:cxn modelId="{B9B85F50-DB38-4CC2-85FC-A7C54F336729}" type="presParOf" srcId="{33A0D0EE-013F-4679-8FE2-2A1F6039C24F}" destId="{049BC63E-9519-47B4-BFAD-C1CB6AE56482}" srcOrd="3" destOrd="0" presId="urn:microsoft.com/office/officeart/2005/8/layout/hierarchy6"/>
    <dgm:cxn modelId="{0FFEBE0B-EBCB-4523-A957-58735380CAE1}" type="presParOf" srcId="{049BC63E-9519-47B4-BFAD-C1CB6AE56482}" destId="{3C0021E0-E5B1-47D1-94DF-AEFAE48CA152}" srcOrd="0" destOrd="0" presId="urn:microsoft.com/office/officeart/2005/8/layout/hierarchy6"/>
    <dgm:cxn modelId="{CF21552A-76A3-4D39-B30C-679135F5286E}" type="presParOf" srcId="{049BC63E-9519-47B4-BFAD-C1CB6AE56482}" destId="{9A91D60C-CFF2-469C-BEE2-95C5A01C54DC}" srcOrd="1" destOrd="0" presId="urn:microsoft.com/office/officeart/2005/8/layout/hierarchy6"/>
    <dgm:cxn modelId="{5072D824-1729-4881-8DB8-4F791B7D5F76}" type="presParOf" srcId="{EA0154C8-5BBD-4BB5-9255-5D06D04C0A04}" destId="{5B8E13DF-8EF8-4522-96BD-7B62FD24D339}" srcOrd="2" destOrd="0" presId="urn:microsoft.com/office/officeart/2005/8/layout/hierarchy6"/>
    <dgm:cxn modelId="{1D8AC809-4CE8-4D7F-A099-C143C2CA8643}" type="presParOf" srcId="{EA0154C8-5BBD-4BB5-9255-5D06D04C0A04}" destId="{DDF9F079-5932-4735-8AB3-ED70D8110419}" srcOrd="3" destOrd="0" presId="urn:microsoft.com/office/officeart/2005/8/layout/hierarchy6"/>
    <dgm:cxn modelId="{E05DF239-A04A-4168-AD4E-2B56E2557782}" type="presParOf" srcId="{DDF9F079-5932-4735-8AB3-ED70D8110419}" destId="{3AB45DC0-884B-4D43-9D62-961593ABF468}" srcOrd="0" destOrd="0" presId="urn:microsoft.com/office/officeart/2005/8/layout/hierarchy6"/>
    <dgm:cxn modelId="{34EAFEE6-4670-4DB9-B6C4-BE41B38DA127}" type="presParOf" srcId="{DDF9F079-5932-4735-8AB3-ED70D8110419}" destId="{967466D2-96ED-454D-9F12-9BE07A6C5F8A}" srcOrd="1" destOrd="0" presId="urn:microsoft.com/office/officeart/2005/8/layout/hierarchy6"/>
    <dgm:cxn modelId="{837FD6B0-5C46-46AA-BEB6-EDC5E581E839}" type="presParOf" srcId="{967466D2-96ED-454D-9F12-9BE07A6C5F8A}" destId="{5677F0A5-3501-4316-BF21-146B32D669F9}" srcOrd="0" destOrd="0" presId="urn:microsoft.com/office/officeart/2005/8/layout/hierarchy6"/>
    <dgm:cxn modelId="{2746A8F9-54F5-46EF-80BA-7CE461719ED7}" type="presParOf" srcId="{967466D2-96ED-454D-9F12-9BE07A6C5F8A}" destId="{88E01744-E2B9-4241-9362-3762F267E207}" srcOrd="1" destOrd="0" presId="urn:microsoft.com/office/officeart/2005/8/layout/hierarchy6"/>
    <dgm:cxn modelId="{D487027F-BFF5-4D50-A95F-4D946261B18C}" type="presParOf" srcId="{88E01744-E2B9-4241-9362-3762F267E207}" destId="{E3035EDF-6E2E-4756-96ED-C11FB445515B}" srcOrd="0" destOrd="0" presId="urn:microsoft.com/office/officeart/2005/8/layout/hierarchy6"/>
    <dgm:cxn modelId="{29EA44D5-D3B2-4BCB-A9F1-52D87B7B2C34}" type="presParOf" srcId="{88E01744-E2B9-4241-9362-3762F267E207}" destId="{B927AF00-3115-4F6D-828C-2764EE41F483}" srcOrd="1" destOrd="0" presId="urn:microsoft.com/office/officeart/2005/8/layout/hierarchy6"/>
    <dgm:cxn modelId="{C3275365-39C6-4175-8E77-54481650F431}" type="presParOf" srcId="{967466D2-96ED-454D-9F12-9BE07A6C5F8A}" destId="{74B15FA7-C727-4DF0-B6CC-86726967E049}" srcOrd="2" destOrd="0" presId="urn:microsoft.com/office/officeart/2005/8/layout/hierarchy6"/>
    <dgm:cxn modelId="{A76DD64C-9AAD-4E21-8965-14C6E5B71165}" type="presParOf" srcId="{967466D2-96ED-454D-9F12-9BE07A6C5F8A}" destId="{1EAE9458-AEA1-4395-9373-B82318DD11F1}" srcOrd="3" destOrd="0" presId="urn:microsoft.com/office/officeart/2005/8/layout/hierarchy6"/>
    <dgm:cxn modelId="{DF35C478-A6BE-420B-985D-C95958426A34}" type="presParOf" srcId="{1EAE9458-AEA1-4395-9373-B82318DD11F1}" destId="{E25B1121-4BC7-4D6B-9DB6-58C79F182F04}" srcOrd="0" destOrd="0" presId="urn:microsoft.com/office/officeart/2005/8/layout/hierarchy6"/>
    <dgm:cxn modelId="{BE205C7D-577C-47DA-8FA2-77D73873A595}" type="presParOf" srcId="{1EAE9458-AEA1-4395-9373-B82318DD11F1}" destId="{D0EFCE5B-024A-44D7-8586-45F07FAB188D}" srcOrd="1" destOrd="0" presId="urn:microsoft.com/office/officeart/2005/8/layout/hierarchy6"/>
    <dgm:cxn modelId="{6D7224BA-E4D8-4F24-A210-96F7289C8A48}" type="presParOf" srcId="{092A7AD3-3FF9-476A-9A34-C95D8D0920AA}" destId="{500DAA8F-E257-4385-945E-6EEF83D61E5E}" srcOrd="1" destOrd="0" presId="urn:microsoft.com/office/officeart/2005/8/layout/hierarchy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1540B-2592-4E03-B658-CFBD4D2F7EEC}">
      <dsp:nvSpPr>
        <dsp:cNvPr id="0" name=""/>
        <dsp:cNvSpPr/>
      </dsp:nvSpPr>
      <dsp:spPr>
        <a:xfrm>
          <a:off x="2173529" y="372416"/>
          <a:ext cx="1270136" cy="3657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multiply</a:t>
          </a:r>
        </a:p>
      </dsp:txBody>
      <dsp:txXfrm>
        <a:off x="2184242" y="383129"/>
        <a:ext cx="1248710" cy="344335"/>
      </dsp:txXfrm>
    </dsp:sp>
    <dsp:sp modelId="{0DCB58F4-B320-444C-AFC7-B9C15A71964B}">
      <dsp:nvSpPr>
        <dsp:cNvPr id="0" name=""/>
        <dsp:cNvSpPr/>
      </dsp:nvSpPr>
      <dsp:spPr>
        <a:xfrm>
          <a:off x="1359924" y="738177"/>
          <a:ext cx="1448672" cy="158698"/>
        </a:xfrm>
        <a:custGeom>
          <a:avLst/>
          <a:gdLst/>
          <a:ahLst/>
          <a:cxnLst/>
          <a:rect l="0" t="0" r="0" b="0"/>
          <a:pathLst>
            <a:path>
              <a:moveTo>
                <a:pt x="1448672" y="0"/>
              </a:moveTo>
              <a:lnTo>
                <a:pt x="1448672" y="79349"/>
              </a:lnTo>
              <a:lnTo>
                <a:pt x="0" y="79349"/>
              </a:lnTo>
              <a:lnTo>
                <a:pt x="0" y="158698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847DAE2-0730-4847-A876-6067C941C90B}">
      <dsp:nvSpPr>
        <dsp:cNvPr id="0" name=""/>
        <dsp:cNvSpPr/>
      </dsp:nvSpPr>
      <dsp:spPr>
        <a:xfrm>
          <a:off x="724856" y="896876"/>
          <a:ext cx="1270136" cy="3657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multiply</a:t>
          </a:r>
        </a:p>
      </dsp:txBody>
      <dsp:txXfrm>
        <a:off x="735569" y="907589"/>
        <a:ext cx="1248710" cy="344335"/>
      </dsp:txXfrm>
    </dsp:sp>
    <dsp:sp modelId="{EB62A25B-D0A6-46CC-9DCE-0D131169F59F}">
      <dsp:nvSpPr>
        <dsp:cNvPr id="0" name=""/>
        <dsp:cNvSpPr/>
      </dsp:nvSpPr>
      <dsp:spPr>
        <a:xfrm>
          <a:off x="635588" y="1262637"/>
          <a:ext cx="724336" cy="158698"/>
        </a:xfrm>
        <a:custGeom>
          <a:avLst/>
          <a:gdLst/>
          <a:ahLst/>
          <a:cxnLst/>
          <a:rect l="0" t="0" r="0" b="0"/>
          <a:pathLst>
            <a:path>
              <a:moveTo>
                <a:pt x="724336" y="0"/>
              </a:moveTo>
              <a:lnTo>
                <a:pt x="724336" y="79349"/>
              </a:lnTo>
              <a:lnTo>
                <a:pt x="0" y="79349"/>
              </a:lnTo>
              <a:lnTo>
                <a:pt x="0" y="158698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35317BD-6D7C-4D8F-83A2-CF6BCCDB9D31}">
      <dsp:nvSpPr>
        <dsp:cNvPr id="0" name=""/>
        <dsp:cNvSpPr/>
      </dsp:nvSpPr>
      <dsp:spPr>
        <a:xfrm>
          <a:off x="520" y="1421336"/>
          <a:ext cx="1270136" cy="3657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e>
                </m:d>
              </m:oMath>
            </m:oMathPara>
          </a14:m>
          <a:endParaRPr lang="en-US" sz="1800" kern="1200" dirty="0"/>
        </a:p>
      </dsp:txBody>
      <dsp:txXfrm>
        <a:off x="11233" y="1432049"/>
        <a:ext cx="1248710" cy="344335"/>
      </dsp:txXfrm>
    </dsp:sp>
    <dsp:sp modelId="{F2D13F08-30E3-49D5-AFFF-BF6A8EAA41F5}">
      <dsp:nvSpPr>
        <dsp:cNvPr id="0" name=""/>
        <dsp:cNvSpPr/>
      </dsp:nvSpPr>
      <dsp:spPr>
        <a:xfrm>
          <a:off x="1359924" y="1262637"/>
          <a:ext cx="724050" cy="17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71"/>
              </a:lnTo>
              <a:lnTo>
                <a:pt x="724050" y="88871"/>
              </a:lnTo>
              <a:lnTo>
                <a:pt x="724050" y="177742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0021E0-E5B1-47D1-94DF-AEFAE48CA152}">
      <dsp:nvSpPr>
        <dsp:cNvPr id="0" name=""/>
        <dsp:cNvSpPr/>
      </dsp:nvSpPr>
      <dsp:spPr>
        <a:xfrm>
          <a:off x="1448907" y="1440380"/>
          <a:ext cx="1270136" cy="3657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e>
                </m:d>
              </m:oMath>
            </m:oMathPara>
          </a14:m>
          <a:endParaRPr lang="en-US" sz="1800" kern="1200" dirty="0"/>
        </a:p>
      </dsp:txBody>
      <dsp:txXfrm>
        <a:off x="1459620" y="1451093"/>
        <a:ext cx="1248710" cy="344335"/>
      </dsp:txXfrm>
    </dsp:sp>
    <dsp:sp modelId="{5B8E13DF-8EF8-4522-96BD-7B62FD24D339}">
      <dsp:nvSpPr>
        <dsp:cNvPr id="0" name=""/>
        <dsp:cNvSpPr/>
      </dsp:nvSpPr>
      <dsp:spPr>
        <a:xfrm>
          <a:off x="2808597" y="738177"/>
          <a:ext cx="1448672" cy="158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9"/>
              </a:lnTo>
              <a:lnTo>
                <a:pt x="1448672" y="79349"/>
              </a:lnTo>
              <a:lnTo>
                <a:pt x="1448672" y="158698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AB45DC0-884B-4D43-9D62-961593ABF468}">
      <dsp:nvSpPr>
        <dsp:cNvPr id="0" name=""/>
        <dsp:cNvSpPr/>
      </dsp:nvSpPr>
      <dsp:spPr>
        <a:xfrm>
          <a:off x="3622202" y="896876"/>
          <a:ext cx="1270136" cy="3657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multiply</a:t>
          </a:r>
        </a:p>
      </dsp:txBody>
      <dsp:txXfrm>
        <a:off x="3632915" y="907589"/>
        <a:ext cx="1248710" cy="344335"/>
      </dsp:txXfrm>
    </dsp:sp>
    <dsp:sp modelId="{5677F0A5-3501-4316-BF21-146B32D669F9}">
      <dsp:nvSpPr>
        <dsp:cNvPr id="0" name=""/>
        <dsp:cNvSpPr/>
      </dsp:nvSpPr>
      <dsp:spPr>
        <a:xfrm>
          <a:off x="3532648" y="1262637"/>
          <a:ext cx="724622" cy="177742"/>
        </a:xfrm>
        <a:custGeom>
          <a:avLst/>
          <a:gdLst/>
          <a:ahLst/>
          <a:cxnLst/>
          <a:rect l="0" t="0" r="0" b="0"/>
          <a:pathLst>
            <a:path>
              <a:moveTo>
                <a:pt x="724622" y="0"/>
              </a:moveTo>
              <a:lnTo>
                <a:pt x="724622" y="88871"/>
              </a:lnTo>
              <a:lnTo>
                <a:pt x="0" y="88871"/>
              </a:lnTo>
              <a:lnTo>
                <a:pt x="0" y="177742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3035EDF-6E2E-4756-96ED-C11FB445515B}">
      <dsp:nvSpPr>
        <dsp:cNvPr id="0" name=""/>
        <dsp:cNvSpPr/>
      </dsp:nvSpPr>
      <dsp:spPr>
        <a:xfrm>
          <a:off x="2897580" y="1440380"/>
          <a:ext cx="1270136" cy="3657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e>
                </m:d>
              </m:oMath>
            </m:oMathPara>
          </a14:m>
          <a:endParaRPr lang="en-US" sz="1800" kern="1200" dirty="0"/>
        </a:p>
      </dsp:txBody>
      <dsp:txXfrm>
        <a:off x="2908293" y="1451093"/>
        <a:ext cx="1248710" cy="344335"/>
      </dsp:txXfrm>
    </dsp:sp>
    <dsp:sp modelId="{74B15FA7-C727-4DF0-B6CC-86726967E049}">
      <dsp:nvSpPr>
        <dsp:cNvPr id="0" name=""/>
        <dsp:cNvSpPr/>
      </dsp:nvSpPr>
      <dsp:spPr>
        <a:xfrm>
          <a:off x="4257270" y="1262637"/>
          <a:ext cx="724050" cy="17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71"/>
              </a:lnTo>
              <a:lnTo>
                <a:pt x="724050" y="88871"/>
              </a:lnTo>
              <a:lnTo>
                <a:pt x="724050" y="177742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25B1121-4BC7-4D6B-9DB6-58C79F182F04}">
      <dsp:nvSpPr>
        <dsp:cNvPr id="0" name=""/>
        <dsp:cNvSpPr/>
      </dsp:nvSpPr>
      <dsp:spPr>
        <a:xfrm>
          <a:off x="4346252" y="1440380"/>
          <a:ext cx="1270136" cy="3657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e>
                </m:d>
              </m:oMath>
            </m:oMathPara>
          </a14:m>
          <a:endParaRPr lang="en-US" sz="1800" kern="1200" dirty="0"/>
        </a:p>
      </dsp:txBody>
      <dsp:txXfrm>
        <a:off x="4356965" y="1451093"/>
        <a:ext cx="1248710" cy="344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088B-1249-46FA-B9C9-4CC49D58D6A2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143000"/>
            <a:ext cx="4746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9CB61-CD05-4333-A2BD-0F7AF2CEC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5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143000"/>
            <a:ext cx="4746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9CB61-CD05-4333-A2BD-0F7AF2CECF3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12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143000"/>
            <a:ext cx="4746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9CB61-CD05-4333-A2BD-0F7AF2CECF3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97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143000"/>
            <a:ext cx="4746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9CB61-CD05-4333-A2BD-0F7AF2CECF3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367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143000"/>
            <a:ext cx="4746625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 not solvable in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𝑡^(1−𝜀) 2^𝑜(𝑛) 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time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9CB61-CD05-4333-A2BD-0F7AF2CECF3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46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143000"/>
            <a:ext cx="4746625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Modular exponentiation takes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𝑂(log⁡〖𝑎_𝑖)〗</a:t>
                </a:r>
                <a:r>
                  <a:rPr lang="en-US" altLang="zh-CN" sz="1200" dirty="0"/>
                  <a:t> time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Simple implementation: Two for-loops, with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𝑂(1)</a:t>
                </a:r>
                <a:r>
                  <a:rPr lang="en-US" altLang="zh-CN" sz="1200" dirty="0"/>
                  <a:t> registers.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(since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[𝑥^𝑡 ]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𝐴(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𝑥)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≤2^𝑛</a:t>
                </a:r>
                <a:r>
                  <a:rPr lang="en-US" altLang="zh-CN" sz="12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200" dirty="0"/>
                  <a:t>has at most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𝑛</a:t>
                </a:r>
                <a:r>
                  <a:rPr lang="en-US" altLang="zh-CN" sz="1200" dirty="0"/>
                  <a:t> prime factors) </a:t>
                </a:r>
                <a:endParaRPr lang="zh-CN" alt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9CB61-CD05-4333-A2BD-0F7AF2CECF3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95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9CB61-CD05-4333-A2BD-0F7AF2CECF3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71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9CB61-CD05-4333-A2BD-0F7AF2CECF3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6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9CB61-CD05-4333-A2BD-0F7AF2CECF3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000" dirty="0"/>
                  <a:t>Naively iterating over </a:t>
                </a:r>
                <a:r>
                  <a:rPr lang="en-US" altLang="zh-CN" sz="1000" i="0">
                    <a:latin typeface="Cambria Math" panose="02040503050406030204" pitchFamily="18" charset="0"/>
                  </a:rPr>
                  <a:t>𝑖∈[𝑛]</a:t>
                </a:r>
                <a:r>
                  <a:rPr lang="en-US" altLang="zh-CN" sz="1000" dirty="0"/>
                  <a:t> would take </a:t>
                </a:r>
                <a:r>
                  <a:rPr lang="en-US" altLang="zh-CN" sz="1000" i="0">
                    <a:latin typeface="Cambria Math" panose="02040503050406030204" pitchFamily="18" charset="0"/>
                  </a:rPr>
                  <a:t>𝑂 ̃</a:t>
                </a:r>
                <a:r>
                  <a:rPr lang="en-US" altLang="zh-CN" sz="1000" i="0" dirty="0">
                    <a:latin typeface="Cambria Math" panose="02040503050406030204" pitchFamily="18" charset="0"/>
                  </a:rPr>
                  <a:t>(𝑛)</a:t>
                </a:r>
                <a:r>
                  <a:rPr lang="en-US" altLang="zh-CN" sz="1000" dirty="0"/>
                  <a:t> time, but </a:t>
                </a:r>
                <a:r>
                  <a:rPr lang="en-US" altLang="zh-CN" sz="1000" i="0">
                    <a:latin typeface="Cambria Math" panose="02040503050406030204" pitchFamily="18" charset="0"/>
                  </a:rPr>
                  <a:t>|ℎ^(−1) (</a:t>
                </a:r>
                <a:r>
                  <a:rPr lang="en-US" altLang="zh-CN" sz="1000" b="0" i="0">
                    <a:latin typeface="Cambria Math" panose="02040503050406030204" pitchFamily="18" charset="0"/>
                  </a:rPr>
                  <a:t>𝑗)</a:t>
                </a:r>
                <a:r>
                  <a:rPr lang="en-US" altLang="zh-CN" sz="1000" i="0">
                    <a:latin typeface="Cambria Math" panose="02040503050406030204" pitchFamily="18" charset="0"/>
                  </a:rPr>
                  <a:t>|≈𝑛/𝑚</a:t>
                </a:r>
                <a:r>
                  <a:rPr lang="en-US" altLang="zh-CN" sz="1000" i="0" dirty="0">
                    <a:latin typeface="Cambria Math" panose="02040503050406030204" pitchFamily="18" charset="0"/>
                  </a:rPr>
                  <a:t>≪𝑛</a:t>
                </a:r>
                <a:r>
                  <a:rPr lang="en-US" altLang="zh-CN" sz="1000" dirty="0"/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9CB61-CD05-4333-A2BD-0F7AF2CECF3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35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2715"/>
            <a:ext cx="7772400" cy="20692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21766"/>
            <a:ext cx="6858000" cy="1434994"/>
          </a:xfrm>
        </p:spPr>
        <p:txBody>
          <a:bodyPr/>
          <a:lstStyle>
            <a:lvl1pPr marL="0" indent="0" algn="ctr">
              <a:buNone/>
              <a:defRPr sz="2080"/>
            </a:lvl1pPr>
            <a:lvl2pPr marL="396255" indent="0" algn="ctr">
              <a:buNone/>
              <a:defRPr sz="1733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67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6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6442"/>
            <a:ext cx="1971675" cy="5036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6442"/>
            <a:ext cx="5800725" cy="5036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98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81774"/>
            <a:ext cx="7886700" cy="2472372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977536"/>
            <a:ext cx="7886700" cy="1300162"/>
          </a:xfrm>
        </p:spPr>
        <p:txBody>
          <a:bodyPr/>
          <a:lstStyle>
            <a:lvl1pPr marL="0" indent="0">
              <a:buNone/>
              <a:defRPr sz="2080">
                <a:solidFill>
                  <a:schemeClr val="tx1"/>
                </a:solidFill>
              </a:defRPr>
            </a:lvl1pPr>
            <a:lvl2pPr marL="39625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3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82208"/>
            <a:ext cx="388620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82208"/>
            <a:ext cx="388620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4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6443"/>
            <a:ext cx="7886700" cy="1148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57008"/>
            <a:ext cx="3868340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71065"/>
            <a:ext cx="3868340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57008"/>
            <a:ext cx="3887391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171065"/>
            <a:ext cx="3887391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1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44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23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6240"/>
            <a:ext cx="2949178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55770"/>
            <a:ext cx="4629150" cy="4223808"/>
          </a:xfrm>
        </p:spPr>
        <p:txBody>
          <a:bodyPr/>
          <a:lstStyle>
            <a:lvl1pPr>
              <a:defRPr sz="2773"/>
            </a:lvl1pPr>
            <a:lvl2pPr>
              <a:defRPr sz="2427"/>
            </a:lvl2pPr>
            <a:lvl3pPr>
              <a:defRPr sz="208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83080"/>
            <a:ext cx="2949178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45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6240"/>
            <a:ext cx="2949178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55770"/>
            <a:ext cx="4629150" cy="4223808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83080"/>
            <a:ext cx="2949178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08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16443"/>
            <a:ext cx="7886700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2208"/>
            <a:ext cx="7886700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508838"/>
            <a:ext cx="20574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508838"/>
            <a:ext cx="30861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508838"/>
            <a:ext cx="20574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31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792510" rtl="0" eaLnBrk="1" latinLnBrk="0" hangingPunct="1">
        <a:lnSpc>
          <a:spcPct val="90000"/>
        </a:lnSpc>
        <a:spcBef>
          <a:spcPct val="0"/>
        </a:spcBef>
        <a:buNone/>
        <a:defRPr sz="3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59438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990638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8689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78314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0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57565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97191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0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67.png"/><Relationship Id="rId21" Type="http://schemas.openxmlformats.org/officeDocument/2006/relationships/image" Target="../media/image92.png"/><Relationship Id="rId7" Type="http://schemas.openxmlformats.org/officeDocument/2006/relationships/image" Target="../media/image73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5" Type="http://schemas.openxmlformats.org/officeDocument/2006/relationships/image" Target="../media/image71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0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63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5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E6B3-DCF1-4F89-900E-6F3F51774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148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Fast Low-Space Algorithms for Subset Sum</a:t>
            </a:r>
            <a:endParaRPr lang="zh-CN" alt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924D2-4FC3-4DE0-92E7-4DC3EB5AE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5041726"/>
            <a:ext cx="5829300" cy="1314450"/>
          </a:xfrm>
        </p:spPr>
        <p:txBody>
          <a:bodyPr>
            <a:normAutofit/>
          </a:bodyPr>
          <a:lstStyle/>
          <a:p>
            <a:r>
              <a:rPr lang="en-US" altLang="zh-CN" dirty="0"/>
              <a:t>Google Algorithms Seminar</a:t>
            </a:r>
          </a:p>
          <a:p>
            <a:r>
              <a:rPr lang="en-US" altLang="zh-CN" dirty="0"/>
              <a:t>(Appeared in SODA 2021)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20CF44-7D0E-4248-AF74-03AE97D02BD5}"/>
              </a:ext>
            </a:extLst>
          </p:cNvPr>
          <p:cNvSpPr/>
          <p:nvPr/>
        </p:nvSpPr>
        <p:spPr>
          <a:xfrm>
            <a:off x="3439824" y="3979911"/>
            <a:ext cx="2197285" cy="864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Nikhil Vyas</a:t>
            </a:r>
          </a:p>
          <a:p>
            <a:pPr algn="ctr"/>
            <a:r>
              <a:rPr lang="en-US" altLang="zh-CN" sz="2700" dirty="0"/>
              <a:t>MIT</a:t>
            </a:r>
            <a:endParaRPr lang="zh-CN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1CA32-6E98-43DC-A7D6-FC89AACF804F}"/>
              </a:ext>
            </a:extLst>
          </p:cNvPr>
          <p:cNvSpPr/>
          <p:nvPr/>
        </p:nvSpPr>
        <p:spPr>
          <a:xfrm>
            <a:off x="737574" y="3978608"/>
            <a:ext cx="2197284" cy="861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Ce </a:t>
            </a:r>
            <a:r>
              <a:rPr lang="en-US" altLang="zh-CN" sz="2700" b="1" dirty="0" err="1"/>
              <a:t>Jin</a:t>
            </a:r>
            <a:endParaRPr lang="en-US" altLang="zh-CN" sz="2700" b="1" dirty="0"/>
          </a:p>
          <a:p>
            <a:pPr algn="ctr"/>
            <a:r>
              <a:rPr lang="en-US" altLang="zh-CN" sz="2700" b="1" dirty="0"/>
              <a:t>MIT</a:t>
            </a:r>
            <a:endParaRPr lang="zh-CN" altLang="en-US" sz="27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12339-74ED-4078-B0B7-3AE712CA9FFF}"/>
              </a:ext>
            </a:extLst>
          </p:cNvPr>
          <p:cNvSpPr/>
          <p:nvPr/>
        </p:nvSpPr>
        <p:spPr>
          <a:xfrm>
            <a:off x="6157479" y="3978608"/>
            <a:ext cx="2197283" cy="861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Ryan Williams</a:t>
            </a:r>
          </a:p>
          <a:p>
            <a:pPr algn="ctr"/>
            <a:r>
              <a:rPr lang="en-US" altLang="zh-CN" sz="2700" dirty="0"/>
              <a:t>MIT</a:t>
            </a:r>
            <a:endParaRPr lang="zh-CN" altLang="en-US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E6685-B9BF-4730-BABB-0D748A4F7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84" y="2395735"/>
            <a:ext cx="1663272" cy="13382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1CF8CC-60BA-4293-A3CE-F64708B85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08" y="2108850"/>
            <a:ext cx="157451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1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214B-4F08-4E20-901D-B4E9A6D4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Low-degree Generating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536E68-B571-4962-AC30-B2C841B844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878" y="1983610"/>
                <a:ext cx="9264697" cy="2284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98128" indent="-198128" algn="l" defTabSz="792510" rtl="0" eaLnBrk="1" latinLnBrk="0" hangingPunct="1">
                  <a:lnSpc>
                    <a:spcPct val="90000"/>
                  </a:lnSpc>
                  <a:spcBef>
                    <a:spcPts val="867"/>
                  </a:spcBef>
                  <a:buFont typeface="Arial" panose="020B0604020202020204" pitchFamily="34" charset="0"/>
                  <a:buChar char="•"/>
                  <a:defRPr sz="242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83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20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0638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7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6893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83149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79404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75659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71914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68170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sz="1800" b="1" dirty="0"/>
                  <a:t>	</a:t>
                </a:r>
                <a:r>
                  <a:rPr lang="en-US" altLang="zh-CN" sz="1800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          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𝑛𝑡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	 	 Det 	Trivial: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1800" dirty="0"/>
              </a:p>
              <a:p>
                <a:pPr marL="0" indent="0">
                  <a:buNone/>
                </a:pPr>
                <a:endParaRPr lang="en-US" altLang="zh-CN" sz="3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sz="1800" dirty="0"/>
                  <a:t>  	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1800" dirty="0"/>
                  <a:t>	         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		 Det 	Approximate Counting</a:t>
                </a:r>
                <a:endParaRPr lang="en-US" altLang="zh-CN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sz="1800" dirty="0"/>
                  <a:t> 	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          </a:t>
                </a:r>
                <a14:m>
                  <m:oMath xmlns:m="http://schemas.openxmlformats.org/officeDocument/2006/math">
                    <m:r>
                      <a:rPr lang="en-US" altLang="zh-CN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	 </a:t>
                </a:r>
                <a:r>
                  <a:rPr lang="en-US" altLang="zh-CN" sz="1800" dirty="0">
                    <a:solidFill>
                      <a:srgbClr val="C00000"/>
                    </a:solidFill>
                  </a:rPr>
                  <a:t>Rand</a:t>
                </a:r>
                <a:r>
                  <a:rPr lang="en-US" altLang="zh-CN" sz="1800" dirty="0"/>
                  <a:t> 	Random Partitioning [Bri’17]	      </a:t>
                </a:r>
              </a:p>
              <a:p>
                <a:pPr marL="0" indent="0">
                  <a:buNone/>
                </a:pPr>
                <a:endParaRPr lang="zh-CN" altLang="en-US" sz="1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536E68-B571-4962-AC30-B2C841B84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78" y="1983610"/>
                <a:ext cx="9264697" cy="2284333"/>
              </a:xfrm>
              <a:prstGeom prst="rect">
                <a:avLst/>
              </a:prstGeom>
              <a:blipFill>
                <a:blip r:embed="rId2"/>
                <a:stretch>
                  <a:fillRect t="-20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EB7E9-264A-42F1-A153-C8022AE1C1E2}"/>
                  </a:ext>
                </a:extLst>
              </p:cNvPr>
              <p:cNvSpPr txBox="1"/>
              <p:nvPr/>
            </p:nvSpPr>
            <p:spPr>
              <a:xfrm>
                <a:off x="467544" y="1531640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Degree        Time   &amp;   Space (for evaluating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)    D/R     Technique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EB7E9-264A-42F1-A153-C8022AE1C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31640"/>
                <a:ext cx="7632848" cy="369332"/>
              </a:xfrm>
              <a:prstGeom prst="rect">
                <a:avLst/>
              </a:prstGeom>
              <a:blipFill>
                <a:blip r:embed="rId3"/>
                <a:stretch>
                  <a:fillRect l="-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DA2BEB-4232-45A7-90BA-1C0EB0063BA8}"/>
                  </a:ext>
                </a:extLst>
              </p:cNvPr>
              <p:cNvSpPr/>
              <p:nvPr/>
            </p:nvSpPr>
            <p:spPr>
              <a:xfrm>
                <a:off x="272784" y="5508593"/>
                <a:ext cx="3089820" cy="376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factors)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DA2BEB-4232-45A7-90BA-1C0EB0063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84" y="5508593"/>
                <a:ext cx="3089820" cy="376129"/>
              </a:xfrm>
              <a:prstGeom prst="rect">
                <a:avLst/>
              </a:prstGeom>
              <a:blipFill>
                <a:blip r:embed="rId4"/>
                <a:stretch>
                  <a:fillRect l="-1775" t="-655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E710E9-299D-437D-8613-54A57D368A9D}"/>
              </a:ext>
            </a:extLst>
          </p:cNvPr>
          <p:cNvCxnSpPr>
            <a:cxnSpLocks/>
          </p:cNvCxnSpPr>
          <p:nvPr/>
        </p:nvCxnSpPr>
        <p:spPr>
          <a:xfrm>
            <a:off x="491878" y="2395736"/>
            <a:ext cx="7994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17F6B64-3E57-4E98-B0F2-B127AF496F94}"/>
                  </a:ext>
                </a:extLst>
              </p:cNvPr>
              <p:cNvSpPr/>
              <p:nvPr/>
            </p:nvSpPr>
            <p:spPr>
              <a:xfrm>
                <a:off x="2051720" y="4637202"/>
                <a:ext cx="5346594" cy="87139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100" dirty="0"/>
                  <a:t>Randomized algorithm in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dirty="0"/>
                  <a:t> time,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1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1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1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1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1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100" dirty="0"/>
                  <a:t> space</a:t>
                </a:r>
                <a:endParaRPr lang="zh-CN" altLang="en-US" sz="210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17F6B64-3E57-4E98-B0F2-B127AF496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637202"/>
                <a:ext cx="5346594" cy="871391"/>
              </a:xfrm>
              <a:prstGeom prst="roundRect">
                <a:avLst/>
              </a:prstGeom>
              <a:blipFill>
                <a:blip r:embed="rId5"/>
                <a:stretch>
                  <a:fillRect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6D77F80-4104-4F21-B837-1ADDBBABD449}"/>
                  </a:ext>
                </a:extLst>
              </p:cNvPr>
              <p:cNvSpPr/>
              <p:nvPr/>
            </p:nvSpPr>
            <p:spPr>
              <a:xfrm>
                <a:off x="2051720" y="3702802"/>
                <a:ext cx="5346594" cy="87139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100" dirty="0"/>
                  <a:t>Deterministic algorithm in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1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dirty="0"/>
                  <a:t> time,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1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zh-CN" sz="21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1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100" dirty="0"/>
                  <a:t>space</a:t>
                </a:r>
                <a:endParaRPr lang="zh-CN" altLang="en-US" sz="210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6D77F80-4104-4F21-B837-1ADDBBABD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702802"/>
                <a:ext cx="5346594" cy="871391"/>
              </a:xfrm>
              <a:prstGeom prst="roundRect">
                <a:avLst/>
              </a:prstGeom>
              <a:blipFill>
                <a:blip r:embed="rId6"/>
                <a:stretch>
                  <a:fillRect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E4FD204-79AF-432E-AC2B-70F7176F8EB4}"/>
              </a:ext>
            </a:extLst>
          </p:cNvPr>
          <p:cNvSpPr txBox="1"/>
          <p:nvPr/>
        </p:nvSpPr>
        <p:spPr>
          <a:xfrm>
            <a:off x="395536" y="33225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Immediately imply the first two main results (via Kane’s method):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4AA13-1E43-4197-9912-57066B667DFE}"/>
              </a:ext>
            </a:extLst>
          </p:cNvPr>
          <p:cNvSpPr/>
          <p:nvPr/>
        </p:nvSpPr>
        <p:spPr>
          <a:xfrm>
            <a:off x="395536" y="2467745"/>
            <a:ext cx="8496944" cy="41212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DE81-A774-413F-8035-1DFFC07B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into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77366F1-AB39-4BDE-AFFF-CE16002358F3}"/>
                  </a:ext>
                </a:extLst>
              </p:cNvPr>
              <p:cNvSpPr/>
              <p:nvPr/>
            </p:nvSpPr>
            <p:spPr>
              <a:xfrm>
                <a:off x="852512" y="2791536"/>
                <a:ext cx="996111" cy="36652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/2,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77366F1-AB39-4BDE-AFFF-CE1600235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12" y="2791536"/>
                <a:ext cx="996111" cy="366523"/>
              </a:xfrm>
              <a:prstGeom prst="roundRect">
                <a:avLst/>
              </a:prstGeom>
              <a:blipFill>
                <a:blip r:embed="rId2"/>
                <a:stretch>
                  <a:fillRect l="-3030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36A10EE-CE22-4113-82C8-F9AEAA0E44C8}"/>
                  </a:ext>
                </a:extLst>
              </p:cNvPr>
              <p:cNvSpPr/>
              <p:nvPr/>
            </p:nvSpPr>
            <p:spPr>
              <a:xfrm>
                <a:off x="1939835" y="2788397"/>
                <a:ext cx="1256319" cy="36240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/4,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/2)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36A10EE-CE22-4113-82C8-F9AEAA0E4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35" y="2788397"/>
                <a:ext cx="1256319" cy="362405"/>
              </a:xfrm>
              <a:prstGeom prst="roundRect">
                <a:avLst/>
              </a:prstGeom>
              <a:blipFill>
                <a:blip r:embed="rId3"/>
                <a:stretch>
                  <a:fillRect l="-2404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2021FE9-24CD-4BAB-B317-CA4CE35C5447}"/>
              </a:ext>
            </a:extLst>
          </p:cNvPr>
          <p:cNvSpPr/>
          <p:nvPr/>
        </p:nvSpPr>
        <p:spPr>
          <a:xfrm>
            <a:off x="3252171" y="2719785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8850DE6-AE10-4A3F-A749-541DBA125FFF}"/>
                  </a:ext>
                </a:extLst>
              </p:cNvPr>
              <p:cNvSpPr/>
              <p:nvPr/>
            </p:nvSpPr>
            <p:spPr>
              <a:xfrm>
                <a:off x="3651552" y="2785125"/>
                <a:ext cx="1602083" cy="36933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8850DE6-AE10-4A3F-A749-541DBA125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52" y="2785125"/>
                <a:ext cx="1602083" cy="369332"/>
              </a:xfrm>
              <a:prstGeom prst="roundRect">
                <a:avLst/>
              </a:prstGeom>
              <a:blipFill>
                <a:blip r:embed="rId4"/>
                <a:stretch>
                  <a:fillRect l="-755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EDB7DFB-1F40-4649-8986-CF5C6C63872D}"/>
              </a:ext>
            </a:extLst>
          </p:cNvPr>
          <p:cNvSpPr/>
          <p:nvPr/>
        </p:nvSpPr>
        <p:spPr>
          <a:xfrm>
            <a:off x="5472020" y="272609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7ED08E3-BC79-4755-B577-66135AA3B8FE}"/>
                  </a:ext>
                </a:extLst>
              </p:cNvPr>
              <p:cNvSpPr/>
              <p:nvPr/>
            </p:nvSpPr>
            <p:spPr>
              <a:xfrm>
                <a:off x="4018610" y="2463938"/>
                <a:ext cx="7850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Class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7ED08E3-BC79-4755-B577-66135AA3B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610" y="2463938"/>
                <a:ext cx="785087" cy="369332"/>
              </a:xfrm>
              <a:prstGeom prst="rect">
                <a:avLst/>
              </a:prstGeom>
              <a:blipFill>
                <a:blip r:embed="rId5"/>
                <a:stretch>
                  <a:fillRect l="-62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F68435-7508-4B5A-81C1-E03180755194}"/>
                  </a:ext>
                </a:extLst>
              </p:cNvPr>
              <p:cNvSpPr/>
              <p:nvPr/>
            </p:nvSpPr>
            <p:spPr>
              <a:xfrm>
                <a:off x="975791" y="2477564"/>
                <a:ext cx="8374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Class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F68435-7508-4B5A-81C1-E03180755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91" y="2477564"/>
                <a:ext cx="837409" cy="369332"/>
              </a:xfrm>
              <a:prstGeom prst="rect">
                <a:avLst/>
              </a:prstGeom>
              <a:blipFill>
                <a:blip r:embed="rId6"/>
                <a:stretch>
                  <a:fillRect l="-58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E6861A8-5248-4E25-9857-E7F5002EA25F}"/>
                  </a:ext>
                </a:extLst>
              </p:cNvPr>
              <p:cNvSpPr/>
              <p:nvPr/>
            </p:nvSpPr>
            <p:spPr>
              <a:xfrm>
                <a:off x="2165010" y="2478693"/>
                <a:ext cx="8374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Class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E6861A8-5248-4E25-9857-E7F5002EA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010" y="2478693"/>
                <a:ext cx="837409" cy="369332"/>
              </a:xfrm>
              <a:prstGeom prst="rect">
                <a:avLst/>
              </a:prstGeom>
              <a:blipFill>
                <a:blip r:embed="rId7"/>
                <a:stretch>
                  <a:fillRect l="-579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1F7C52-814A-49A1-8B92-25716540025B}"/>
                  </a:ext>
                </a:extLst>
              </p:cNvPr>
              <p:cNvSpPr/>
              <p:nvPr/>
            </p:nvSpPr>
            <p:spPr>
              <a:xfrm>
                <a:off x="543537" y="1244387"/>
                <a:ext cx="82556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Fix a subset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. Elements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 are called </a:t>
                </a:r>
                <a:r>
                  <a:rPr lang="en-US" altLang="zh-CN" b="1" dirty="0"/>
                  <a:t>relevant</a:t>
                </a:r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1F7C52-814A-49A1-8B92-257165400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37" y="1244387"/>
                <a:ext cx="8255667" cy="369332"/>
              </a:xfrm>
              <a:prstGeom prst="rect">
                <a:avLst/>
              </a:prstGeom>
              <a:blipFill>
                <a:blip r:embed="rId8"/>
                <a:stretch>
                  <a:fillRect l="-59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9AD021A-939A-4CAF-ADDE-CED39D7507EB}"/>
                  </a:ext>
                </a:extLst>
              </p:cNvPr>
              <p:cNvSpPr/>
              <p:nvPr/>
            </p:nvSpPr>
            <p:spPr>
              <a:xfrm>
                <a:off x="2112322" y="3292933"/>
                <a:ext cx="4307971" cy="703615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Class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has </a:t>
                </a:r>
                <a14:m>
                  <m:oMath xmlns:m="http://schemas.openxmlformats.org/officeDocument/2006/math">
                    <m:r>
                      <a:rPr lang="en-US" altLang="zh-CN" sz="2100" b="1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1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1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zh-CN" altLang="en-US" sz="2100" dirty="0"/>
                  <a:t> </a:t>
                </a:r>
                <a:r>
                  <a:rPr lang="en-US" altLang="zh-CN" dirty="0"/>
                  <a:t>relevant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elements.</a:t>
                </a:r>
              </a:p>
              <a:p>
                <a:pPr algn="ctr"/>
                <a:r>
                  <a:rPr lang="en-US" altLang="zh-CN" dirty="0"/>
                  <a:t>Elements in Class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smaller than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altLang="zh-CN" b="1" dirty="0"/>
                  <a:t>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9AD021A-939A-4CAF-ADDE-CED39D750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22" y="3292933"/>
                <a:ext cx="4307971" cy="703615"/>
              </a:xfrm>
              <a:prstGeom prst="rect">
                <a:avLst/>
              </a:prstGeom>
              <a:blipFill>
                <a:blip r:embed="rId9"/>
                <a:stretch>
                  <a:fillRect b="-9917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8C8E78-4CFC-4C31-AD28-DE87317B6D2E}"/>
              </a:ext>
            </a:extLst>
          </p:cNvPr>
          <p:cNvCxnSpPr>
            <a:cxnSpLocks/>
            <a:stCxn id="23" idx="2"/>
            <a:endCxn id="14" idx="0"/>
          </p:cNvCxnSpPr>
          <p:nvPr/>
        </p:nvCxnSpPr>
        <p:spPr>
          <a:xfrm flipH="1">
            <a:off x="1394496" y="2209101"/>
            <a:ext cx="2871813" cy="268463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090897-1F4E-4D7F-A0D3-32C08BCEA383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2821138" y="2209101"/>
            <a:ext cx="1445171" cy="363719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3B9A28-4C36-46BB-9246-9D9DE0726FC8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3878647" y="2209101"/>
            <a:ext cx="387662" cy="359495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50081E-96E7-4CBB-9700-790139776BDF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4266309" y="2209101"/>
            <a:ext cx="632343" cy="302012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A7110DE-10EC-4F50-AC32-E38D13E10141}"/>
                  </a:ext>
                </a:extLst>
              </p:cNvPr>
              <p:cNvSpPr/>
              <p:nvPr/>
            </p:nvSpPr>
            <p:spPr>
              <a:xfrm>
                <a:off x="3419872" y="1819672"/>
                <a:ext cx="1692873" cy="3894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A7110DE-10EC-4F50-AC32-E38D13E10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819672"/>
                <a:ext cx="1692873" cy="389429"/>
              </a:xfrm>
              <a:prstGeom prst="rect">
                <a:avLst/>
              </a:prstGeom>
              <a:blipFill>
                <a:blip r:embed="rId10"/>
                <a:stretch>
                  <a:fillRect r="-357" b="-10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8BF7A7D-C320-482E-BEE4-76C4067B4D92}"/>
              </a:ext>
            </a:extLst>
          </p:cNvPr>
          <p:cNvCxnSpPr>
            <a:cxnSpLocks/>
            <a:stCxn id="23" idx="2"/>
            <a:endCxn id="27" idx="0"/>
          </p:cNvCxnSpPr>
          <p:nvPr/>
        </p:nvCxnSpPr>
        <p:spPr>
          <a:xfrm>
            <a:off x="4266309" y="2209101"/>
            <a:ext cx="2813021" cy="228838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4A952FC-44E5-449C-91D3-BADD53D0895F}"/>
                  </a:ext>
                </a:extLst>
              </p:cNvPr>
              <p:cNvSpPr/>
              <p:nvPr/>
            </p:nvSpPr>
            <p:spPr>
              <a:xfrm>
                <a:off x="6100415" y="2778485"/>
                <a:ext cx="1872208" cy="36933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[1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4A952FC-44E5-449C-91D3-BADD53D08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415" y="2778485"/>
                <a:ext cx="1872208" cy="369332"/>
              </a:xfrm>
              <a:prstGeom prst="roundRect">
                <a:avLst/>
              </a:prstGeom>
              <a:blipFill>
                <a:blip r:embed="rId11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E73F4D-6FD5-4B9D-8C14-6656FED8B707}"/>
                  </a:ext>
                </a:extLst>
              </p:cNvPr>
              <p:cNvSpPr/>
              <p:nvPr/>
            </p:nvSpPr>
            <p:spPr>
              <a:xfrm>
                <a:off x="6490482" y="2437939"/>
                <a:ext cx="1177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Class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E73F4D-6FD5-4B9D-8C14-6656FED8B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482" y="2437939"/>
                <a:ext cx="1177695" cy="369332"/>
              </a:xfrm>
              <a:prstGeom prst="rect">
                <a:avLst/>
              </a:prstGeom>
              <a:blipFill>
                <a:blip r:embed="rId12"/>
                <a:stretch>
                  <a:fillRect l="-466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EDFFA8D-FBC9-4707-AA06-218279390103}"/>
                  </a:ext>
                </a:extLst>
              </p:cNvPr>
              <p:cNvSpPr/>
              <p:nvPr/>
            </p:nvSpPr>
            <p:spPr>
              <a:xfrm>
                <a:off x="2725275" y="4654519"/>
                <a:ext cx="2918427" cy="444567"/>
              </a:xfrm>
              <a:prstGeom prst="round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func>
                            <m:func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EDFFA8D-FBC9-4707-AA06-218279390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75" y="4654519"/>
                <a:ext cx="2918427" cy="44456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FC245DE-FC4A-4768-9829-DCB1E6B5338B}"/>
                  </a:ext>
                </a:extLst>
              </p:cNvPr>
              <p:cNvSpPr/>
              <p:nvPr/>
            </p:nvSpPr>
            <p:spPr>
              <a:xfrm>
                <a:off x="2723552" y="5204092"/>
                <a:ext cx="3207612" cy="3488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𝐝𝐞𝐠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𝐥𝐨𝐠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acc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acc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FC245DE-FC4A-4768-9829-DCB1E6B53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552" y="5204092"/>
                <a:ext cx="3207612" cy="348845"/>
              </a:xfrm>
              <a:prstGeom prst="rect">
                <a:avLst/>
              </a:prstGeom>
              <a:blipFill>
                <a:blip r:embed="rId14"/>
                <a:stretch>
                  <a:fillRect t="-12281" r="-380" b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E49CF6E-374D-4713-9760-582636CA772C}"/>
                  </a:ext>
                </a:extLst>
              </p:cNvPr>
              <p:cNvSpPr/>
              <p:nvPr/>
            </p:nvSpPr>
            <p:spPr>
              <a:xfrm>
                <a:off x="675863" y="4144209"/>
                <a:ext cx="8255667" cy="376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We will construct a degree-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generating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for each class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E49CF6E-374D-4713-9760-582636CA7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3" y="4144209"/>
                <a:ext cx="8255667" cy="376129"/>
              </a:xfrm>
              <a:prstGeom prst="rect">
                <a:avLst/>
              </a:prstGeom>
              <a:blipFill>
                <a:blip r:embed="rId15"/>
                <a:stretch>
                  <a:fillRect l="-665" t="-806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8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8" grpId="0" animBg="1"/>
      <p:bldP spid="23" grpId="0" animBg="1"/>
      <p:bldP spid="26" grpId="0" animBg="1"/>
      <p:bldP spid="27" grpId="0"/>
      <p:bldP spid="36" grpId="0" animBg="1"/>
      <p:bldP spid="3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22210C-37F7-49CC-96BA-BA2F320B5631}"/>
                  </a:ext>
                </a:extLst>
              </p:cNvPr>
              <p:cNvSpPr/>
              <p:nvPr/>
            </p:nvSpPr>
            <p:spPr>
              <a:xfrm>
                <a:off x="172630" y="3924940"/>
                <a:ext cx="86863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is a generating function </a:t>
                </a:r>
                <a:r>
                  <a:rPr lang="en-US" sz="2000" b="1" dirty="0"/>
                  <a:t>with degree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22210C-37F7-49CC-96BA-BA2F320B5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30" y="3924940"/>
                <a:ext cx="8686328" cy="400110"/>
              </a:xfrm>
              <a:prstGeom prst="rect">
                <a:avLst/>
              </a:prstGeom>
              <a:blipFill>
                <a:blip r:embed="rId2"/>
                <a:stretch>
                  <a:fillRect t="-9231" r="-35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DB74A63-E025-4ADB-B4F6-C323DAE75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284" y="1968564"/>
                <a:ext cx="8275164" cy="15841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Naïve generating function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has too large degree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⋅(2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Introduce a variable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counting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DB74A63-E025-4ADB-B4F6-C323DAE75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284" y="1968564"/>
                <a:ext cx="8275164" cy="1584176"/>
              </a:xfrm>
              <a:blipFill>
                <a:blip r:embed="rId3"/>
                <a:stretch>
                  <a:fillRect l="-1179" t="-30385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DA4098-7A2F-4A9F-9318-5BD4FAD64E56}"/>
                  </a:ext>
                </a:extLst>
              </p:cNvPr>
              <p:cNvSpPr/>
              <p:nvPr/>
            </p:nvSpPr>
            <p:spPr>
              <a:xfrm>
                <a:off x="2107729" y="618894"/>
                <a:ext cx="4775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Consider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DA4098-7A2F-4A9F-9318-5BD4FAD64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729" y="618894"/>
                <a:ext cx="4775153" cy="369332"/>
              </a:xfrm>
              <a:prstGeom prst="rect">
                <a:avLst/>
              </a:prstGeom>
              <a:blipFill>
                <a:blip r:embed="rId4"/>
                <a:stretch>
                  <a:fillRect l="-114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1D22B12-EAF0-4026-871F-0EB8DD831729}"/>
                  </a:ext>
                </a:extLst>
              </p:cNvPr>
              <p:cNvSpPr/>
              <p:nvPr/>
            </p:nvSpPr>
            <p:spPr>
              <a:xfrm>
                <a:off x="2024350" y="1095990"/>
                <a:ext cx="4941912" cy="725826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Class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/>
                  <a:t> has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sz="2000" dirty="0"/>
                  <a:t> relevant</a:t>
                </a:r>
                <a:r>
                  <a:rPr lang="en-US" altLang="zh-CN" sz="2000" b="1" dirty="0"/>
                  <a:t> </a:t>
                </a:r>
                <a:r>
                  <a:rPr lang="en-US" altLang="zh-CN" sz="2000" dirty="0"/>
                  <a:t>elements.</a:t>
                </a:r>
              </a:p>
              <a:p>
                <a:pPr algn="ctr"/>
                <a:r>
                  <a:rPr lang="en-US" altLang="zh-CN" sz="2000" dirty="0"/>
                  <a:t>Elements in Class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are smaller than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sz="2000" b="1" dirty="0"/>
                  <a:t>.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1D22B12-EAF0-4026-871F-0EB8DD831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350" y="1095990"/>
                <a:ext cx="4941912" cy="725826"/>
              </a:xfrm>
              <a:prstGeom prst="rect">
                <a:avLst/>
              </a:prstGeom>
              <a:blipFill>
                <a:blip r:embed="rId5"/>
                <a:stretch>
                  <a:fillRect b="-14516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1E025D-3BA2-42C6-9A8D-E17CF4BA1747}"/>
                  </a:ext>
                </a:extLst>
              </p:cNvPr>
              <p:cNvSpPr txBox="1"/>
              <p:nvPr/>
            </p:nvSpPr>
            <p:spPr>
              <a:xfrm>
                <a:off x="1137570" y="3352685"/>
                <a:ext cx="73448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1E025D-3BA2-42C6-9A8D-E17CF4BA1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70" y="3352685"/>
                <a:ext cx="7344816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AB3AF64-FB6C-41B5-B212-28972329E02B}"/>
              </a:ext>
            </a:extLst>
          </p:cNvPr>
          <p:cNvSpPr/>
          <p:nvPr/>
        </p:nvSpPr>
        <p:spPr>
          <a:xfrm>
            <a:off x="5873757" y="3279516"/>
            <a:ext cx="2576590" cy="54644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E010D02-F5C2-48AB-8EB4-5BD6DB664469}"/>
                  </a:ext>
                </a:extLst>
              </p:cNvPr>
              <p:cNvSpPr/>
              <p:nvPr/>
            </p:nvSpPr>
            <p:spPr>
              <a:xfrm>
                <a:off x="5508104" y="2553425"/>
                <a:ext cx="2818573" cy="6431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</a:rPr>
                  <a:t>Truncate</a:t>
                </a:r>
                <a:r>
                  <a:rPr lang="en-US" dirty="0"/>
                  <a:t> the terms with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-exponent higher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E010D02-F5C2-48AB-8EB4-5BD6DB664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553425"/>
                <a:ext cx="2818573" cy="643176"/>
              </a:xfrm>
              <a:prstGeom prst="rect">
                <a:avLst/>
              </a:prstGeom>
              <a:blipFill>
                <a:blip r:embed="rId7"/>
                <a:stretch>
                  <a:fillRect t="-3738" r="-431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07729D-3159-484E-8C02-93188581FBD5}"/>
                  </a:ext>
                </a:extLst>
              </p:cNvPr>
              <p:cNvSpPr txBox="1"/>
              <p:nvPr/>
            </p:nvSpPr>
            <p:spPr>
              <a:xfrm>
                <a:off x="395536" y="4413568"/>
                <a:ext cx="83529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Problem: How to evaluate this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truncated</a:t>
                </a:r>
                <a:r>
                  <a:rPr lang="en-US" sz="2000" dirty="0"/>
                  <a:t> polynomial? </a:t>
                </a:r>
              </a:p>
              <a:p>
                <a:r>
                  <a:rPr lang="en-US" sz="2000" dirty="0"/>
                  <a:t>(don’t want to keep track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07729D-3159-484E-8C02-93188581F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13568"/>
                <a:ext cx="8352928" cy="707886"/>
              </a:xfrm>
              <a:prstGeom prst="rect">
                <a:avLst/>
              </a:prstGeom>
              <a:blipFill>
                <a:blip r:embed="rId8"/>
                <a:stretch>
                  <a:fillRect l="-80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0AC239-3515-4160-A77E-3180CACF2B76}"/>
                  </a:ext>
                </a:extLst>
              </p:cNvPr>
              <p:cNvSpPr txBox="1"/>
              <p:nvPr/>
            </p:nvSpPr>
            <p:spPr>
              <a:xfrm>
                <a:off x="526678" y="5136916"/>
                <a:ext cx="797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only need a </a:t>
                </a:r>
                <a:r>
                  <a:rPr lang="en-US" sz="2400" b="1" dirty="0"/>
                  <a:t>constant-approximation</a:t>
                </a:r>
                <a:r>
                  <a:rPr lang="en-US" sz="2400" dirty="0"/>
                  <a:t>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-exponents!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0AC239-3515-4160-A77E-3180CACF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78" y="5136916"/>
                <a:ext cx="7978232" cy="461665"/>
              </a:xfrm>
              <a:prstGeom prst="rect">
                <a:avLst/>
              </a:prstGeom>
              <a:blipFill>
                <a:blip r:embed="rId9"/>
                <a:stretch>
                  <a:fillRect l="-114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8419521-E7B6-45CC-B6E1-B45A6D70C92C}"/>
              </a:ext>
            </a:extLst>
          </p:cNvPr>
          <p:cNvSpPr/>
          <p:nvPr/>
        </p:nvSpPr>
        <p:spPr>
          <a:xfrm>
            <a:off x="526678" y="5121454"/>
            <a:ext cx="7861746" cy="51464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llout: Line 5">
                <a:extLst>
                  <a:ext uri="{FF2B5EF4-FFF2-40B4-BE49-F238E27FC236}">
                    <a16:creationId xmlns:a16="http://schemas.microsoft.com/office/drawing/2014/main" id="{C25BE0FC-6CC5-4D71-B0CC-7042A4AE1C61}"/>
                  </a:ext>
                </a:extLst>
              </p:cNvPr>
              <p:cNvSpPr/>
              <p:nvPr/>
            </p:nvSpPr>
            <p:spPr>
              <a:xfrm>
                <a:off x="7162052" y="1109779"/>
                <a:ext cx="1849826" cy="646911"/>
              </a:xfrm>
              <a:prstGeom prst="borderCallout1">
                <a:avLst>
                  <a:gd name="adj1" fmla="val 102703"/>
                  <a:gd name="adj2" fmla="val 22524"/>
                  <a:gd name="adj3" fmla="val 142483"/>
                  <a:gd name="adj4" fmla="val 8403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(Want to keep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elements)  </a:t>
                </a:r>
              </a:p>
            </p:txBody>
          </p:sp>
        </mc:Choice>
        <mc:Fallback>
          <p:sp>
            <p:nvSpPr>
              <p:cNvPr id="6" name="Callout: Line 5">
                <a:extLst>
                  <a:ext uri="{FF2B5EF4-FFF2-40B4-BE49-F238E27FC236}">
                    <a16:creationId xmlns:a16="http://schemas.microsoft.com/office/drawing/2014/main" id="{C25BE0FC-6CC5-4D71-B0CC-7042A4AE1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52" y="1109779"/>
                <a:ext cx="1849826" cy="646911"/>
              </a:xfrm>
              <a:prstGeom prst="borderCallout1">
                <a:avLst>
                  <a:gd name="adj1" fmla="val 102703"/>
                  <a:gd name="adj2" fmla="val 22524"/>
                  <a:gd name="adj3" fmla="val 142483"/>
                  <a:gd name="adj4" fmla="val 8403"/>
                </a:avLst>
              </a:prstGeom>
              <a:blipFill>
                <a:blip r:embed="rId10"/>
                <a:stretch>
                  <a:fillRect l="-2295" t="-2597" r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267D92F-3377-4230-921A-C1A108F1C3B0}"/>
              </a:ext>
            </a:extLst>
          </p:cNvPr>
          <p:cNvSpPr/>
          <p:nvPr/>
        </p:nvSpPr>
        <p:spPr>
          <a:xfrm>
            <a:off x="7092280" y="2035696"/>
            <a:ext cx="216024" cy="305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 animBg="1"/>
      <p:bldP spid="17" grpId="0" animBg="1"/>
      <p:bldP spid="19" grpId="0"/>
      <p:bldP spid="20" grpId="0"/>
      <p:bldP spid="2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C7ABCF-82D5-4335-AA4B-2FBF44685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379" y="2276839"/>
                <a:ext cx="7886700" cy="13296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After each multiplication,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round</a:t>
                </a:r>
                <a:r>
                  <a:rPr lang="en-US" sz="2000" dirty="0"/>
                  <a:t>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-exponents: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C7ABCF-82D5-4335-AA4B-2FBF44685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379" y="2276839"/>
                <a:ext cx="7886700" cy="1329662"/>
              </a:xfrm>
              <a:blipFill>
                <a:blip r:embed="rId2"/>
                <a:stretch>
                  <a:fillRect l="-773" t="-4566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98CBF330-0A7E-4729-899D-ED0102822B4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56822093"/>
                  </p:ext>
                </p:extLst>
              </p:nvPr>
            </p:nvGraphicFramePr>
            <p:xfrm>
              <a:off x="1402542" y="379512"/>
              <a:ext cx="5616624" cy="21976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98CBF330-0A7E-4729-899D-ED0102822B4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56822093"/>
                  </p:ext>
                </p:extLst>
              </p:nvPr>
            </p:nvGraphicFramePr>
            <p:xfrm>
              <a:off x="1402542" y="379512"/>
              <a:ext cx="5616624" cy="21976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58C982-EB6A-4812-A849-6C26CDC96756}"/>
              </a:ext>
            </a:extLst>
          </p:cNvPr>
          <p:cNvCxnSpPr>
            <a:cxnSpLocks/>
          </p:cNvCxnSpPr>
          <p:nvPr/>
        </p:nvCxnSpPr>
        <p:spPr>
          <a:xfrm flipV="1">
            <a:off x="1069754" y="658198"/>
            <a:ext cx="0" cy="14401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D44BB-051E-4BAB-B3BC-D81375631B2D}"/>
                  </a:ext>
                </a:extLst>
              </p:cNvPr>
              <p:cNvSpPr txBox="1"/>
              <p:nvPr/>
            </p:nvSpPr>
            <p:spPr>
              <a:xfrm>
                <a:off x="311850" y="1154570"/>
                <a:ext cx="7579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Depth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D44BB-051E-4BAB-B3BC-D81375631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50" y="1154570"/>
                <a:ext cx="757904" cy="646331"/>
              </a:xfrm>
              <a:prstGeom prst="rect">
                <a:avLst/>
              </a:prstGeom>
              <a:blipFill>
                <a:blip r:embed="rId12"/>
                <a:stretch>
                  <a:fillRect l="-6452" t="-4717" r="-725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09EBFD-6526-48C4-8277-0C8D99F972B9}"/>
                  </a:ext>
                </a:extLst>
              </p:cNvPr>
              <p:cNvSpPr txBox="1"/>
              <p:nvPr/>
            </p:nvSpPr>
            <p:spPr>
              <a:xfrm>
                <a:off x="395536" y="3687863"/>
                <a:ext cx="7808562" cy="1781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Only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b="0" dirty="0"/>
                  <a:t> many different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b="0" dirty="0"/>
                  <a:t>-exponents.</a:t>
                </a:r>
              </a:p>
              <a:p>
                <a:endParaRPr lang="en-US" sz="2000" b="0" dirty="0"/>
              </a:p>
              <a:p>
                <a:r>
                  <a:rPr lang="en-US" sz="2000" dirty="0"/>
                  <a:t>Total multiplicative error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b="0" dirty="0"/>
                  <a:t>    (choosing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=1/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b="0" dirty="0"/>
                  <a:t>)</a:t>
                </a:r>
              </a:p>
              <a:p>
                <a:endParaRPr lang="en-US" sz="900" dirty="0"/>
              </a:p>
              <a:p>
                <a:r>
                  <a:rPr lang="en-US" sz="2000" dirty="0"/>
                  <a:t>Total space: [DFS depth]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/>
                  <a:t>[number of terms]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/>
                  <a:t>[coefficient bit-length]</a:t>
                </a:r>
              </a:p>
              <a:p>
                <a:r>
                  <a:rPr lang="en-US" sz="2000" dirty="0"/>
                  <a:t>             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/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000" dirty="0"/>
                  <a:t>           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09EBFD-6526-48C4-8277-0C8D99F97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87863"/>
                <a:ext cx="7808562" cy="1781385"/>
              </a:xfrm>
              <a:prstGeom prst="rect">
                <a:avLst/>
              </a:prstGeom>
              <a:blipFill>
                <a:blip r:embed="rId13"/>
                <a:stretch>
                  <a:fillRect l="-859" t="-2055" r="-234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9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214B-4F08-4E20-901D-B4E9A6D4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Low-degree Generating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536E68-B571-4962-AC30-B2C841B844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878" y="1983610"/>
                <a:ext cx="9264697" cy="2284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98128" indent="-198128" algn="l" defTabSz="792510" rtl="0" eaLnBrk="1" latinLnBrk="0" hangingPunct="1">
                  <a:lnSpc>
                    <a:spcPct val="90000"/>
                  </a:lnSpc>
                  <a:spcBef>
                    <a:spcPts val="867"/>
                  </a:spcBef>
                  <a:buFont typeface="Arial" panose="020B0604020202020204" pitchFamily="34" charset="0"/>
                  <a:buChar char="•"/>
                  <a:defRPr sz="242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83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20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0638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7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6893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83149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79404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75659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71914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68170" indent="-198128" algn="l" defTabSz="792510" rtl="0" eaLnBrk="1" latinLnBrk="0" hangingPunct="1">
                  <a:lnSpc>
                    <a:spcPct val="90000"/>
                  </a:lnSpc>
                  <a:spcBef>
                    <a:spcPts val="433"/>
                  </a:spcBef>
                  <a:buFont typeface="Arial" panose="020B0604020202020204" pitchFamily="34" charset="0"/>
                  <a:buChar char="•"/>
                  <a:defRPr sz="1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sz="1800" b="1" dirty="0"/>
                  <a:t>	</a:t>
                </a:r>
                <a:r>
                  <a:rPr lang="en-US" altLang="zh-CN" sz="1800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          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𝑛𝑡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	 	 Det 	Trivial</a:t>
                </a:r>
              </a:p>
              <a:p>
                <a:pPr marL="0" indent="0">
                  <a:buNone/>
                </a:pPr>
                <a:endParaRPr lang="en-US" altLang="zh-CN" sz="300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sz="1800" dirty="0"/>
                  <a:t>  	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1800" dirty="0"/>
                  <a:t>	         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		 Det 	Approximate Counting</a:t>
                </a:r>
                <a:endParaRPr lang="en-US" altLang="zh-CN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sz="1800" dirty="0"/>
                  <a:t> 	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          </a:t>
                </a:r>
                <a14:m>
                  <m:oMath xmlns:m="http://schemas.openxmlformats.org/officeDocument/2006/math">
                    <m:r>
                      <a:rPr lang="en-US" altLang="zh-CN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	 Rand 	Random Partitioning 	      </a:t>
                </a:r>
              </a:p>
              <a:p>
                <a:pPr marL="0" indent="0">
                  <a:buNone/>
                </a:pPr>
                <a:endParaRPr lang="zh-CN" altLang="en-US" sz="18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536E68-B571-4962-AC30-B2C841B84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78" y="1983610"/>
                <a:ext cx="9264697" cy="2284333"/>
              </a:xfrm>
              <a:prstGeom prst="rect">
                <a:avLst/>
              </a:prstGeom>
              <a:blipFill>
                <a:blip r:embed="rId2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EB7E9-264A-42F1-A153-C8022AE1C1E2}"/>
                  </a:ext>
                </a:extLst>
              </p:cNvPr>
              <p:cNvSpPr txBox="1"/>
              <p:nvPr/>
            </p:nvSpPr>
            <p:spPr>
              <a:xfrm>
                <a:off x="467544" y="1531640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Degree        Time   &amp;   Space (for evaluating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)    D/R     Technique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EB7E9-264A-42F1-A153-C8022AE1C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31640"/>
                <a:ext cx="7632848" cy="369332"/>
              </a:xfrm>
              <a:prstGeom prst="rect">
                <a:avLst/>
              </a:prstGeom>
              <a:blipFill>
                <a:blip r:embed="rId3"/>
                <a:stretch>
                  <a:fillRect l="-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DA2BEB-4232-45A7-90BA-1C0EB0063BA8}"/>
                  </a:ext>
                </a:extLst>
              </p:cNvPr>
              <p:cNvSpPr/>
              <p:nvPr/>
            </p:nvSpPr>
            <p:spPr>
              <a:xfrm>
                <a:off x="179512" y="5439092"/>
                <a:ext cx="3089820" cy="376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factors)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DA2BEB-4232-45A7-90BA-1C0EB0063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439092"/>
                <a:ext cx="3089820" cy="376129"/>
              </a:xfrm>
              <a:prstGeom prst="rect">
                <a:avLst/>
              </a:prstGeom>
              <a:blipFill>
                <a:blip r:embed="rId4"/>
                <a:stretch>
                  <a:fillRect l="-1578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E710E9-299D-437D-8613-54A57D368A9D}"/>
              </a:ext>
            </a:extLst>
          </p:cNvPr>
          <p:cNvCxnSpPr>
            <a:cxnSpLocks/>
          </p:cNvCxnSpPr>
          <p:nvPr/>
        </p:nvCxnSpPr>
        <p:spPr>
          <a:xfrm>
            <a:off x="491878" y="2395736"/>
            <a:ext cx="7994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4AA13-1E43-4197-9912-57066B667DFE}"/>
              </a:ext>
            </a:extLst>
          </p:cNvPr>
          <p:cNvSpPr/>
          <p:nvPr/>
        </p:nvSpPr>
        <p:spPr>
          <a:xfrm>
            <a:off x="395536" y="2846694"/>
            <a:ext cx="8496944" cy="41212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llout: Line 2">
                <a:extLst>
                  <a:ext uri="{FF2B5EF4-FFF2-40B4-BE49-F238E27FC236}">
                    <a16:creationId xmlns:a16="http://schemas.microsoft.com/office/drawing/2014/main" id="{862359D1-B8CB-446B-BACC-D6FBED853FDD}"/>
                  </a:ext>
                </a:extLst>
              </p:cNvPr>
              <p:cNvSpPr/>
              <p:nvPr/>
            </p:nvSpPr>
            <p:spPr>
              <a:xfrm>
                <a:off x="1883370" y="3745893"/>
                <a:ext cx="7009110" cy="1368152"/>
              </a:xfrm>
              <a:prstGeom prst="borderCallout1">
                <a:avLst>
                  <a:gd name="adj1" fmla="val -43629"/>
                  <a:gd name="adj2" fmla="val 74232"/>
                  <a:gd name="adj3" fmla="val -4563"/>
                  <a:gd name="adj4" fmla="val 46688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Random partitioning (color coding)  [Bringmann’17] : </a:t>
                </a:r>
              </a:p>
              <a:p>
                <a:r>
                  <a:rPr lang="en-US" altLang="zh-CN" dirty="0"/>
                  <a:t>· </a:t>
                </a:r>
                <a:r>
                  <a:rPr lang="en-US" dirty="0"/>
                  <a:t>Originally used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-time algorithm.</a:t>
                </a:r>
              </a:p>
              <a:p>
                <a:r>
                  <a:rPr lang="en-US" altLang="zh-CN" dirty="0"/>
                  <a:t>· </a:t>
                </a:r>
                <a:r>
                  <a:rPr lang="en-US" dirty="0"/>
                  <a:t>Later applied to </a:t>
                </a:r>
                <a:r>
                  <a:rPr lang="en-US" b="1" dirty="0"/>
                  <a:t>approximation algorithms </a:t>
                </a:r>
                <a:r>
                  <a:rPr lang="en-US" sz="1400" dirty="0"/>
                  <a:t>[</a:t>
                </a:r>
                <a:r>
                  <a:rPr lang="en-US" sz="1400" dirty="0" err="1"/>
                  <a:t>Mucha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Węgrzycki</a:t>
                </a:r>
                <a:r>
                  <a:rPr lang="en-US" sz="1400" dirty="0"/>
                  <a:t>, Włodarczyk’19]</a:t>
                </a:r>
                <a:r>
                  <a:rPr lang="en-US" dirty="0"/>
                  <a:t> </a:t>
                </a:r>
                <a:r>
                  <a:rPr lang="en-US" sz="1400" dirty="0"/>
                  <a:t>[Bringmann-Nakos’21]</a:t>
                </a:r>
                <a:r>
                  <a:rPr lang="en-US" dirty="0"/>
                  <a:t>, </a:t>
                </a:r>
                <a:r>
                  <a:rPr lang="en-US" b="1" dirty="0"/>
                  <a:t>Knapsack</a:t>
                </a:r>
                <a:r>
                  <a:rPr lang="en-US" dirty="0"/>
                  <a:t> </a:t>
                </a:r>
                <a:r>
                  <a:rPr lang="en-US" sz="1400" dirty="0"/>
                  <a:t>[</a:t>
                </a:r>
                <a:r>
                  <a:rPr lang="en-US" sz="1400" dirty="0" err="1"/>
                  <a:t>Cygan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Mucha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Węgrzycki</a:t>
                </a:r>
                <a:r>
                  <a:rPr lang="en-US" sz="1400" dirty="0"/>
                  <a:t>, Włodarczyk’17]</a:t>
                </a:r>
                <a:r>
                  <a:rPr lang="en-US" dirty="0"/>
                  <a:t>, </a:t>
                </a:r>
                <a:r>
                  <a:rPr lang="en-US" b="1" dirty="0"/>
                  <a:t>Output-sensitive algorithms </a:t>
                </a:r>
                <a:r>
                  <a:rPr lang="en-US" sz="1400" dirty="0"/>
                  <a:t>[Bringmann-Nakos’20]</a:t>
                </a:r>
                <a:r>
                  <a:rPr lang="en-US" dirty="0"/>
                  <a:t>, </a:t>
                </a:r>
                <a:r>
                  <a:rPr lang="en-US" dirty="0" err="1"/>
                  <a:t>etc</a:t>
                </a:r>
                <a:endParaRPr lang="en-US" dirty="0"/>
              </a:p>
            </p:txBody>
          </p:sp>
        </mc:Choice>
        <mc:Fallback>
          <p:sp>
            <p:nvSpPr>
              <p:cNvPr id="3" name="Callout: Line 2">
                <a:extLst>
                  <a:ext uri="{FF2B5EF4-FFF2-40B4-BE49-F238E27FC236}">
                    <a16:creationId xmlns:a16="http://schemas.microsoft.com/office/drawing/2014/main" id="{862359D1-B8CB-446B-BACC-D6FBED853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370" y="3745893"/>
                <a:ext cx="7009110" cy="1368152"/>
              </a:xfrm>
              <a:prstGeom prst="borderCallout1">
                <a:avLst>
                  <a:gd name="adj1" fmla="val -43629"/>
                  <a:gd name="adj2" fmla="val 74232"/>
                  <a:gd name="adj3" fmla="val -4563"/>
                  <a:gd name="adj4" fmla="val 46688"/>
                </a:avLst>
              </a:prstGeom>
              <a:blipFill>
                <a:blip r:embed="rId5"/>
                <a:stretch>
                  <a:fillRect l="-694"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8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1EF8-C9A4-400A-B74B-832679C5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49" y="224775"/>
            <a:ext cx="7886700" cy="1148821"/>
          </a:xfrm>
        </p:spPr>
        <p:txBody>
          <a:bodyPr/>
          <a:lstStyle/>
          <a:p>
            <a:r>
              <a:rPr lang="en-US" altLang="zh-CN" dirty="0" err="1"/>
              <a:t>Bringmann’s</a:t>
            </a:r>
            <a:r>
              <a:rPr lang="en-US" altLang="zh-CN" dirty="0"/>
              <a:t> Random Partitioning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C1E692-5CDF-4F1E-B834-5AD7480E3D8E}"/>
                  </a:ext>
                </a:extLst>
              </p:cNvPr>
              <p:cNvSpPr/>
              <p:nvPr/>
            </p:nvSpPr>
            <p:spPr>
              <a:xfrm>
                <a:off x="827584" y="2898577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C1E692-5CDF-4F1E-B834-5AD7480E3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98577"/>
                <a:ext cx="576334" cy="44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E85755-8EBE-47A0-B4BC-9E96684B99C8}"/>
              </a:ext>
            </a:extLst>
          </p:cNvPr>
          <p:cNvCxnSpPr>
            <a:cxnSpLocks/>
            <a:stCxn id="45" idx="2"/>
            <a:endCxn id="13" idx="0"/>
          </p:cNvCxnSpPr>
          <p:nvPr/>
        </p:nvCxnSpPr>
        <p:spPr>
          <a:xfrm flipH="1">
            <a:off x="1115751" y="2186195"/>
            <a:ext cx="1445062" cy="712382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5DFAD3-0515-482B-BE53-FEFC85B17067}"/>
              </a:ext>
            </a:extLst>
          </p:cNvPr>
          <p:cNvCxnSpPr>
            <a:cxnSpLocks/>
          </p:cNvCxnSpPr>
          <p:nvPr/>
        </p:nvCxnSpPr>
        <p:spPr>
          <a:xfrm flipH="1">
            <a:off x="2280938" y="2266810"/>
            <a:ext cx="279874" cy="674530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DEB7AB-395B-423B-BC0F-C1A35E28AF76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2560813" y="2186195"/>
            <a:ext cx="582247" cy="726039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81BE4B-2CDC-41D7-9745-C88DAE4DB2C7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2697994" y="2186195"/>
            <a:ext cx="1370690" cy="726662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874493-4244-4EFB-9D3E-9F21341E0B14}"/>
              </a:ext>
            </a:extLst>
          </p:cNvPr>
          <p:cNvCxnSpPr>
            <a:cxnSpLocks/>
            <a:stCxn id="81" idx="2"/>
          </p:cNvCxnSpPr>
          <p:nvPr/>
        </p:nvCxnSpPr>
        <p:spPr>
          <a:xfrm flipH="1">
            <a:off x="1863226" y="3396335"/>
            <a:ext cx="108237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077F0FD-9B78-4143-913D-7CAA855C6CA8}"/>
                  </a:ext>
                </a:extLst>
              </p:cNvPr>
              <p:cNvSpPr/>
              <p:nvPr/>
            </p:nvSpPr>
            <p:spPr>
              <a:xfrm>
                <a:off x="979370" y="3792832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077F0FD-9B78-4143-913D-7CAA855C6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70" y="3792832"/>
                <a:ext cx="921891" cy="48486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3003F5D-1507-47ED-989B-E75B4131E3AC}"/>
              </a:ext>
            </a:extLst>
          </p:cNvPr>
          <p:cNvSpPr txBox="1"/>
          <p:nvPr/>
        </p:nvSpPr>
        <p:spPr>
          <a:xfrm>
            <a:off x="2772460" y="3859930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70AFE5D-8AF5-49A6-83EF-CFCB440BE87E}"/>
                  </a:ext>
                </a:extLst>
              </p:cNvPr>
              <p:cNvSpPr/>
              <p:nvPr/>
            </p:nvSpPr>
            <p:spPr>
              <a:xfrm>
                <a:off x="3093394" y="3776639"/>
                <a:ext cx="921892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2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1" i="0" dirty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p>
                              <m:r>
                                <a:rPr lang="en-US" altLang="zh-CN" sz="2200" b="1" i="0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200" b="1" i="1" dirty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70AFE5D-8AF5-49A6-83EF-CFCB440BE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394" y="3776639"/>
                <a:ext cx="921892" cy="484868"/>
              </a:xfrm>
              <a:prstGeom prst="ellipse">
                <a:avLst/>
              </a:prstGeom>
              <a:blipFill>
                <a:blip r:embed="rId5"/>
                <a:stretch>
                  <a:fillRect l="-326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C16EA1-4300-4090-988A-8FFFD6CEA71C}"/>
                  </a:ext>
                </a:extLst>
              </p:cNvPr>
              <p:cNvSpPr/>
              <p:nvPr/>
            </p:nvSpPr>
            <p:spPr>
              <a:xfrm>
                <a:off x="1514289" y="2904991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C16EA1-4300-4090-988A-8FFFD6CEA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89" y="2904991"/>
                <a:ext cx="576334" cy="444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E3AB1C7-53A8-479F-B13E-747DF9B9A2A3}"/>
                  </a:ext>
                </a:extLst>
              </p:cNvPr>
              <p:cNvSpPr/>
              <p:nvPr/>
            </p:nvSpPr>
            <p:spPr>
              <a:xfrm>
                <a:off x="3780517" y="2912857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E3AB1C7-53A8-479F-B13E-747DF9B9A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517" y="2912857"/>
                <a:ext cx="576334" cy="444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EB4204B-FFD5-4334-916C-6EB9A4140609}"/>
              </a:ext>
            </a:extLst>
          </p:cNvPr>
          <p:cNvCxnSpPr>
            <a:cxnSpLocks/>
            <a:stCxn id="81" idx="2"/>
          </p:cNvCxnSpPr>
          <p:nvPr/>
        </p:nvCxnSpPr>
        <p:spPr>
          <a:xfrm flipH="1">
            <a:off x="2583306" y="3396335"/>
            <a:ext cx="36229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946A256-5E8C-41BF-8A85-1780FA200C53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2945598" y="3396335"/>
            <a:ext cx="57381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9A77CC2-2F85-4DA7-BAD5-DF24E1C43C8C}"/>
                  </a:ext>
                </a:extLst>
              </p:cNvPr>
              <p:cNvSpPr/>
              <p:nvPr/>
            </p:nvSpPr>
            <p:spPr>
              <a:xfrm>
                <a:off x="4221152" y="5349493"/>
                <a:ext cx="47525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Boost to high probability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/>
                  <a:t> repetitions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9A77CC2-2F85-4DA7-BAD5-DF24E1C43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152" y="5349493"/>
                <a:ext cx="4752528" cy="369332"/>
              </a:xfrm>
              <a:prstGeom prst="rect">
                <a:avLst/>
              </a:prstGeom>
              <a:blipFill>
                <a:blip r:embed="rId8"/>
                <a:stretch>
                  <a:fillRect l="-10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994218-8261-4413-BDF5-B2AC3BB47F83}"/>
                  </a:ext>
                </a:extLst>
              </p:cNvPr>
              <p:cNvSpPr/>
              <p:nvPr/>
            </p:nvSpPr>
            <p:spPr>
              <a:xfrm>
                <a:off x="2657431" y="2951767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994218-8261-4413-BDF5-B2AC3BB47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431" y="2951767"/>
                <a:ext cx="576334" cy="444568"/>
              </a:xfrm>
              <a:prstGeom prst="rect">
                <a:avLst/>
              </a:prstGeom>
              <a:blipFill>
                <a:blip r:embed="rId9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26EE2F43-C541-4012-B001-EF521140832E}"/>
              </a:ext>
            </a:extLst>
          </p:cNvPr>
          <p:cNvSpPr txBox="1"/>
          <p:nvPr/>
        </p:nvSpPr>
        <p:spPr>
          <a:xfrm>
            <a:off x="2035683" y="2820994"/>
            <a:ext cx="34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64A7D53-CB43-4F94-BE24-9DA41E86197B}"/>
              </a:ext>
            </a:extLst>
          </p:cNvPr>
          <p:cNvSpPr txBox="1"/>
          <p:nvPr/>
        </p:nvSpPr>
        <p:spPr>
          <a:xfrm>
            <a:off x="3259202" y="2880346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B65EB41-2C0E-4B2E-9982-6A5C05F428D6}"/>
                  </a:ext>
                </a:extLst>
              </p:cNvPr>
              <p:cNvSpPr/>
              <p:nvPr/>
            </p:nvSpPr>
            <p:spPr>
              <a:xfrm>
                <a:off x="1903629" y="3798479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B65EB41-2C0E-4B2E-9982-6A5C05F42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629" y="3798479"/>
                <a:ext cx="921891" cy="48486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011996C-B2F6-4ECB-9A67-067DA874DC4A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2945598" y="3396335"/>
            <a:ext cx="80476" cy="38554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ED3875F-C13D-425E-BA00-81772C0E31A7}"/>
                  </a:ext>
                </a:extLst>
              </p:cNvPr>
              <p:cNvSpPr/>
              <p:nvPr/>
            </p:nvSpPr>
            <p:spPr>
              <a:xfrm>
                <a:off x="5289143" y="2313772"/>
                <a:ext cx="3487618" cy="66230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(</a:t>
                </a:r>
                <a:r>
                  <a:rPr lang="en-US" altLang="zh-CN" dirty="0" err="1"/>
                  <a:t>w.h.p</a:t>
                </a:r>
                <a:r>
                  <a:rPr lang="en-US" altLang="zh-CN" dirty="0"/>
                  <a:t>.) each group has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≪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relevant elements</a:t>
                </a:r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ED3875F-C13D-425E-BA00-81772C0E3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43" y="2313772"/>
                <a:ext cx="3487618" cy="662308"/>
              </a:xfrm>
              <a:prstGeom prst="rect">
                <a:avLst/>
              </a:prstGeom>
              <a:blipFill>
                <a:blip r:embed="rId11"/>
                <a:stretch>
                  <a:fillRect l="-1213" t="-1770" b="-973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33E6DB1-46DB-4FB7-B4CE-AB62A247D443}"/>
                  </a:ext>
                </a:extLst>
              </p:cNvPr>
              <p:cNvSpPr/>
              <p:nvPr/>
            </p:nvSpPr>
            <p:spPr>
              <a:xfrm>
                <a:off x="5286375" y="3103168"/>
                <a:ext cx="3490386" cy="678707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 (</a:t>
                </a:r>
                <a:r>
                  <a:rPr lang="en-US" altLang="zh-CN" dirty="0" err="1"/>
                  <a:t>w.p.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altLang="zh-CN" dirty="0"/>
                  <a:t>) each mini-group has </a:t>
                </a:r>
                <a:r>
                  <a:rPr lang="en-US" altLang="zh-CN" b="1" dirty="0"/>
                  <a:t>at most one </a:t>
                </a:r>
                <a:r>
                  <a:rPr lang="en-US" altLang="zh-CN" dirty="0"/>
                  <a:t>relevant element </a:t>
                </a:r>
                <a:endParaRPr lang="en-US" dirty="0"/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33E6DB1-46DB-4FB7-B4CE-AB62A247D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75" y="3103168"/>
                <a:ext cx="3490386" cy="678707"/>
              </a:xfrm>
              <a:prstGeom prst="rect">
                <a:avLst/>
              </a:prstGeom>
              <a:blipFill>
                <a:blip r:embed="rId12"/>
                <a:stretch>
                  <a:fillRect l="-1038" b="-8621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0DBBAA1F-AD96-4EFF-B62B-D0B6B40EBC6D}"/>
                  </a:ext>
                </a:extLst>
              </p:cNvPr>
              <p:cNvSpPr/>
              <p:nvPr/>
            </p:nvSpPr>
            <p:spPr>
              <a:xfrm>
                <a:off x="5717630" y="3997528"/>
                <a:ext cx="2561575" cy="432049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=1+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0DBBAA1F-AD96-4EFF-B62B-D0B6B40EB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630" y="3997528"/>
                <a:ext cx="2561575" cy="432049"/>
              </a:xfrm>
              <a:prstGeom prst="roundRect">
                <a:avLst/>
              </a:prstGeom>
              <a:blipFill>
                <a:blip r:embed="rId13"/>
                <a:stretch>
                  <a:fillRect b="-137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Rectangle: Rounded Corners 220">
                <a:extLst>
                  <a:ext uri="{FF2B5EF4-FFF2-40B4-BE49-F238E27FC236}">
                    <a16:creationId xmlns:a16="http://schemas.microsoft.com/office/drawing/2014/main" id="{3EDB3287-2400-48BA-8781-6C0698E0B881}"/>
                  </a:ext>
                </a:extLst>
              </p:cNvPr>
              <p:cNvSpPr/>
              <p:nvPr/>
            </p:nvSpPr>
            <p:spPr>
              <a:xfrm>
                <a:off x="3702857" y="4564978"/>
                <a:ext cx="5080564" cy="721292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generating function for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with success probability 0.5.</a:t>
                </a:r>
              </a:p>
            </p:txBody>
          </p:sp>
        </mc:Choice>
        <mc:Fallback xmlns="">
          <p:sp>
            <p:nvSpPr>
              <p:cNvPr id="221" name="Rectangle: Rounded Corners 220">
                <a:extLst>
                  <a:ext uri="{FF2B5EF4-FFF2-40B4-BE49-F238E27FC236}">
                    <a16:creationId xmlns:a16="http://schemas.microsoft.com/office/drawing/2014/main" id="{3EDB3287-2400-48BA-8781-6C0698E0B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57" y="4564978"/>
                <a:ext cx="5080564" cy="721292"/>
              </a:xfrm>
              <a:prstGeom prst="roundRect">
                <a:avLst/>
              </a:prstGeom>
              <a:blipFill>
                <a:blip r:embed="rId14"/>
                <a:stretch>
                  <a:fillRect l="-120" t="-1667" b="-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E0EB01A-A9F9-473C-8D4A-AC19AD3D52E8}"/>
                  </a:ext>
                </a:extLst>
              </p:cNvPr>
              <p:cNvSpPr/>
              <p:nvPr/>
            </p:nvSpPr>
            <p:spPr>
              <a:xfrm>
                <a:off x="539182" y="1311725"/>
                <a:ext cx="3681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Consider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E0EB01A-A9F9-473C-8D4A-AC19AD3D5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2" y="1311725"/>
                <a:ext cx="3681970" cy="369332"/>
              </a:xfrm>
              <a:prstGeom prst="rect">
                <a:avLst/>
              </a:prstGeom>
              <a:blipFill>
                <a:blip r:embed="rId15"/>
                <a:stretch>
                  <a:fillRect l="-1325" t="-8197" r="-6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B56E79-003B-4CBD-A9BC-0D77A586E0BF}"/>
                  </a:ext>
                </a:extLst>
              </p:cNvPr>
              <p:cNvSpPr/>
              <p:nvPr/>
            </p:nvSpPr>
            <p:spPr>
              <a:xfrm>
                <a:off x="4519111" y="1455968"/>
                <a:ext cx="4264310" cy="725826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Class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has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dirty="0"/>
                  <a:t> relevant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elements.</a:t>
                </a:r>
              </a:p>
              <a:p>
                <a:pPr algn="ctr"/>
                <a:r>
                  <a:rPr lang="en-US" altLang="zh-CN" dirty="0"/>
                  <a:t>Elements in Class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smaller than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b="1" dirty="0"/>
                  <a:t>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B56E79-003B-4CBD-A9BC-0D77A586E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111" y="1455968"/>
                <a:ext cx="4264310" cy="725826"/>
              </a:xfrm>
              <a:prstGeom prst="rect">
                <a:avLst/>
              </a:prstGeom>
              <a:blipFill>
                <a:blip r:embed="rId16"/>
                <a:stretch>
                  <a:fillRect l="-284" r="-142" b="-6452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378E996-1F2E-4C9A-A1DB-117C6DFA827B}"/>
              </a:ext>
            </a:extLst>
          </p:cNvPr>
          <p:cNvSpPr/>
          <p:nvPr/>
        </p:nvSpPr>
        <p:spPr>
          <a:xfrm>
            <a:off x="2062757" y="1819672"/>
            <a:ext cx="996111" cy="3665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Class C</a:t>
            </a:r>
            <a:endParaRPr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14055B-60E1-449F-9707-2CBF41504EB1}"/>
              </a:ext>
            </a:extLst>
          </p:cNvPr>
          <p:cNvSpPr txBox="1"/>
          <p:nvPr/>
        </p:nvSpPr>
        <p:spPr>
          <a:xfrm>
            <a:off x="744548" y="2301748"/>
            <a:ext cx="113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random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804C2F-98BD-4A7B-9E09-87B02EB8EC18}"/>
              </a:ext>
            </a:extLst>
          </p:cNvPr>
          <p:cNvSpPr txBox="1"/>
          <p:nvPr/>
        </p:nvSpPr>
        <p:spPr>
          <a:xfrm>
            <a:off x="1095245" y="3372204"/>
            <a:ext cx="113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random</a:t>
            </a:r>
          </a:p>
        </p:txBody>
      </p:sp>
    </p:spTree>
    <p:extLst>
      <p:ext uri="{BB962C8B-B14F-4D97-AF65-F5344CB8AC3E}">
        <p14:creationId xmlns:p14="http://schemas.microsoft.com/office/powerpoint/2010/main" val="6066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/>
      <p:bldP spid="25" grpId="0" animBg="1"/>
      <p:bldP spid="38" grpId="0" animBg="1"/>
      <p:bldP spid="39" grpId="0" animBg="1"/>
      <p:bldP spid="54" grpId="0"/>
      <p:bldP spid="81" grpId="0" animBg="1"/>
      <p:bldP spid="82" grpId="0"/>
      <p:bldP spid="83" grpId="0"/>
      <p:bldP spid="95" grpId="0" animBg="1"/>
      <p:bldP spid="113" grpId="0" animBg="1"/>
      <p:bldP spid="114" grpId="0" animBg="1"/>
      <p:bldP spid="130" grpId="0" animBg="1"/>
      <p:bldP spid="221" grpId="0" animBg="1"/>
      <p:bldP spid="45" grpId="0" animBg="1"/>
      <p:bldP spid="16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1EF8-C9A4-400A-B74B-832679C5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49" y="224775"/>
            <a:ext cx="7886700" cy="1148821"/>
          </a:xfrm>
        </p:spPr>
        <p:txBody>
          <a:bodyPr/>
          <a:lstStyle/>
          <a:p>
            <a:r>
              <a:rPr lang="en-US" altLang="zh-CN" dirty="0" err="1"/>
              <a:t>Bringmann’s</a:t>
            </a:r>
            <a:r>
              <a:rPr lang="en-US" altLang="zh-CN" dirty="0"/>
              <a:t> Random Partitioning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C1E692-5CDF-4F1E-B834-5AD7480E3D8E}"/>
                  </a:ext>
                </a:extLst>
              </p:cNvPr>
              <p:cNvSpPr/>
              <p:nvPr/>
            </p:nvSpPr>
            <p:spPr>
              <a:xfrm>
                <a:off x="827584" y="2898577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C1E692-5CDF-4F1E-B834-5AD7480E3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98577"/>
                <a:ext cx="576334" cy="44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E85755-8EBE-47A0-B4BC-9E96684B99C8}"/>
              </a:ext>
            </a:extLst>
          </p:cNvPr>
          <p:cNvCxnSpPr>
            <a:cxnSpLocks/>
            <a:stCxn id="45" idx="2"/>
            <a:endCxn id="13" idx="0"/>
          </p:cNvCxnSpPr>
          <p:nvPr/>
        </p:nvCxnSpPr>
        <p:spPr>
          <a:xfrm flipH="1">
            <a:off x="1115751" y="2186195"/>
            <a:ext cx="1445062" cy="712382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5DFAD3-0515-482B-BE53-FEFC85B17067}"/>
              </a:ext>
            </a:extLst>
          </p:cNvPr>
          <p:cNvCxnSpPr>
            <a:cxnSpLocks/>
          </p:cNvCxnSpPr>
          <p:nvPr/>
        </p:nvCxnSpPr>
        <p:spPr>
          <a:xfrm flipH="1">
            <a:off x="2280938" y="2266810"/>
            <a:ext cx="279874" cy="674530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DEB7AB-395B-423B-BC0F-C1A35E28AF76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2560813" y="2186195"/>
            <a:ext cx="582247" cy="726039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81BE4B-2CDC-41D7-9745-C88DAE4DB2C7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2697994" y="2186195"/>
            <a:ext cx="1370690" cy="726662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874493-4244-4EFB-9D3E-9F21341E0B14}"/>
              </a:ext>
            </a:extLst>
          </p:cNvPr>
          <p:cNvCxnSpPr>
            <a:cxnSpLocks/>
            <a:stCxn id="81" idx="2"/>
          </p:cNvCxnSpPr>
          <p:nvPr/>
        </p:nvCxnSpPr>
        <p:spPr>
          <a:xfrm flipH="1">
            <a:off x="1863226" y="3396335"/>
            <a:ext cx="108237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C16EA1-4300-4090-988A-8FFFD6CEA71C}"/>
                  </a:ext>
                </a:extLst>
              </p:cNvPr>
              <p:cNvSpPr/>
              <p:nvPr/>
            </p:nvSpPr>
            <p:spPr>
              <a:xfrm>
                <a:off x="1514289" y="2904991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C16EA1-4300-4090-988A-8FFFD6CEA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89" y="2904991"/>
                <a:ext cx="576334" cy="44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E3AB1C7-53A8-479F-B13E-747DF9B9A2A3}"/>
                  </a:ext>
                </a:extLst>
              </p:cNvPr>
              <p:cNvSpPr/>
              <p:nvPr/>
            </p:nvSpPr>
            <p:spPr>
              <a:xfrm>
                <a:off x="3780517" y="2912857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E3AB1C7-53A8-479F-B13E-747DF9B9A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517" y="2912857"/>
                <a:ext cx="576334" cy="44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EB4204B-FFD5-4334-916C-6EB9A4140609}"/>
              </a:ext>
            </a:extLst>
          </p:cNvPr>
          <p:cNvCxnSpPr>
            <a:cxnSpLocks/>
            <a:stCxn id="81" idx="2"/>
          </p:cNvCxnSpPr>
          <p:nvPr/>
        </p:nvCxnSpPr>
        <p:spPr>
          <a:xfrm flipH="1">
            <a:off x="2583306" y="3396335"/>
            <a:ext cx="36229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946A256-5E8C-41BF-8A85-1780FA200C53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2945598" y="3396335"/>
            <a:ext cx="57381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9A77CC2-2F85-4DA7-BAD5-DF24E1C43C8C}"/>
                  </a:ext>
                </a:extLst>
              </p:cNvPr>
              <p:cNvSpPr/>
              <p:nvPr/>
            </p:nvSpPr>
            <p:spPr>
              <a:xfrm>
                <a:off x="4221152" y="5349493"/>
                <a:ext cx="47525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Boost to high probability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/>
                  <a:t> repetitions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9A77CC2-2F85-4DA7-BAD5-DF24E1C43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152" y="5349493"/>
                <a:ext cx="4752528" cy="369332"/>
              </a:xfrm>
              <a:prstGeom prst="rect">
                <a:avLst/>
              </a:prstGeom>
              <a:blipFill>
                <a:blip r:embed="rId6"/>
                <a:stretch>
                  <a:fillRect l="-10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994218-8261-4413-BDF5-B2AC3BB47F83}"/>
                  </a:ext>
                </a:extLst>
              </p:cNvPr>
              <p:cNvSpPr/>
              <p:nvPr/>
            </p:nvSpPr>
            <p:spPr>
              <a:xfrm>
                <a:off x="2657431" y="2951767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994218-8261-4413-BDF5-B2AC3BB47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431" y="2951767"/>
                <a:ext cx="576334" cy="444568"/>
              </a:xfrm>
              <a:prstGeom prst="rect">
                <a:avLst/>
              </a:prstGeom>
              <a:blipFill>
                <a:blip r:embed="rId7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26EE2F43-C541-4012-B001-EF521140832E}"/>
              </a:ext>
            </a:extLst>
          </p:cNvPr>
          <p:cNvSpPr txBox="1"/>
          <p:nvPr/>
        </p:nvSpPr>
        <p:spPr>
          <a:xfrm>
            <a:off x="2035683" y="2820994"/>
            <a:ext cx="34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64A7D53-CB43-4F94-BE24-9DA41E86197B}"/>
              </a:ext>
            </a:extLst>
          </p:cNvPr>
          <p:cNvSpPr txBox="1"/>
          <p:nvPr/>
        </p:nvSpPr>
        <p:spPr>
          <a:xfrm>
            <a:off x="3259202" y="2880346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011996C-B2F6-4ECB-9A67-067DA874DC4A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2945598" y="3396335"/>
            <a:ext cx="80476" cy="38554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E0EB01A-A9F9-473C-8D4A-AC19AD3D52E8}"/>
                  </a:ext>
                </a:extLst>
              </p:cNvPr>
              <p:cNvSpPr/>
              <p:nvPr/>
            </p:nvSpPr>
            <p:spPr>
              <a:xfrm>
                <a:off x="539182" y="1311725"/>
                <a:ext cx="3681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Consider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E0EB01A-A9F9-473C-8D4A-AC19AD3D5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2" y="1311725"/>
                <a:ext cx="3681970" cy="369332"/>
              </a:xfrm>
              <a:prstGeom prst="rect">
                <a:avLst/>
              </a:prstGeom>
              <a:blipFill>
                <a:blip r:embed="rId8"/>
                <a:stretch>
                  <a:fillRect l="-1325" t="-8197" r="-6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B56E79-003B-4CBD-A9BC-0D77A586E0BF}"/>
                  </a:ext>
                </a:extLst>
              </p:cNvPr>
              <p:cNvSpPr/>
              <p:nvPr/>
            </p:nvSpPr>
            <p:spPr>
              <a:xfrm>
                <a:off x="4519111" y="1455968"/>
                <a:ext cx="4264310" cy="725826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Class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has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dirty="0"/>
                  <a:t> relevant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elements.</a:t>
                </a:r>
              </a:p>
              <a:p>
                <a:pPr algn="ctr"/>
                <a:r>
                  <a:rPr lang="en-US" altLang="zh-CN" dirty="0"/>
                  <a:t>Elements in Class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smaller than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b="1" dirty="0"/>
                  <a:t>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B56E79-003B-4CBD-A9BC-0D77A586E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111" y="1455968"/>
                <a:ext cx="4264310" cy="725826"/>
              </a:xfrm>
              <a:prstGeom prst="rect">
                <a:avLst/>
              </a:prstGeom>
              <a:blipFill>
                <a:blip r:embed="rId9"/>
                <a:stretch>
                  <a:fillRect l="-284" r="-142" b="-6452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378E996-1F2E-4C9A-A1DB-117C6DFA827B}"/>
              </a:ext>
            </a:extLst>
          </p:cNvPr>
          <p:cNvSpPr/>
          <p:nvPr/>
        </p:nvSpPr>
        <p:spPr>
          <a:xfrm>
            <a:off x="2062757" y="1819672"/>
            <a:ext cx="996111" cy="3665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Class C</a:t>
            </a:r>
            <a:endParaRPr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14055B-60E1-449F-9707-2CBF41504EB1}"/>
              </a:ext>
            </a:extLst>
          </p:cNvPr>
          <p:cNvSpPr txBox="1"/>
          <p:nvPr/>
        </p:nvSpPr>
        <p:spPr>
          <a:xfrm>
            <a:off x="744548" y="2301748"/>
            <a:ext cx="113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random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804C2F-98BD-4A7B-9E09-87B02EB8EC18}"/>
              </a:ext>
            </a:extLst>
          </p:cNvPr>
          <p:cNvSpPr txBox="1"/>
          <p:nvPr/>
        </p:nvSpPr>
        <p:spPr>
          <a:xfrm>
            <a:off x="1095245" y="3372204"/>
            <a:ext cx="113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random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C0B456-7903-4729-A6E0-42A8D1EB60E7}"/>
                  </a:ext>
                </a:extLst>
              </p:cNvPr>
              <p:cNvSpPr/>
              <p:nvPr/>
            </p:nvSpPr>
            <p:spPr>
              <a:xfrm>
                <a:off x="998594" y="3780082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C0B456-7903-4729-A6E0-42A8D1EB6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94" y="3780082"/>
                <a:ext cx="921891" cy="48486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C2A94A1-E354-416D-A373-EB9DD48664D0}"/>
              </a:ext>
            </a:extLst>
          </p:cNvPr>
          <p:cNvSpPr txBox="1"/>
          <p:nvPr/>
        </p:nvSpPr>
        <p:spPr>
          <a:xfrm>
            <a:off x="2791684" y="3847180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84F53E9-4336-499C-8BA4-27DE3154C2E6}"/>
                  </a:ext>
                </a:extLst>
              </p:cNvPr>
              <p:cNvSpPr/>
              <p:nvPr/>
            </p:nvSpPr>
            <p:spPr>
              <a:xfrm>
                <a:off x="3112618" y="3763889"/>
                <a:ext cx="921892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CN" sz="22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84F53E9-4336-499C-8BA4-27DE3154C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18" y="3763889"/>
                <a:ext cx="921892" cy="484868"/>
              </a:xfrm>
              <a:prstGeom prst="ellipse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A60E203-C52F-4BC8-A391-7118196B6A19}"/>
                  </a:ext>
                </a:extLst>
              </p:cNvPr>
              <p:cNvSpPr/>
              <p:nvPr/>
            </p:nvSpPr>
            <p:spPr>
              <a:xfrm>
                <a:off x="1922853" y="3785729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A60E203-C52F-4BC8-A391-7118196B6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53" y="3785729"/>
                <a:ext cx="921891" cy="48486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ED8D8A-E266-4E2D-B612-E1E604AACCF5}"/>
                  </a:ext>
                </a:extLst>
              </p:cNvPr>
              <p:cNvSpPr/>
              <p:nvPr/>
            </p:nvSpPr>
            <p:spPr>
              <a:xfrm>
                <a:off x="998593" y="4349196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ED8D8A-E266-4E2D-B612-E1E604AAC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93" y="4349196"/>
                <a:ext cx="921891" cy="48486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75BF7BC-BCB8-4ADF-9E56-925B65774C71}"/>
                  </a:ext>
                </a:extLst>
              </p:cNvPr>
              <p:cNvSpPr/>
              <p:nvPr/>
            </p:nvSpPr>
            <p:spPr>
              <a:xfrm>
                <a:off x="3112617" y="4333003"/>
                <a:ext cx="921892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CN" sz="22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75BF7BC-BCB8-4ADF-9E56-925B65774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17" y="4333003"/>
                <a:ext cx="921892" cy="484868"/>
              </a:xfrm>
              <a:prstGeom prst="ellipse">
                <a:avLst/>
              </a:prstGeom>
              <a:blipFill>
                <a:blip r:embed="rId1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67D849F-D081-433F-8DE6-57F67CB883BC}"/>
                  </a:ext>
                </a:extLst>
              </p:cNvPr>
              <p:cNvSpPr/>
              <p:nvPr/>
            </p:nvSpPr>
            <p:spPr>
              <a:xfrm>
                <a:off x="1922852" y="4354843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67D849F-D081-433F-8DE6-57F67CB88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52" y="4354843"/>
                <a:ext cx="921891" cy="48486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64326E6-3055-4FB4-9978-9BFB533B8243}"/>
              </a:ext>
            </a:extLst>
          </p:cNvPr>
          <p:cNvSpPr txBox="1"/>
          <p:nvPr/>
        </p:nvSpPr>
        <p:spPr>
          <a:xfrm>
            <a:off x="2787837" y="4264950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D7DB07-96D3-4238-897A-AD41C3C95AA3}"/>
                  </a:ext>
                </a:extLst>
              </p:cNvPr>
              <p:cNvSpPr txBox="1"/>
              <p:nvPr/>
            </p:nvSpPr>
            <p:spPr>
              <a:xfrm>
                <a:off x="2333953" y="4742808"/>
                <a:ext cx="756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D7DB07-96D3-4238-897A-AD41C3C95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53" y="4742808"/>
                <a:ext cx="75608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C4FAF8E-5F54-4B7F-8C3C-D167F9702323}"/>
                  </a:ext>
                </a:extLst>
              </p:cNvPr>
              <p:cNvSpPr/>
              <p:nvPr/>
            </p:nvSpPr>
            <p:spPr>
              <a:xfrm>
                <a:off x="998593" y="5132416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C4FAF8E-5F54-4B7F-8C3C-D167F9702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93" y="5132416"/>
                <a:ext cx="921891" cy="484868"/>
              </a:xfrm>
              <a:prstGeom prst="ellipse">
                <a:avLst/>
              </a:prstGeom>
              <a:blipFill>
                <a:blip r:embed="rId17"/>
                <a:stretch>
                  <a:fillRect l="-4605" r="-394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F48E9B6-8990-4CF9-9FAA-169F1329D3F3}"/>
                  </a:ext>
                </a:extLst>
              </p:cNvPr>
              <p:cNvSpPr/>
              <p:nvPr/>
            </p:nvSpPr>
            <p:spPr>
              <a:xfrm>
                <a:off x="3112617" y="5116223"/>
                <a:ext cx="921892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CN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F48E9B6-8990-4CF9-9FAA-169F1329D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17" y="5116223"/>
                <a:ext cx="921892" cy="484868"/>
              </a:xfrm>
              <a:prstGeom prst="ellipse">
                <a:avLst/>
              </a:prstGeom>
              <a:blipFill>
                <a:blip r:embed="rId18"/>
                <a:stretch>
                  <a:fillRect l="-4605" r="-3289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BEB4BDE-3411-4694-82E0-5CC70A6BD1C1}"/>
                  </a:ext>
                </a:extLst>
              </p:cNvPr>
              <p:cNvSpPr/>
              <p:nvPr/>
            </p:nvSpPr>
            <p:spPr>
              <a:xfrm>
                <a:off x="1922852" y="5138063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BEB4BDE-3411-4694-82E0-5CC70A6BD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52" y="5138063"/>
                <a:ext cx="921891" cy="484868"/>
              </a:xfrm>
              <a:prstGeom prst="ellipse">
                <a:avLst/>
              </a:prstGeom>
              <a:blipFill>
                <a:blip r:embed="rId19"/>
                <a:stretch>
                  <a:fillRect l="-3922" r="-326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B74EB9CF-A02A-46C5-96C6-8D5A084CE1E2}"/>
              </a:ext>
            </a:extLst>
          </p:cNvPr>
          <p:cNvSpPr txBox="1"/>
          <p:nvPr/>
        </p:nvSpPr>
        <p:spPr>
          <a:xfrm>
            <a:off x="2787837" y="5048170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612C909-9D06-4FB7-8EE3-0C96F838CEF5}"/>
              </a:ext>
            </a:extLst>
          </p:cNvPr>
          <p:cNvSpPr/>
          <p:nvPr/>
        </p:nvSpPr>
        <p:spPr>
          <a:xfrm>
            <a:off x="907191" y="3763888"/>
            <a:ext cx="3304769" cy="52376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10EF839-1774-4A15-B4D6-34E6901FFC54}"/>
              </a:ext>
            </a:extLst>
          </p:cNvPr>
          <p:cNvSpPr/>
          <p:nvPr/>
        </p:nvSpPr>
        <p:spPr>
          <a:xfrm>
            <a:off x="907191" y="4338669"/>
            <a:ext cx="3304769" cy="52376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371EEFF-9B02-4ECB-90CF-1444340B747A}"/>
              </a:ext>
            </a:extLst>
          </p:cNvPr>
          <p:cNvSpPr/>
          <p:nvPr/>
        </p:nvSpPr>
        <p:spPr>
          <a:xfrm>
            <a:off x="907191" y="5112966"/>
            <a:ext cx="3304769" cy="52376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BFA3FB3-9416-4DC0-9B63-80BC09015737}"/>
                  </a:ext>
                </a:extLst>
              </p:cNvPr>
              <p:cNvSpPr/>
              <p:nvPr/>
            </p:nvSpPr>
            <p:spPr>
              <a:xfrm>
                <a:off x="5009925" y="3916230"/>
                <a:ext cx="3650802" cy="38232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BFA3FB3-9416-4DC0-9B63-80BC09015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925" y="3916230"/>
                <a:ext cx="3650802" cy="382324"/>
              </a:xfrm>
              <a:prstGeom prst="rect">
                <a:avLst/>
              </a:prstGeom>
              <a:blipFill>
                <a:blip r:embed="rId20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D893CA9E-892D-4350-BAFD-709F3086F1C4}"/>
                  </a:ext>
                </a:extLst>
              </p:cNvPr>
              <p:cNvSpPr/>
              <p:nvPr/>
            </p:nvSpPr>
            <p:spPr>
              <a:xfrm>
                <a:off x="4838242" y="3311728"/>
                <a:ext cx="3922806" cy="553381"/>
              </a:xfrm>
              <a:prstGeom prst="round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⋯+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D893CA9E-892D-4350-BAFD-709F3086F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42" y="3311728"/>
                <a:ext cx="3922806" cy="553381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4486C0F-667B-4D78-B6C5-B313CC1842FB}"/>
                  </a:ext>
                </a:extLst>
              </p:cNvPr>
              <p:cNvSpPr/>
              <p:nvPr/>
            </p:nvSpPr>
            <p:spPr>
              <a:xfrm>
                <a:off x="4970617" y="2323728"/>
                <a:ext cx="3797068" cy="444567"/>
              </a:xfrm>
              <a:prstGeom prst="round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4486C0F-667B-4D78-B6C5-B313CC184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617" y="2323728"/>
                <a:ext cx="3797068" cy="44456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0B504D8F-F351-4B7B-A4A6-9823546D832D}"/>
                  </a:ext>
                </a:extLst>
              </p:cNvPr>
              <p:cNvSpPr/>
              <p:nvPr/>
            </p:nvSpPr>
            <p:spPr>
              <a:xfrm>
                <a:off x="4651995" y="4936971"/>
                <a:ext cx="4110912" cy="44456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=1+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0B504D8F-F351-4B7B-A4A6-9823546D8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95" y="4936971"/>
                <a:ext cx="4110912" cy="444568"/>
              </a:xfrm>
              <a:prstGeom prst="roundRect">
                <a:avLst/>
              </a:prstGeom>
              <a:blipFill>
                <a:blip r:embed="rId23"/>
                <a:stretch>
                  <a:fillRect t="-2667" b="-8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CDC05A66-ACCE-49E1-8114-A42B644AF082}"/>
                  </a:ext>
                </a:extLst>
              </p:cNvPr>
              <p:cNvSpPr/>
              <p:nvPr/>
            </p:nvSpPr>
            <p:spPr>
              <a:xfrm>
                <a:off x="4651995" y="4412769"/>
                <a:ext cx="4110912" cy="444567"/>
              </a:xfrm>
              <a:prstGeom prst="round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CN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CDC05A66-ACCE-49E1-8114-A42B644AF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95" y="4412769"/>
                <a:ext cx="4110912" cy="444567"/>
              </a:xfrm>
              <a:prstGeom prst="roundRect">
                <a:avLst/>
              </a:prstGeom>
              <a:blipFill>
                <a:blip r:embed="rId24"/>
                <a:stretch>
                  <a:fillRect b="-1333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7CCC469-5FCF-4452-BD04-7640EBC29978}"/>
                  </a:ext>
                </a:extLst>
              </p:cNvPr>
              <p:cNvSpPr/>
              <p:nvPr/>
            </p:nvSpPr>
            <p:spPr>
              <a:xfrm>
                <a:off x="5009924" y="2806756"/>
                <a:ext cx="3650803" cy="382324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acc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7CCC469-5FCF-4452-BD04-7640EBC29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924" y="2806756"/>
                <a:ext cx="3650803" cy="382324"/>
              </a:xfrm>
              <a:prstGeom prst="rect">
                <a:avLst/>
              </a:prstGeom>
              <a:blipFill>
                <a:blip r:embed="rId25"/>
                <a:stretch>
                  <a:fillRect l="-166" t="-4615" r="-499" b="-12308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7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0" grpId="0"/>
      <p:bldP spid="41" grpId="0"/>
      <p:bldP spid="42" grpId="0" animBg="1"/>
      <p:bldP spid="47" grpId="0" animBg="1"/>
      <p:bldP spid="49" grpId="0" animBg="1"/>
      <p:bldP spid="50" grpId="0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D72EDE-04AD-499D-9B7A-350C0CD7E5BF}"/>
                  </a:ext>
                </a:extLst>
              </p:cNvPr>
              <p:cNvSpPr/>
              <p:nvPr/>
            </p:nvSpPr>
            <p:spPr>
              <a:xfrm>
                <a:off x="429108" y="1459632"/>
                <a:ext cx="6120680" cy="396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Kane’s method: Evaluate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D72EDE-04AD-499D-9B7A-350C0CD7E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8" y="1459632"/>
                <a:ext cx="6120680" cy="396968"/>
              </a:xfrm>
              <a:prstGeom prst="rect">
                <a:avLst/>
              </a:prstGeom>
              <a:blipFill>
                <a:blip r:embed="rId2"/>
                <a:stretch>
                  <a:fillRect l="-797" t="-109091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0038FF-2789-4B8D-ACE5-3FE73827549B}"/>
                  </a:ext>
                </a:extLst>
              </p:cNvPr>
              <p:cNvSpPr/>
              <p:nvPr/>
            </p:nvSpPr>
            <p:spPr>
              <a:xfrm>
                <a:off x="395536" y="2827784"/>
                <a:ext cx="8427682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b="1" dirty="0"/>
                  <a:t>No enough memory </a:t>
                </a:r>
                <a:r>
                  <a:rPr lang="en-US" altLang="zh-CN" sz="2100" dirty="0"/>
                  <a:t>to remember the random partition (that defines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dirty="0"/>
                  <a:t>)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0038FF-2789-4B8D-ACE5-3FE738275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27784"/>
                <a:ext cx="8427682" cy="415498"/>
              </a:xfrm>
              <a:prstGeom prst="rect">
                <a:avLst/>
              </a:prstGeom>
              <a:blipFill>
                <a:blip r:embed="rId3"/>
                <a:stretch>
                  <a:fillRect l="-868" t="-8824" r="-651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4EEC709-9DD0-4644-9762-EA4C9783AEB6}"/>
              </a:ext>
            </a:extLst>
          </p:cNvPr>
          <p:cNvSpPr/>
          <p:nvPr/>
        </p:nvSpPr>
        <p:spPr>
          <a:xfrm>
            <a:off x="397211" y="353973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Solution: </a:t>
            </a:r>
          </a:p>
          <a:p>
            <a:r>
              <a:rPr lang="en-US" altLang="zh-CN" sz="2000" dirty="0"/>
              <a:t>use </a:t>
            </a:r>
            <a:r>
              <a:rPr lang="en-US" altLang="zh-CN" sz="2000" b="1" dirty="0"/>
              <a:t>pseudorandom</a:t>
            </a:r>
            <a:r>
              <a:rPr lang="en-US" altLang="zh-CN" sz="2000" dirty="0"/>
              <a:t> partitions, and only remember the seed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82073BA-04A0-4F89-8ECF-39FA7C6B1E40}"/>
              </a:ext>
            </a:extLst>
          </p:cNvPr>
          <p:cNvSpPr/>
          <p:nvPr/>
        </p:nvSpPr>
        <p:spPr>
          <a:xfrm>
            <a:off x="4499992" y="2035696"/>
            <a:ext cx="2592288" cy="576064"/>
          </a:xfrm>
          <a:prstGeom prst="wedgeRoundRectCallout">
            <a:avLst>
              <a:gd name="adj1" fmla="val -43512"/>
              <a:gd name="adj2" fmla="val -8485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Evaluated multiple times. Needs to be consistent</a:t>
            </a:r>
          </a:p>
        </p:txBody>
      </p:sp>
    </p:spTree>
    <p:extLst>
      <p:ext uri="{BB962C8B-B14F-4D97-AF65-F5344CB8AC3E}">
        <p14:creationId xmlns:p14="http://schemas.microsoft.com/office/powerpoint/2010/main" val="3602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1EF8-C9A4-400A-B74B-832679C5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49" y="224775"/>
            <a:ext cx="7886700" cy="1148821"/>
          </a:xfrm>
        </p:spPr>
        <p:txBody>
          <a:bodyPr/>
          <a:lstStyle/>
          <a:p>
            <a:r>
              <a:rPr lang="en-US" altLang="zh-CN" dirty="0"/>
              <a:t>Pseudorandom Partitioning </a:t>
            </a:r>
            <a:r>
              <a:rPr lang="en-US" altLang="zh-CN" sz="2800" b="1" dirty="0"/>
              <a:t>(second level)</a:t>
            </a:r>
            <a:endParaRPr lang="en-US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874493-4244-4EFB-9D3E-9F21341E0B14}"/>
              </a:ext>
            </a:extLst>
          </p:cNvPr>
          <p:cNvCxnSpPr>
            <a:cxnSpLocks/>
            <a:stCxn id="81" idx="2"/>
          </p:cNvCxnSpPr>
          <p:nvPr/>
        </p:nvCxnSpPr>
        <p:spPr>
          <a:xfrm flipH="1">
            <a:off x="1678177" y="1817279"/>
            <a:ext cx="108237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077F0FD-9B78-4143-913D-7CAA855C6CA8}"/>
                  </a:ext>
                </a:extLst>
              </p:cNvPr>
              <p:cNvSpPr/>
              <p:nvPr/>
            </p:nvSpPr>
            <p:spPr>
              <a:xfrm>
                <a:off x="774971" y="2149629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077F0FD-9B78-4143-913D-7CAA855C6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71" y="2149629"/>
                <a:ext cx="921891" cy="48486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3003F5D-1507-47ED-989B-E75B4131E3AC}"/>
              </a:ext>
            </a:extLst>
          </p:cNvPr>
          <p:cNvSpPr txBox="1"/>
          <p:nvPr/>
        </p:nvSpPr>
        <p:spPr>
          <a:xfrm>
            <a:off x="2568061" y="2216727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70AFE5D-8AF5-49A6-83EF-CFCB440BE87E}"/>
                  </a:ext>
                </a:extLst>
              </p:cNvPr>
              <p:cNvSpPr/>
              <p:nvPr/>
            </p:nvSpPr>
            <p:spPr>
              <a:xfrm>
                <a:off x="2888995" y="2133436"/>
                <a:ext cx="921892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CN" sz="22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70AFE5D-8AF5-49A6-83EF-CFCB440BE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95" y="2133436"/>
                <a:ext cx="921892" cy="48486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EB4204B-FFD5-4334-916C-6EB9A4140609}"/>
              </a:ext>
            </a:extLst>
          </p:cNvPr>
          <p:cNvCxnSpPr>
            <a:cxnSpLocks/>
            <a:stCxn id="81" idx="2"/>
          </p:cNvCxnSpPr>
          <p:nvPr/>
        </p:nvCxnSpPr>
        <p:spPr>
          <a:xfrm flipH="1">
            <a:off x="2398257" y="1817279"/>
            <a:ext cx="36229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946A256-5E8C-41BF-8A85-1780FA200C53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2760549" y="1817279"/>
            <a:ext cx="57381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994218-8261-4413-BDF5-B2AC3BB47F83}"/>
                  </a:ext>
                </a:extLst>
              </p:cNvPr>
              <p:cNvSpPr/>
              <p:nvPr/>
            </p:nvSpPr>
            <p:spPr>
              <a:xfrm>
                <a:off x="2472382" y="1372711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994218-8261-4413-BDF5-B2AC3BB47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382" y="1372711"/>
                <a:ext cx="576334" cy="444568"/>
              </a:xfrm>
              <a:prstGeom prst="rect">
                <a:avLst/>
              </a:prstGeom>
              <a:blipFill>
                <a:blip r:embed="rId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B65EB41-2C0E-4B2E-9982-6A5C05F428D6}"/>
                  </a:ext>
                </a:extLst>
              </p:cNvPr>
              <p:cNvSpPr/>
              <p:nvPr/>
            </p:nvSpPr>
            <p:spPr>
              <a:xfrm>
                <a:off x="1699230" y="2155276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B65EB41-2C0E-4B2E-9982-6A5C05F42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30" y="2155276"/>
                <a:ext cx="921891" cy="48486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011996C-B2F6-4ECB-9A67-067DA874DC4A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2760549" y="1817279"/>
            <a:ext cx="80476" cy="38554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156288A-29E2-4570-A202-5C8544FC5EEF}"/>
                  </a:ext>
                </a:extLst>
              </p:cNvPr>
              <p:cNvSpPr/>
              <p:nvPr/>
            </p:nvSpPr>
            <p:spPr>
              <a:xfrm>
                <a:off x="774970" y="2718743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156288A-29E2-4570-A202-5C8544FC5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70" y="2718743"/>
                <a:ext cx="921891" cy="48486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646C610-9E79-4654-B916-65A8D90D75A6}"/>
                  </a:ext>
                </a:extLst>
              </p:cNvPr>
              <p:cNvSpPr/>
              <p:nvPr/>
            </p:nvSpPr>
            <p:spPr>
              <a:xfrm>
                <a:off x="2888994" y="2702550"/>
                <a:ext cx="921892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CN" sz="22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646C610-9E79-4654-B916-65A8D90D7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94" y="2702550"/>
                <a:ext cx="921892" cy="48486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160ACF4-8324-4C32-9E0F-82B84D6FA9D7}"/>
                  </a:ext>
                </a:extLst>
              </p:cNvPr>
              <p:cNvSpPr/>
              <p:nvPr/>
            </p:nvSpPr>
            <p:spPr>
              <a:xfrm>
                <a:off x="1699229" y="2724390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160ACF4-8324-4C32-9E0F-82B84D6FA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29" y="2724390"/>
                <a:ext cx="921891" cy="48486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C268053C-91A6-4F6F-B955-7ABAF215BAC1}"/>
              </a:ext>
            </a:extLst>
          </p:cNvPr>
          <p:cNvSpPr txBox="1"/>
          <p:nvPr/>
        </p:nvSpPr>
        <p:spPr>
          <a:xfrm>
            <a:off x="2564214" y="2634497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E22ADAC3-8D3D-40E1-B185-FF1B7F908856}"/>
                  </a:ext>
                </a:extLst>
              </p:cNvPr>
              <p:cNvSpPr txBox="1"/>
              <p:nvPr/>
            </p:nvSpPr>
            <p:spPr>
              <a:xfrm>
                <a:off x="2110330" y="3112355"/>
                <a:ext cx="756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E22ADAC3-8D3D-40E1-B185-FF1B7F908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30" y="3112355"/>
                <a:ext cx="75608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608EEDE5-AA0C-4460-B8E9-61354A216D29}"/>
                  </a:ext>
                </a:extLst>
              </p:cNvPr>
              <p:cNvSpPr/>
              <p:nvPr/>
            </p:nvSpPr>
            <p:spPr>
              <a:xfrm>
                <a:off x="774970" y="3501963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608EEDE5-AA0C-4460-B8E9-61354A216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70" y="3501963"/>
                <a:ext cx="921891" cy="484868"/>
              </a:xfrm>
              <a:prstGeom prst="ellipse">
                <a:avLst/>
              </a:prstGeom>
              <a:blipFill>
                <a:blip r:embed="rId11"/>
                <a:stretch>
                  <a:fillRect l="-4605" r="-3947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B0F5CAE4-F5C0-4223-A5E8-48677C00053A}"/>
                  </a:ext>
                </a:extLst>
              </p:cNvPr>
              <p:cNvSpPr/>
              <p:nvPr/>
            </p:nvSpPr>
            <p:spPr>
              <a:xfrm>
                <a:off x="2888994" y="3485770"/>
                <a:ext cx="921892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CN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B0F5CAE4-F5C0-4223-A5E8-48677C000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94" y="3485770"/>
                <a:ext cx="921892" cy="484868"/>
              </a:xfrm>
              <a:prstGeom prst="ellipse">
                <a:avLst/>
              </a:prstGeom>
              <a:blipFill>
                <a:blip r:embed="rId12"/>
                <a:stretch>
                  <a:fillRect l="-4605" r="-394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CEC6BCD-2BD8-44C7-985A-09D70472DDC6}"/>
                  </a:ext>
                </a:extLst>
              </p:cNvPr>
              <p:cNvSpPr/>
              <p:nvPr/>
            </p:nvSpPr>
            <p:spPr>
              <a:xfrm>
                <a:off x="1699229" y="3507610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CEC6BCD-2BD8-44C7-985A-09D70472D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29" y="3507610"/>
                <a:ext cx="921891" cy="484868"/>
              </a:xfrm>
              <a:prstGeom prst="ellipse">
                <a:avLst/>
              </a:prstGeom>
              <a:blipFill>
                <a:blip r:embed="rId13"/>
                <a:stretch>
                  <a:fillRect l="-4605" r="-3947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TextBox 204">
            <a:extLst>
              <a:ext uri="{FF2B5EF4-FFF2-40B4-BE49-F238E27FC236}">
                <a16:creationId xmlns:a16="http://schemas.microsoft.com/office/drawing/2014/main" id="{AF305E49-2383-4C37-A6D2-1F5B17F5E973}"/>
              </a:ext>
            </a:extLst>
          </p:cNvPr>
          <p:cNvSpPr txBox="1"/>
          <p:nvPr/>
        </p:nvSpPr>
        <p:spPr>
          <a:xfrm>
            <a:off x="2564214" y="3417717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EB9CC35-162A-4F63-B1C8-A9624C813A60}"/>
                  </a:ext>
                </a:extLst>
              </p:cNvPr>
              <p:cNvSpPr/>
              <p:nvPr/>
            </p:nvSpPr>
            <p:spPr>
              <a:xfrm>
                <a:off x="5220072" y="4397047"/>
                <a:ext cx="348761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(Boost to high probability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/>
                  <a:t> repetitions)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EB9CC35-162A-4F63-B1C8-A9624C813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397047"/>
                <a:ext cx="3487618" cy="646331"/>
              </a:xfrm>
              <a:prstGeom prst="rect">
                <a:avLst/>
              </a:prstGeom>
              <a:blipFill>
                <a:blip r:embed="rId14"/>
                <a:stretch>
                  <a:fillRect l="-139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8269B5-E90C-45E6-8E8D-4989CB2F99B7}"/>
              </a:ext>
            </a:extLst>
          </p:cNvPr>
          <p:cNvSpPr/>
          <p:nvPr/>
        </p:nvSpPr>
        <p:spPr>
          <a:xfrm>
            <a:off x="683568" y="2133435"/>
            <a:ext cx="3304769" cy="52376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4E879E7-E8AA-4E04-848B-8402BAF8EDC2}"/>
              </a:ext>
            </a:extLst>
          </p:cNvPr>
          <p:cNvSpPr/>
          <p:nvPr/>
        </p:nvSpPr>
        <p:spPr>
          <a:xfrm>
            <a:off x="683568" y="2708216"/>
            <a:ext cx="3304769" cy="52376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E4D7725-BA60-4A7F-9ACA-E8E39BE90339}"/>
              </a:ext>
            </a:extLst>
          </p:cNvPr>
          <p:cNvSpPr/>
          <p:nvPr/>
        </p:nvSpPr>
        <p:spPr>
          <a:xfrm>
            <a:off x="683568" y="3482513"/>
            <a:ext cx="3304769" cy="52376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8323D37-C85B-4516-B502-1D39146FC35B}"/>
                  </a:ext>
                </a:extLst>
              </p:cNvPr>
              <p:cNvSpPr/>
              <p:nvPr/>
            </p:nvSpPr>
            <p:spPr>
              <a:xfrm>
                <a:off x="4335399" y="1315616"/>
                <a:ext cx="3487618" cy="662308"/>
              </a:xfrm>
              <a:prstGeom prst="rect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Assuming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has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≪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relevant elements</a:t>
                </a:r>
                <a:endParaRPr lang="en-US" dirty="0"/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8323D37-C85B-4516-B502-1D39146FC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399" y="1315616"/>
                <a:ext cx="3487618" cy="662308"/>
              </a:xfrm>
              <a:prstGeom prst="rect">
                <a:avLst/>
              </a:prstGeom>
              <a:blipFill>
                <a:blip r:embed="rId15"/>
                <a:stretch>
                  <a:fillRect l="-1220" t="-3636" b="-14545"/>
                </a:stretch>
              </a:blipFill>
              <a:ln w="95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7688BE1-2D3F-44E5-B419-310FDA775D98}"/>
                  </a:ext>
                </a:extLst>
              </p:cNvPr>
              <p:cNvSpPr/>
              <p:nvPr/>
            </p:nvSpPr>
            <p:spPr>
              <a:xfrm>
                <a:off x="4332631" y="3388850"/>
                <a:ext cx="3490386" cy="678707"/>
              </a:xfrm>
              <a:prstGeom prst="rect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 (</a:t>
                </a:r>
                <a:r>
                  <a:rPr lang="en-US" altLang="zh-CN" dirty="0" err="1"/>
                  <a:t>w.p.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altLang="zh-CN" dirty="0"/>
                  <a:t>) each mini-group has </a:t>
                </a:r>
                <a:r>
                  <a:rPr lang="en-US" altLang="zh-CN" b="1" dirty="0"/>
                  <a:t>at most one </a:t>
                </a:r>
                <a:r>
                  <a:rPr lang="en-US" altLang="zh-CN" dirty="0"/>
                  <a:t>relevant element </a:t>
                </a:r>
                <a:endParaRPr lang="en-US" dirty="0"/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7688BE1-2D3F-44E5-B419-310FDA775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631" y="3388850"/>
                <a:ext cx="3490386" cy="678707"/>
              </a:xfrm>
              <a:prstGeom prst="rect">
                <a:avLst/>
              </a:prstGeom>
              <a:blipFill>
                <a:blip r:embed="rId16"/>
                <a:stretch>
                  <a:fillRect l="-1394" t="-885" b="-10619"/>
                </a:stretch>
              </a:blipFill>
              <a:ln w="952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Speech Bubble: Rectangle with Corners Rounded 65">
                <a:extLst>
                  <a:ext uri="{FF2B5EF4-FFF2-40B4-BE49-F238E27FC236}">
                    <a16:creationId xmlns:a16="http://schemas.microsoft.com/office/drawing/2014/main" id="{A01BA40D-9AF0-4078-9EB8-8DF1FC7C8CBA}"/>
                  </a:ext>
                </a:extLst>
              </p:cNvPr>
              <p:cNvSpPr/>
              <p:nvPr/>
            </p:nvSpPr>
            <p:spPr>
              <a:xfrm>
                <a:off x="4332630" y="2158821"/>
                <a:ext cx="4271817" cy="835288"/>
              </a:xfrm>
              <a:prstGeom prst="wedgeRoundRectCallout">
                <a:avLst>
                  <a:gd name="adj1" fmla="val -7796"/>
                  <a:gd name="adj2" fmla="val 92097"/>
                  <a:gd name="adj3" fmla="val 16667"/>
                </a:avLst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Pairwise independence </a:t>
                </a:r>
                <a:r>
                  <a:rPr lang="en-US" altLang="zh-CN" sz="2400" dirty="0"/>
                  <a:t>suffices (</a:t>
                </a:r>
                <a:r>
                  <a:rPr lang="en-US" altLang="zh-CN" sz="2400" dirty="0" err="1"/>
                  <a:t>samplable</a:t>
                </a:r>
                <a:r>
                  <a:rPr lang="en-US" altLang="zh-CN" sz="2400" dirty="0"/>
                  <a:t> from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bits)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66" name="Speech Bubble: Rectangle with Corners Rounded 65">
                <a:extLst>
                  <a:ext uri="{FF2B5EF4-FFF2-40B4-BE49-F238E27FC236}">
                    <a16:creationId xmlns:a16="http://schemas.microsoft.com/office/drawing/2014/main" id="{A01BA40D-9AF0-4078-9EB8-8DF1FC7C8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630" y="2158821"/>
                <a:ext cx="4271817" cy="835288"/>
              </a:xfrm>
              <a:prstGeom prst="wedgeRoundRectCallout">
                <a:avLst>
                  <a:gd name="adj1" fmla="val -7796"/>
                  <a:gd name="adj2" fmla="val 92097"/>
                  <a:gd name="adj3" fmla="val 16667"/>
                </a:avLst>
              </a:prstGeom>
              <a:blipFill>
                <a:blip r:embed="rId17"/>
                <a:stretch>
                  <a:fillRect l="-284" t="-2488" r="-1560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Speech Bubble: Rectangle with Corners Rounded 66">
                <a:extLst>
                  <a:ext uri="{FF2B5EF4-FFF2-40B4-BE49-F238E27FC236}">
                    <a16:creationId xmlns:a16="http://schemas.microsoft.com/office/drawing/2014/main" id="{E150F8A6-FE8F-40D3-8D59-63264EAB5544}"/>
                  </a:ext>
                </a:extLst>
              </p:cNvPr>
              <p:cNvSpPr/>
              <p:nvPr/>
            </p:nvSpPr>
            <p:spPr>
              <a:xfrm>
                <a:off x="346029" y="4087007"/>
                <a:ext cx="4104456" cy="1347255"/>
              </a:xfrm>
              <a:prstGeom prst="wedgeRoundRectCallout">
                <a:avLst>
                  <a:gd name="adj1" fmla="val 68046"/>
                  <a:gd name="adj2" fmla="val -3122"/>
                  <a:gd name="adj3" fmla="val 16667"/>
                </a:avLst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400" b="1" dirty="0"/>
                  <a:t>Expander-walk sampling </a:t>
                </a:r>
                <a:r>
                  <a:rPr lang="en-US" altLang="zh-CN" sz="2400" dirty="0"/>
                  <a:t>reduces total seed length from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7" name="Speech Bubble: Rectangle with Corners Rounded 66">
                <a:extLst>
                  <a:ext uri="{FF2B5EF4-FFF2-40B4-BE49-F238E27FC236}">
                    <a16:creationId xmlns:a16="http://schemas.microsoft.com/office/drawing/2014/main" id="{E150F8A6-FE8F-40D3-8D59-63264EAB5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29" y="4087007"/>
                <a:ext cx="4104456" cy="1347255"/>
              </a:xfrm>
              <a:prstGeom prst="wedgeRoundRectCallout">
                <a:avLst>
                  <a:gd name="adj1" fmla="val 68046"/>
                  <a:gd name="adj2" fmla="val -3122"/>
                  <a:gd name="adj3" fmla="val 16667"/>
                </a:avLst>
              </a:prstGeom>
              <a:blipFill>
                <a:blip r:embed="rId18"/>
                <a:stretch>
                  <a:fillRect l="-371" b="-3097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2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 animBg="1"/>
      <p:bldP spid="81" grpId="0" animBg="1"/>
      <p:bldP spid="95" grpId="0" animBg="1"/>
      <p:bldP spid="100" grpId="0" animBg="1"/>
      <p:bldP spid="101" grpId="0" animBg="1"/>
      <p:bldP spid="102" grpId="0" animBg="1"/>
      <p:bldP spid="106" grpId="0"/>
      <p:bldP spid="201" grpId="0"/>
      <p:bldP spid="202" grpId="0" animBg="1"/>
      <p:bldP spid="203" grpId="0" animBg="1"/>
      <p:bldP spid="204" grpId="0" animBg="1"/>
      <p:bldP spid="205" grpId="0"/>
      <p:bldP spid="56" grpId="0"/>
      <p:bldP spid="3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1EF8-C9A4-400A-B74B-832679C5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49" y="224775"/>
            <a:ext cx="7886700" cy="1148821"/>
          </a:xfrm>
        </p:spPr>
        <p:txBody>
          <a:bodyPr/>
          <a:lstStyle/>
          <a:p>
            <a:r>
              <a:rPr lang="en-US" altLang="zh-CN" dirty="0"/>
              <a:t>Pseudorandom Partitioning </a:t>
            </a:r>
            <a:r>
              <a:rPr lang="en-US" altLang="zh-CN" sz="2800" b="1" dirty="0"/>
              <a:t>(first level)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44FEC61-7D44-41BD-ACBC-D0F496C929E8}"/>
                  </a:ext>
                </a:extLst>
              </p:cNvPr>
              <p:cNvSpPr/>
              <p:nvPr/>
            </p:nvSpPr>
            <p:spPr>
              <a:xfrm>
                <a:off x="1431722" y="1440292"/>
                <a:ext cx="2112292" cy="36933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∩[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44FEC61-7D44-41BD-ACBC-D0F496C92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22" y="1440292"/>
                <a:ext cx="2112292" cy="369332"/>
              </a:xfrm>
              <a:prstGeom prst="round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C1E692-5CDF-4F1E-B834-5AD7480E3D8E}"/>
                  </a:ext>
                </a:extLst>
              </p:cNvPr>
              <p:cNvSpPr/>
              <p:nvPr/>
            </p:nvSpPr>
            <p:spPr>
              <a:xfrm>
                <a:off x="827584" y="2211128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C1E692-5CDF-4F1E-B834-5AD7480E3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11128"/>
                <a:ext cx="576334" cy="44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E85755-8EBE-47A0-B4BC-9E96684B99C8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115751" y="1891722"/>
            <a:ext cx="1138766" cy="319406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5DFAD3-0515-482B-BE53-FEFC85B17067}"/>
              </a:ext>
            </a:extLst>
          </p:cNvPr>
          <p:cNvCxnSpPr>
            <a:cxnSpLocks/>
          </p:cNvCxnSpPr>
          <p:nvPr/>
        </p:nvCxnSpPr>
        <p:spPr>
          <a:xfrm flipH="1">
            <a:off x="2280938" y="1877169"/>
            <a:ext cx="154169" cy="376722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DEB7AB-395B-423B-BC0F-C1A35E28AF76}"/>
              </a:ext>
            </a:extLst>
          </p:cNvPr>
          <p:cNvCxnSpPr>
            <a:cxnSpLocks/>
          </p:cNvCxnSpPr>
          <p:nvPr/>
        </p:nvCxnSpPr>
        <p:spPr>
          <a:xfrm>
            <a:off x="2654825" y="1891722"/>
            <a:ext cx="600985" cy="262022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C16EA1-4300-4090-988A-8FFFD6CEA71C}"/>
                  </a:ext>
                </a:extLst>
              </p:cNvPr>
              <p:cNvSpPr/>
              <p:nvPr/>
            </p:nvSpPr>
            <p:spPr>
              <a:xfrm>
                <a:off x="1514289" y="2217542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C16EA1-4300-4090-988A-8FFFD6CEA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89" y="2217542"/>
                <a:ext cx="576334" cy="44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E3AB1C7-53A8-479F-B13E-747DF9B9A2A3}"/>
                  </a:ext>
                </a:extLst>
              </p:cNvPr>
              <p:cNvSpPr/>
              <p:nvPr/>
            </p:nvSpPr>
            <p:spPr>
              <a:xfrm>
                <a:off x="2959901" y="2217542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E3AB1C7-53A8-479F-B13E-747DF9B9A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01" y="2217542"/>
                <a:ext cx="576334" cy="444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26EE2F43-C541-4012-B001-EF521140832E}"/>
              </a:ext>
            </a:extLst>
          </p:cNvPr>
          <p:cNvSpPr txBox="1"/>
          <p:nvPr/>
        </p:nvSpPr>
        <p:spPr>
          <a:xfrm>
            <a:off x="2310341" y="2153744"/>
            <a:ext cx="34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8A448FD-D426-4292-88D8-FC7264BBEB2B}"/>
                  </a:ext>
                </a:extLst>
              </p:cNvPr>
              <p:cNvSpPr/>
              <p:nvPr/>
            </p:nvSpPr>
            <p:spPr>
              <a:xfrm>
                <a:off x="4139952" y="1243608"/>
                <a:ext cx="3572326" cy="504016"/>
              </a:xfrm>
              <a:prstGeom prst="rect">
                <a:avLst/>
              </a:prstGeom>
              <a:ln w="952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Class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has </a:t>
                </a:r>
                <a14:m>
                  <m:oMath xmlns:m="http://schemas.openxmlformats.org/officeDocument/2006/math">
                    <m:r>
                      <a:rPr lang="en-US" altLang="zh-CN" sz="21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1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dirty="0"/>
                  <a:t> relevant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elements</a:t>
                </a:r>
                <a:endParaRPr lang="zh-CN" alt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8A448FD-D426-4292-88D8-FC7264BBE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243608"/>
                <a:ext cx="3572326" cy="504016"/>
              </a:xfrm>
              <a:prstGeom prst="rect">
                <a:avLst/>
              </a:prstGeom>
              <a:blipFill>
                <a:blip r:embed="rId7"/>
                <a:stretch>
                  <a:fillRect l="-680" r="-850" b="-7059"/>
                </a:stretch>
              </a:blipFill>
              <a:ln w="95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8323D37-C85B-4516-B502-1D39146FC35B}"/>
                  </a:ext>
                </a:extLst>
              </p:cNvPr>
              <p:cNvSpPr/>
              <p:nvPr/>
            </p:nvSpPr>
            <p:spPr>
              <a:xfrm>
                <a:off x="4211960" y="2049007"/>
                <a:ext cx="4248472" cy="662308"/>
              </a:xfrm>
              <a:prstGeom prst="rect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(</a:t>
                </a:r>
                <a:r>
                  <a:rPr lang="en-US" altLang="zh-CN" dirty="0" err="1"/>
                  <a:t>w.h.p</a:t>
                </a:r>
                <a:r>
                  <a:rPr lang="en-US" altLang="zh-CN" dirty="0"/>
                  <a:t>.) each group has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𝐥𝐨𝐠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relevant elements   </a:t>
                </a:r>
                <a:r>
                  <a:rPr lang="en-US" altLang="zh-CN" sz="1600" dirty="0"/>
                  <a:t>(balls-and-bins)</a:t>
                </a:r>
                <a:endParaRPr lang="en-US" dirty="0"/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8323D37-C85B-4516-B502-1D39146FC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49007"/>
                <a:ext cx="4248472" cy="662308"/>
              </a:xfrm>
              <a:prstGeom prst="rect">
                <a:avLst/>
              </a:prstGeom>
              <a:blipFill>
                <a:blip r:embed="rId8"/>
                <a:stretch>
                  <a:fillRect l="-1144" t="-2703" b="-11712"/>
                </a:stretch>
              </a:blipFill>
              <a:ln w="95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88EAD0C9-B156-424C-9E2C-68BEE662D35D}"/>
                  </a:ext>
                </a:extLst>
              </p:cNvPr>
              <p:cNvSpPr/>
              <p:nvPr/>
            </p:nvSpPr>
            <p:spPr>
              <a:xfrm>
                <a:off x="784676" y="3602750"/>
                <a:ext cx="7891780" cy="707671"/>
              </a:xfrm>
              <a:prstGeom prst="round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[Celis-Reingold-Segev-Wieder’11]: improved to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func>
                          <m:func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CN" dirty="0"/>
                  <a:t> seed length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sz="1600" dirty="0"/>
                  <a:t>(shorter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 seed length can achieve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zh-CN" sz="1600" dirty="0"/>
                  <a:t> bin size)</a:t>
                </a:r>
                <a:endParaRPr lang="en-US" altLang="zh-CN" dirty="0"/>
              </a:p>
            </p:txBody>
          </p:sp>
        </mc:Choice>
        <mc:Fallback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88EAD0C9-B156-424C-9E2C-68BEE662D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76" y="3602750"/>
                <a:ext cx="7891780" cy="707671"/>
              </a:xfrm>
              <a:prstGeom prst="roundRect">
                <a:avLst/>
              </a:prstGeom>
              <a:blipFill>
                <a:blip r:embed="rId9"/>
                <a:stretch>
                  <a:fillRect l="-77" b="-3306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BECAE7-9850-4B7C-BD73-BE30AAC19430}"/>
                  </a:ext>
                </a:extLst>
              </p:cNvPr>
              <p:cNvSpPr txBox="1"/>
              <p:nvPr/>
            </p:nvSpPr>
            <p:spPr>
              <a:xfrm>
                <a:off x="773414" y="2855215"/>
                <a:ext cx="769838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Use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𝐥𝐨𝐠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zh-CN" dirty="0"/>
                  <a:t>-wise independent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with seed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/>
                  <a:t> and assign the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element to the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group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BECAE7-9850-4B7C-BD73-BE30AAC19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14" y="2855215"/>
                <a:ext cx="7698387" cy="646331"/>
              </a:xfrm>
              <a:prstGeom prst="rect">
                <a:avLst/>
              </a:prstGeom>
              <a:blipFill>
                <a:blip r:embed="rId10"/>
                <a:stretch>
                  <a:fillRect l="-71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913A8D8-D9C9-4DE7-9C5E-8A5484FD67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712383"/>
                <a:ext cx="7886700" cy="84140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1800" dirty="0"/>
                  <a:t>No enough memory to preprocess the list of elements in each group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1800" dirty="0"/>
                  <a:t>.</a:t>
                </a:r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913A8D8-D9C9-4DE7-9C5E-8A5484FD6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712383"/>
                <a:ext cx="7886700" cy="841409"/>
              </a:xfrm>
              <a:blipFill>
                <a:blip r:embed="rId11"/>
                <a:stretch>
                  <a:fillRect l="-464" t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F3A4ED-6AE1-4855-9141-BC8E60838534}"/>
                  </a:ext>
                </a:extLst>
              </p:cNvPr>
              <p:cNvSpPr/>
              <p:nvPr/>
            </p:nvSpPr>
            <p:spPr>
              <a:xfrm>
                <a:off x="467544" y="4359753"/>
                <a:ext cx="6391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Issue: We want to list the elements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(group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) </a:t>
                </a:r>
                <a:r>
                  <a:rPr lang="en-US" altLang="zh-CN" b="1" dirty="0"/>
                  <a:t>efficiently</a:t>
                </a:r>
                <a:endParaRPr lang="en-US" altLang="zh-CN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F3A4ED-6AE1-4855-9141-BC8E60838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59753"/>
                <a:ext cx="6391365" cy="369332"/>
              </a:xfrm>
              <a:prstGeom prst="rect">
                <a:avLst/>
              </a:prstGeom>
              <a:blipFill>
                <a:blip r:embed="rId12"/>
                <a:stretch>
                  <a:fillRect l="-8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BAF74EB7-293C-4463-8208-583E2AF1ABD4}"/>
              </a:ext>
            </a:extLst>
          </p:cNvPr>
          <p:cNvSpPr/>
          <p:nvPr/>
        </p:nvSpPr>
        <p:spPr>
          <a:xfrm>
            <a:off x="467544" y="5081715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We constructed an </a:t>
            </a:r>
            <a:r>
              <a:rPr lang="en-US" altLang="zh-CN" b="1" dirty="0"/>
              <a:t>efficiently invertible </a:t>
            </a:r>
            <a:r>
              <a:rPr lang="en-US" altLang="zh-CN" dirty="0"/>
              <a:t>version of the CRSW hash family</a:t>
            </a:r>
          </a:p>
        </p:txBody>
      </p:sp>
    </p:spTree>
    <p:extLst>
      <p:ext uri="{BB962C8B-B14F-4D97-AF65-F5344CB8AC3E}">
        <p14:creationId xmlns:p14="http://schemas.microsoft.com/office/powerpoint/2010/main" val="19566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38" grpId="0" animBg="1"/>
      <p:bldP spid="39" grpId="0" animBg="1"/>
      <p:bldP spid="82" grpId="0"/>
      <p:bldP spid="59" grpId="0" animBg="1"/>
      <p:bldP spid="64" grpId="0" animBg="1"/>
      <p:bldP spid="67" grpId="0" animBg="1"/>
      <p:bldP spid="22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EA62-747D-4054-9628-732CD410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Subset Sum Problem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2F349E-0B71-4B5B-B0EF-9E53594D6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3" y="2086851"/>
                <a:ext cx="4217019" cy="1080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1800" dirty="0"/>
                  <a:t>Example: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2,3,3,23,33</m:t>
                    </m:r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>
                    <a:solidFill>
                      <a:schemeClr val="bg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altLang="zh-CN" sz="1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2,3,</m:t>
                    </m:r>
                    <m:r>
                      <a:rPr lang="en-US" altLang="zh-C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23,</m:t>
                    </m:r>
                    <m:r>
                      <a:rPr lang="en-US" altLang="zh-C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33</m:t>
                    </m:r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2F349E-0B71-4B5B-B0EF-9E53594D6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3" y="2086851"/>
                <a:ext cx="4217019" cy="1080120"/>
              </a:xfrm>
              <a:blipFill>
                <a:blip r:embed="rId3"/>
                <a:stretch>
                  <a:fillRect l="-1156" t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A55D82A-5BDC-4BED-8A2C-B0CCB1557AE3}"/>
                  </a:ext>
                </a:extLst>
              </p:cNvPr>
              <p:cNvSpPr/>
              <p:nvPr/>
            </p:nvSpPr>
            <p:spPr>
              <a:xfrm>
                <a:off x="494153" y="1243608"/>
                <a:ext cx="7669764" cy="72772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100" dirty="0"/>
                  <a:t>Given a (multi)set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100" dirty="0"/>
                  <a:t> of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100" dirty="0"/>
                  <a:t>positive integers and a target integer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100" dirty="0"/>
                  <a:t>,</a:t>
                </a:r>
              </a:p>
              <a:p>
                <a:r>
                  <a:rPr lang="en-US" altLang="zh-CN" sz="2100" dirty="0"/>
                  <a:t>decide if there exists a subset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100" dirty="0"/>
                  <a:t> that sums to exactly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100" dirty="0"/>
                  <a:t>.</a:t>
                </a:r>
                <a:endParaRPr lang="zh-CN" altLang="en-US" sz="2100" dirty="0"/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A55D82A-5BDC-4BED-8A2C-B0CCB1557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53" y="1243608"/>
                <a:ext cx="7669764" cy="727721"/>
              </a:xfrm>
              <a:prstGeom prst="roundRect">
                <a:avLst/>
              </a:prstGeom>
              <a:blipFill>
                <a:blip r:embed="rId4"/>
                <a:stretch>
                  <a:fillRect l="-397" t="-4959" b="-1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75C51C-EA7D-4013-9965-F40F78655E20}"/>
              </a:ext>
            </a:extLst>
          </p:cNvPr>
          <p:cNvSpPr/>
          <p:nvPr/>
        </p:nvSpPr>
        <p:spPr>
          <a:xfrm>
            <a:off x="494157" y="2768002"/>
            <a:ext cx="6814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 fundamental NP-complete problem, with connections to combinatorial optimization, fine-grained complexity, cryptography, 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194A7D-6C8B-4EE2-ADA9-7C69C3906CFD}"/>
                  </a:ext>
                </a:extLst>
              </p:cNvPr>
              <p:cNvSpPr/>
              <p:nvPr/>
            </p:nvSpPr>
            <p:spPr>
              <a:xfrm>
                <a:off x="494153" y="3759966"/>
                <a:ext cx="7886700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u="sng" dirty="0"/>
                  <a:t>Pseudo-polynomial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𝒏𝒕</m:t>
                        </m:r>
                      </m:e>
                    </m:d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time via </a:t>
                </a:r>
                <a:r>
                  <a:rPr lang="en-US" altLang="zh-CN" i="1" dirty="0"/>
                  <a:t>Dynamic Programming </a:t>
                </a:r>
                <a:r>
                  <a:rPr lang="en-US" altLang="zh-CN" dirty="0"/>
                  <a:t>[Bellman, 1957]</a:t>
                </a:r>
              </a:p>
              <a:p>
                <a:endParaRPr lang="en-US" altLang="zh-CN" sz="6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≔[</m:t>
                    </m:r>
                  </m:oMath>
                </a14:m>
                <a:r>
                  <a:rPr lang="en-US" altLang="zh-CN" sz="2100" dirty="0"/>
                  <a:t>Does the first 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100" dirty="0"/>
                  <a:t> elements have a subset sum 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100" dirty="0"/>
                  <a:t>?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100" dirty="0"/>
              </a:p>
              <a:p>
                <a:pPr algn="ctr"/>
                <a:endParaRPr lang="en-US" altLang="zh-CN" sz="600" dirty="0"/>
              </a:p>
              <a:p>
                <a:r>
                  <a:rPr lang="en-US" altLang="zh-CN" b="1" dirty="0"/>
                  <a:t>Space complexity: </a:t>
                </a:r>
                <a:r>
                  <a:rPr lang="en-US" altLang="zh-CN" dirty="0"/>
                  <a:t>requires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bits </a:t>
                </a:r>
                <a:r>
                  <a:rPr lang="en-US" altLang="zh-CN" dirty="0"/>
                  <a:t>for storing the DP table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194A7D-6C8B-4EE2-ADA9-7C69C3906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53" y="3759966"/>
                <a:ext cx="7886700" cy="1154162"/>
              </a:xfrm>
              <a:prstGeom prst="rect">
                <a:avLst/>
              </a:prstGeom>
              <a:blipFill>
                <a:blip r:embed="rId5"/>
                <a:stretch>
                  <a:fillRect l="-618" t="-3175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9E77EA1-C063-4A9F-99B6-AEF25E7AC17E}"/>
                  </a:ext>
                </a:extLst>
              </p:cNvPr>
              <p:cNvSpPr/>
              <p:nvPr/>
            </p:nvSpPr>
            <p:spPr>
              <a:xfrm>
                <a:off x="2843808" y="5202970"/>
                <a:ext cx="5760640" cy="567126"/>
              </a:xfrm>
              <a:prstGeom prst="wedgeRectCallout">
                <a:avLst>
                  <a:gd name="adj1" fmla="val -42822"/>
                  <a:gd name="adj2" fmla="val -10240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/>
                  <a:t>(pseudo-poly time) algorithms </a:t>
                </a:r>
                <a:r>
                  <a:rPr lang="en-US" altLang="zh-CN" sz="2000" b="1" u="sng" dirty="0"/>
                  <a:t>with space </a:t>
                </a:r>
                <a14:m>
                  <m:oMath xmlns:m="http://schemas.openxmlformats.org/officeDocument/2006/math">
                    <m:r>
                      <a:rPr lang="en-US" altLang="zh-CN" sz="2000" b="1" i="1" u="sng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000" b="1" i="1" u="sng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?? 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9E77EA1-C063-4A9F-99B6-AEF25E7AC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202970"/>
                <a:ext cx="5760640" cy="567126"/>
              </a:xfrm>
              <a:prstGeom prst="wedgeRectCallout">
                <a:avLst>
                  <a:gd name="adj1" fmla="val -42822"/>
                  <a:gd name="adj2" fmla="val -102402"/>
                </a:avLst>
              </a:prstGeom>
              <a:blipFill>
                <a:blip r:embed="rId6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6113A8-8B83-4103-B073-5E0803540C2A}"/>
                  </a:ext>
                </a:extLst>
              </p:cNvPr>
              <p:cNvSpPr/>
              <p:nvPr/>
            </p:nvSpPr>
            <p:spPr>
              <a:xfrm>
                <a:off x="494156" y="3354248"/>
                <a:ext cx="7318203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Exponential time algorithm: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  [Horowitz-</a:t>
                </a:r>
                <a:r>
                  <a:rPr lang="en-US" altLang="zh-CN" dirty="0" err="1"/>
                  <a:t>Sahni</a:t>
                </a:r>
                <a:r>
                  <a:rPr lang="en-US" altLang="zh-CN" dirty="0"/>
                  <a:t>, 1974]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6113A8-8B83-4103-B073-5E0803540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56" y="3354248"/>
                <a:ext cx="7318203" cy="379656"/>
              </a:xfrm>
              <a:prstGeom prst="rect">
                <a:avLst/>
              </a:prstGeom>
              <a:blipFill>
                <a:blip r:embed="rId7"/>
                <a:stretch>
                  <a:fillRect l="-666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5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85E8-AE0E-4E6A-9999-2728D0EB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Invertible Load-balancing Hashing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8C190A5-BBBB-4336-A25E-6977B8472A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2208"/>
                <a:ext cx="8263830" cy="3771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An invertible hash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000" dirty="0"/>
                  <a:t> seed length: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Identify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with a tuple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 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xor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000" b="0" i="1">
                        <a:latin typeface="Cambria Math" panose="02040503050406030204" pitchFamily="18" charset="0"/>
                      </a:rPr>
                      <m:t>log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1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000" dirty="0"/>
                  <a:t>-wise independent function</a:t>
                </a:r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elements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group are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xor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xor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xor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xor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This trick applies to the CRSW hash family as well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8C190A5-BBBB-4336-A25E-6977B8472A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2208"/>
                <a:ext cx="8263830" cy="3771160"/>
              </a:xfrm>
              <a:blipFill>
                <a:blip r:embed="rId2"/>
                <a:stretch>
                  <a:fillRect l="-737" t="-1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6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892D-0E90-4A0B-9E1C-EDE99EC9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Time-space Tradeoff Algorithm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3A354AF-99BC-48C4-AF70-F4E41A972B1A}"/>
                  </a:ext>
                </a:extLst>
              </p:cNvPr>
              <p:cNvSpPr/>
              <p:nvPr/>
            </p:nvSpPr>
            <p:spPr>
              <a:xfrm>
                <a:off x="395537" y="1524660"/>
                <a:ext cx="6912768" cy="376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space, 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CN" dirty="0"/>
                  <a:t>  (randomized)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3A354AF-99BC-48C4-AF70-F4E41A972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524660"/>
                <a:ext cx="6912768" cy="376129"/>
              </a:xfrm>
              <a:prstGeom prst="rect">
                <a:avLst/>
              </a:prstGeom>
              <a:blipFill>
                <a:blip r:embed="rId2"/>
                <a:stretch>
                  <a:fillRect t="-4839" r="-246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14B1ED7-8377-4B3B-B6B2-DC41EC56D35A}"/>
                  </a:ext>
                </a:extLst>
              </p:cNvPr>
              <p:cNvSpPr/>
              <p:nvPr/>
            </p:nvSpPr>
            <p:spPr>
              <a:xfrm>
                <a:off x="395536" y="2035696"/>
                <a:ext cx="8496944" cy="655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Recall Kane’s method: want to evaluate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dirty="0"/>
                  <a:t>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  </a:t>
                </a:r>
                <a:r>
                  <a:rPr lang="en-US" altLang="zh-CN" sz="1600" dirty="0"/>
                  <a:t>(and finally return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1600" dirty="0"/>
                  <a:t> )</a:t>
                </a:r>
                <a:endParaRPr lang="en-US" altLang="zh-CN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14B1ED7-8377-4B3B-B6B2-DC41EC56D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35696"/>
                <a:ext cx="8496944" cy="655051"/>
              </a:xfrm>
              <a:prstGeom prst="rect">
                <a:avLst/>
              </a:prstGeom>
              <a:blipFill>
                <a:blip r:embed="rId3"/>
                <a:stretch>
                  <a:fillRect l="-646" t="-13084" b="-84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30EE01-8CC0-4137-911B-92FC2AB95FA9}"/>
                  </a:ext>
                </a:extLst>
              </p:cNvPr>
              <p:cNvSpPr/>
              <p:nvPr/>
            </p:nvSpPr>
            <p:spPr>
              <a:xfrm>
                <a:off x="395537" y="2835255"/>
                <a:ext cx="7074786" cy="905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Partition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 evaluations into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/>
                  <a:t>batches</a:t>
                </a:r>
                <a:r>
                  <a:rPr lang="en-US" altLang="zh-CN" dirty="0"/>
                  <a:t>.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batch compute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time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space.</a:t>
                </a:r>
              </a:p>
              <a:p>
                <a:endParaRPr lang="en-US" altLang="zh-CN" sz="788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30EE01-8CC0-4137-911B-92FC2AB9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2835255"/>
                <a:ext cx="7074786" cy="905120"/>
              </a:xfrm>
              <a:prstGeom prst="rect">
                <a:avLst/>
              </a:prstGeom>
              <a:blipFill>
                <a:blip r:embed="rId4"/>
                <a:stretch>
                  <a:fillRect l="-776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ACCFCF-DD5E-4451-8468-B5272A09DCEE}"/>
                  </a:ext>
                </a:extLst>
              </p:cNvPr>
              <p:cNvSpPr/>
              <p:nvPr/>
            </p:nvSpPr>
            <p:spPr>
              <a:xfrm>
                <a:off x="395536" y="4411960"/>
                <a:ext cx="8258589" cy="971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using </a:t>
                </a:r>
                <a:r>
                  <a:rPr lang="en-US" altLang="zh-CN" dirty="0" err="1"/>
                  <a:t>Bringmann’s</a:t>
                </a:r>
                <a:r>
                  <a:rPr lang="en-US" altLang="zh-CN" dirty="0"/>
                  <a:t> partition method with FFT   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>
                    <a:solidFill>
                      <a:srgbClr val="C00000"/>
                    </a:solidFill>
                  </a:rPr>
                  <a:t>Space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func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, 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per batch</a:t>
                </a:r>
              </a:p>
              <a:p>
                <a:r>
                  <a:rPr lang="en-US" altLang="zh-CN" dirty="0"/>
                  <a:t>Then use fast multipoint evaluation [Fiduccia’72] to compute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−1)/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ACCFCF-DD5E-4451-8468-B5272A09D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11960"/>
                <a:ext cx="8258589" cy="971420"/>
              </a:xfrm>
              <a:prstGeom prst="rect">
                <a:avLst/>
              </a:prstGeom>
              <a:blipFill>
                <a:blip r:embed="rId5"/>
                <a:stretch>
                  <a:fillRect l="-664" t="-314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BF15E15-81B2-4CF7-A0D4-EC43E21EA0CD}"/>
                  </a:ext>
                </a:extLst>
              </p:cNvPr>
              <p:cNvSpPr/>
              <p:nvPr/>
            </p:nvSpPr>
            <p:spPr>
              <a:xfrm>
                <a:off x="628650" y="3660442"/>
                <a:ext cx="6796212" cy="74289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−1)/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. </a:t>
                </a:r>
                <a:endParaRPr lang="en-US" altLang="zh-CN" b="1" dirty="0"/>
              </a:p>
              <a:p>
                <a:pPr algn="ctr"/>
                <a:r>
                  <a:rPr lang="en-US" altLang="zh-CN" dirty="0"/>
                  <a:t>Then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BF15E15-81B2-4CF7-A0D4-EC43E21EA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60442"/>
                <a:ext cx="6796212" cy="742896"/>
              </a:xfrm>
              <a:prstGeom prst="rect">
                <a:avLst/>
              </a:prstGeom>
              <a:blipFill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7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963A2A-87A9-425C-B800-4FD109433898}"/>
                  </a:ext>
                </a:extLst>
              </p:cNvPr>
              <p:cNvSpPr/>
              <p:nvPr/>
            </p:nvSpPr>
            <p:spPr>
              <a:xfrm>
                <a:off x="628364" y="4443832"/>
                <a:ext cx="7560840" cy="1071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dirty="0"/>
                  <a:t>Issue: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1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altLang="zh-CN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altLang="zh-CN" sz="21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100" dirty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func>
                  </m:oMath>
                </a14:m>
                <a:r>
                  <a:rPr lang="en-US" altLang="zh-CN" sz="2100" dirty="0"/>
                  <a:t>, how to compute </a:t>
                </a:r>
                <a14:m>
                  <m:oMath xmlns:m="http://schemas.openxmlformats.org/officeDocument/2006/math">
                    <m:r>
                      <a:rPr lang="en-US" altLang="zh-CN" sz="21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1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100" dirty="0"/>
                  <a:t> </a:t>
                </a:r>
                <a:r>
                  <a:rPr lang="en-US" altLang="zh-CN" sz="2100" dirty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1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sz="2100" b="1" i="1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1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100" b="1">
                            <a:latin typeface="Cambria Math" panose="02040503050406030204" pitchFamily="18" charset="0"/>
                          </a:rPr>
                          <m:t>𝐝𝐞𝐠</m:t>
                        </m:r>
                      </m:fName>
                      <m:e>
                        <m:r>
                          <a:rPr lang="en-US" altLang="zh-CN" sz="21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func>
                    <m:r>
                      <a:rPr lang="en-US" altLang="zh-CN" sz="21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b="1" dirty="0"/>
                  <a:t> space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1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sz="21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100" b="1" i="0" dirty="0" smtClean="0">
                        <a:latin typeface="Cambria Math" panose="02040503050406030204" pitchFamily="18" charset="0"/>
                      </a:rPr>
                      <m:t>𝐝𝐞𝐠</m:t>
                    </m:r>
                    <m:r>
                      <a:rPr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1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1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sz="21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b="1" dirty="0"/>
                  <a:t> time?</a:t>
                </a:r>
              </a:p>
              <a:p>
                <a:endParaRPr lang="en-US" altLang="zh-CN" sz="21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963A2A-87A9-425C-B800-4FD109433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64" y="4443832"/>
                <a:ext cx="7560840" cy="1071960"/>
              </a:xfrm>
              <a:prstGeom prst="rect">
                <a:avLst/>
              </a:prstGeom>
              <a:blipFill>
                <a:blip r:embed="rId2"/>
                <a:stretch>
                  <a:fillRect l="-968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AE3E7555-A813-4837-AE85-748D105C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354"/>
            <a:ext cx="7886700" cy="994172"/>
          </a:xfrm>
        </p:spPr>
        <p:txBody>
          <a:bodyPr/>
          <a:lstStyle/>
          <a:p>
            <a:r>
              <a:rPr lang="en-US" altLang="zh-CN" dirty="0"/>
              <a:t>Time-space Tradeoff Algorithm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5C6C4B-13A1-4FC9-AE3A-F697ED65B1D9}"/>
                  </a:ext>
                </a:extLst>
              </p:cNvPr>
              <p:cNvSpPr/>
              <p:nvPr/>
            </p:nvSpPr>
            <p:spPr>
              <a:xfrm>
                <a:off x="1307521" y="3798834"/>
                <a:ext cx="8257149" cy="42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 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5C6C4B-13A1-4FC9-AE3A-F697ED65B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21" y="3798834"/>
                <a:ext cx="8257149" cy="420756"/>
              </a:xfrm>
              <a:prstGeom prst="rect">
                <a:avLst/>
              </a:prstGeom>
              <a:blipFill>
                <a:blip r:embed="rId3"/>
                <a:stretch>
                  <a:fillRect t="-100000" b="-15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27D9BCE-67F6-466A-A8A5-12EBFA0FF421}"/>
                  </a:ext>
                </a:extLst>
              </p:cNvPr>
              <p:cNvSpPr/>
              <p:nvPr/>
            </p:nvSpPr>
            <p:spPr>
              <a:xfrm>
                <a:off x="5436096" y="1975103"/>
                <a:ext cx="3456384" cy="38232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⋯(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−1)/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27D9BCE-67F6-466A-A8A5-12EBFA0FF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5103"/>
                <a:ext cx="3456384" cy="382324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7222D47-27CB-487A-B0F0-CF491491CB1D}"/>
                  </a:ext>
                </a:extLst>
              </p:cNvPr>
              <p:cNvSpPr/>
              <p:nvPr/>
            </p:nvSpPr>
            <p:spPr>
              <a:xfrm>
                <a:off x="2123728" y="1555132"/>
                <a:ext cx="2112292" cy="36933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∩[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7222D47-27CB-487A-B0F0-CF491491C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555132"/>
                <a:ext cx="2112292" cy="369332"/>
              </a:xfrm>
              <a:prstGeom prst="roundRect">
                <a:avLst/>
              </a:prstGeom>
              <a:blipFill>
                <a:blip r:embed="rId5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2048D3-43A7-464A-856E-888E63FF5479}"/>
                  </a:ext>
                </a:extLst>
              </p:cNvPr>
              <p:cNvSpPr/>
              <p:nvPr/>
            </p:nvSpPr>
            <p:spPr>
              <a:xfrm>
                <a:off x="1519590" y="2325968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2048D3-43A7-464A-856E-888E63FF5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90" y="2325968"/>
                <a:ext cx="576334" cy="444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4B0C5E-8864-4012-86E1-49AFEBE24473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807757" y="2006562"/>
            <a:ext cx="1138766" cy="319406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A1A926-24D3-416E-B4A7-86315F05745D}"/>
              </a:ext>
            </a:extLst>
          </p:cNvPr>
          <p:cNvCxnSpPr>
            <a:cxnSpLocks/>
          </p:cNvCxnSpPr>
          <p:nvPr/>
        </p:nvCxnSpPr>
        <p:spPr>
          <a:xfrm flipH="1">
            <a:off x="2970838" y="1962144"/>
            <a:ext cx="154169" cy="376722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0F2BCC-3717-4547-B17B-19CF19398C13}"/>
              </a:ext>
            </a:extLst>
          </p:cNvPr>
          <p:cNvCxnSpPr>
            <a:cxnSpLocks/>
          </p:cNvCxnSpPr>
          <p:nvPr/>
        </p:nvCxnSpPr>
        <p:spPr>
          <a:xfrm>
            <a:off x="3346831" y="2006562"/>
            <a:ext cx="600985" cy="262022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1584EAD-CD7F-4356-A7A2-12108C7CCB4E}"/>
                  </a:ext>
                </a:extLst>
              </p:cNvPr>
              <p:cNvSpPr/>
              <p:nvPr/>
            </p:nvSpPr>
            <p:spPr>
              <a:xfrm>
                <a:off x="2658356" y="2344604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1584EAD-CD7F-4356-A7A2-12108C7CC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56" y="2344604"/>
                <a:ext cx="576334" cy="444568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2EEE3A-3EBC-4FA5-99F7-446436CD721F}"/>
                  </a:ext>
                </a:extLst>
              </p:cNvPr>
              <p:cNvSpPr/>
              <p:nvPr/>
            </p:nvSpPr>
            <p:spPr>
              <a:xfrm>
                <a:off x="3742111" y="2316020"/>
                <a:ext cx="576334" cy="444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CN" sz="2200" dirty="0"/>
                  <a:t> 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2EEE3A-3EBC-4FA5-99F7-446436CD7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11" y="2316020"/>
                <a:ext cx="576334" cy="444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A0FD4F0-77C1-4872-BE3E-E01A7EC6660D}"/>
              </a:ext>
            </a:extLst>
          </p:cNvPr>
          <p:cNvSpPr txBox="1"/>
          <p:nvPr/>
        </p:nvSpPr>
        <p:spPr>
          <a:xfrm>
            <a:off x="3279234" y="2240780"/>
            <a:ext cx="34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36B8207-C37B-4EA5-B76A-745D21E4A980}"/>
                  </a:ext>
                </a:extLst>
              </p:cNvPr>
              <p:cNvSpPr/>
              <p:nvPr/>
            </p:nvSpPr>
            <p:spPr>
              <a:xfrm>
                <a:off x="915348" y="3161910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36B8207-C37B-4EA5-B76A-745D21E4A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48" y="3161910"/>
                <a:ext cx="921891" cy="48486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3A1A64C-CFD9-4610-9B9C-8E80A1FD4353}"/>
                  </a:ext>
                </a:extLst>
              </p:cNvPr>
              <p:cNvSpPr/>
              <p:nvPr/>
            </p:nvSpPr>
            <p:spPr>
              <a:xfrm>
                <a:off x="3290134" y="3149584"/>
                <a:ext cx="921892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2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1" i="0" dirty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p>
                              <m:r>
                                <a:rPr lang="en-US" altLang="zh-CN" sz="2200" b="1" i="0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200" b="1" i="1" dirty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3A1A64C-CFD9-4610-9B9C-8E80A1FD4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134" y="3149584"/>
                <a:ext cx="921892" cy="484868"/>
              </a:xfrm>
              <a:prstGeom prst="ellipse">
                <a:avLst/>
              </a:prstGeom>
              <a:blipFill>
                <a:blip r:embed="rId10"/>
                <a:stretch>
                  <a:fillRect l="-3947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E77D9C3-4412-4AC3-B807-FA413BD9BFD1}"/>
                  </a:ext>
                </a:extLst>
              </p:cNvPr>
              <p:cNvSpPr/>
              <p:nvPr/>
            </p:nvSpPr>
            <p:spPr>
              <a:xfrm>
                <a:off x="1839607" y="3167557"/>
                <a:ext cx="921891" cy="48486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E77D9C3-4412-4AC3-B807-FA413BD9B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07" y="3167557"/>
                <a:ext cx="921891" cy="48486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FD537F8-9B01-4043-BDAE-BA53B5DF5479}"/>
              </a:ext>
            </a:extLst>
          </p:cNvPr>
          <p:cNvCxnSpPr>
            <a:cxnSpLocks/>
          </p:cNvCxnSpPr>
          <p:nvPr/>
        </p:nvCxnSpPr>
        <p:spPr>
          <a:xfrm flipH="1">
            <a:off x="1848228" y="2808827"/>
            <a:ext cx="108237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4B65572-FAB7-4BE5-925B-C29654EE084F}"/>
              </a:ext>
            </a:extLst>
          </p:cNvPr>
          <p:cNvCxnSpPr>
            <a:cxnSpLocks/>
          </p:cNvCxnSpPr>
          <p:nvPr/>
        </p:nvCxnSpPr>
        <p:spPr>
          <a:xfrm flipH="1">
            <a:off x="2568308" y="2808827"/>
            <a:ext cx="36229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F9907F8-1377-4CBB-9D0E-20EFECD19A69}"/>
              </a:ext>
            </a:extLst>
          </p:cNvPr>
          <p:cNvCxnSpPr>
            <a:cxnSpLocks/>
          </p:cNvCxnSpPr>
          <p:nvPr/>
        </p:nvCxnSpPr>
        <p:spPr>
          <a:xfrm>
            <a:off x="2930600" y="2808827"/>
            <a:ext cx="573812" cy="3561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207EF9-B14C-4CF3-B077-601E4CA567B5}"/>
              </a:ext>
            </a:extLst>
          </p:cNvPr>
          <p:cNvCxnSpPr>
            <a:cxnSpLocks/>
          </p:cNvCxnSpPr>
          <p:nvPr/>
        </p:nvCxnSpPr>
        <p:spPr>
          <a:xfrm>
            <a:off x="2930600" y="2808827"/>
            <a:ext cx="80476" cy="38554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A3B8890-6C99-4313-A56D-F8F1A897FE05}"/>
              </a:ext>
            </a:extLst>
          </p:cNvPr>
          <p:cNvSpPr txBox="1"/>
          <p:nvPr/>
        </p:nvSpPr>
        <p:spPr>
          <a:xfrm>
            <a:off x="2188446" y="2262960"/>
            <a:ext cx="34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4CA143-0E14-4D33-824C-BCAC2CF8A8F2}"/>
              </a:ext>
            </a:extLst>
          </p:cNvPr>
          <p:cNvSpPr txBox="1"/>
          <p:nvPr/>
        </p:nvSpPr>
        <p:spPr>
          <a:xfrm>
            <a:off x="2808438" y="3088743"/>
            <a:ext cx="34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19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C0912-EEEC-4BE0-A261-604A6872AC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269" y="1315616"/>
                <a:ext cx="7238859" cy="28144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sz="1800" dirty="0"/>
                  <a:t>Solution: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/>
                  <a:t>’s so that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only has </a:t>
                </a:r>
                <a:r>
                  <a:rPr lang="en-US" altLang="zh-CN" sz="1800" b="1" dirty="0"/>
                  <a:t>two non-zero terms</a:t>
                </a:r>
                <a:r>
                  <a:rPr lang="en-US" altLang="zh-CN" sz="1800" dirty="0"/>
                  <a:t>!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−1)/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−1)/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Easy to perform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” operation in small space &amp; time!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(for 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p>
                        </m:sSup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altLang="zh-CN" sz="1800" dirty="0"/>
                  <a:t> (because 50 = 3 * 13 + 11) )</a:t>
                </a:r>
              </a:p>
              <a:p>
                <a:endParaRPr lang="en-US" altLang="zh-CN" sz="700" dirty="0"/>
              </a:p>
              <a:p>
                <a:pPr marL="0" indent="0">
                  <a:buNone/>
                </a:pPr>
                <a:r>
                  <a:rPr lang="en-US" altLang="zh-CN" sz="1800" u="sng" dirty="0"/>
                  <a:t>A construction exists when </a:t>
                </a:r>
                <a14:m>
                  <m:oMath xmlns:m="http://schemas.openxmlformats.org/officeDocument/2006/math">
                    <m:r>
                      <a:rPr lang="en-US" altLang="zh-CN" sz="1800" i="1" u="sng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800" u="sng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0" i="0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u="sng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800" i="1" u="sng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1800" u="sng" dirty="0"/>
                  <a:t>: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Let</a:t>
                </a:r>
                <a:r>
                  <a:rPr lang="en-US" altLang="zh-CN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be a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×</m:t>
                        </m:r>
                      </m:sup>
                    </m:sSubSup>
                  </m:oMath>
                </a14:m>
                <a:r>
                  <a:rPr lang="en-US" altLang="zh-CN" sz="1800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1800" dirty="0"/>
                  <a:t>, batch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contains evaluation points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−1)/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≔ </m:t>
                    </m:r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−1)/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 − 1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1800" dirty="0"/>
                  <a:t> </a:t>
                </a:r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−1)/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−1)/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18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C0912-EEEC-4BE0-A261-604A6872A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269" y="1315616"/>
                <a:ext cx="7238859" cy="2814435"/>
              </a:xfrm>
              <a:blipFill>
                <a:blip r:embed="rId2"/>
                <a:stretch>
                  <a:fillRect l="-673" t="-2165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84C863FC-C5F6-4297-A300-45195D40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9" y="379512"/>
            <a:ext cx="7886700" cy="994172"/>
          </a:xfrm>
        </p:spPr>
        <p:txBody>
          <a:bodyPr/>
          <a:lstStyle/>
          <a:p>
            <a:r>
              <a:rPr lang="en-US" altLang="zh-CN" dirty="0"/>
              <a:t>Time-space Tradeoff Algorithm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063227-CB96-4D09-94F4-845B9BB175F0}"/>
                  </a:ext>
                </a:extLst>
              </p:cNvPr>
              <p:cNvSpPr/>
              <p:nvPr/>
            </p:nvSpPr>
            <p:spPr>
              <a:xfrm>
                <a:off x="595328" y="4916016"/>
                <a:ext cx="7886700" cy="932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, there are many pairs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′=</m:t>
                    </m:r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is a prime power.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(implied by </a:t>
                </a:r>
                <a:r>
                  <a:rPr lang="en-US" altLang="zh-CN" dirty="0" err="1"/>
                  <a:t>Bombieri-Vinogradov</a:t>
                </a:r>
                <a:r>
                  <a:rPr lang="en-US" altLang="zh-CN" dirty="0"/>
                  <a:t> theorem from analytic number theory)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063227-CB96-4D09-94F4-845B9BB17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28" y="4916016"/>
                <a:ext cx="7886700" cy="932050"/>
              </a:xfrm>
              <a:prstGeom prst="rect">
                <a:avLst/>
              </a:prstGeom>
              <a:blipFill>
                <a:blip r:embed="rId3"/>
                <a:stretch>
                  <a:fillRect l="-696" t="-326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2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85CB-8DD5-4D44-A19E-BC703DA8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3CDD91-9138-4E05-BF6F-A66932041090}"/>
              </a:ext>
            </a:extLst>
          </p:cNvPr>
          <p:cNvSpPr/>
          <p:nvPr/>
        </p:nvSpPr>
        <p:spPr>
          <a:xfrm>
            <a:off x="395536" y="2977001"/>
            <a:ext cx="3384376" cy="8713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Randomized algorithm</a:t>
            </a:r>
            <a:endParaRPr lang="zh-CN" altLang="en-US" sz="21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0CF135-7772-4C37-B4A0-8315ACDE58E4}"/>
              </a:ext>
            </a:extLst>
          </p:cNvPr>
          <p:cNvSpPr/>
          <p:nvPr/>
        </p:nvSpPr>
        <p:spPr>
          <a:xfrm>
            <a:off x="395536" y="1891680"/>
            <a:ext cx="3384376" cy="8713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Deterministic algorithm</a:t>
            </a:r>
            <a:endParaRPr lang="zh-CN" altLang="en-US" sz="21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990F5B-6D3C-442B-A2C2-A1484B1672BE}"/>
              </a:ext>
            </a:extLst>
          </p:cNvPr>
          <p:cNvSpPr/>
          <p:nvPr/>
        </p:nvSpPr>
        <p:spPr>
          <a:xfrm>
            <a:off x="395536" y="3957595"/>
            <a:ext cx="3384376" cy="8713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Time-space Tradeoff</a:t>
            </a:r>
            <a:endParaRPr lang="zh-CN" altLang="en-US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BDD10-8574-4844-8262-818B9218DFFE}"/>
              </a:ext>
            </a:extLst>
          </p:cNvPr>
          <p:cNvSpPr txBox="1"/>
          <p:nvPr/>
        </p:nvSpPr>
        <p:spPr>
          <a:xfrm>
            <a:off x="450454" y="1326305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Technique: Kane’s number theoretic trick  + generating functions with low degree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6F165-B4D1-4969-994E-189F19A2B379}"/>
              </a:ext>
            </a:extLst>
          </p:cNvPr>
          <p:cNvSpPr txBox="1"/>
          <p:nvPr/>
        </p:nvSpPr>
        <p:spPr>
          <a:xfrm>
            <a:off x="4355976" y="308953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Bringmann’s</a:t>
            </a:r>
            <a:r>
              <a:rPr lang="en-US" dirty="0"/>
              <a:t> random partition + invertible load-balancing hash function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71ECB-D70A-46DE-BEF0-4FD3C980D503}"/>
              </a:ext>
            </a:extLst>
          </p:cNvPr>
          <p:cNvSpPr txBox="1"/>
          <p:nvPr/>
        </p:nvSpPr>
        <p:spPr>
          <a:xfrm>
            <a:off x="4355976" y="2268647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 counting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26667-62E9-4DBA-A63A-75FA271AB0B1}"/>
              </a:ext>
            </a:extLst>
          </p:cNvPr>
          <p:cNvSpPr txBox="1"/>
          <p:nvPr/>
        </p:nvSpPr>
        <p:spPr>
          <a:xfrm>
            <a:off x="4344572" y="41874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Batch evaluation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3CC4C0-D68E-48BF-910D-475621981D96}"/>
              </a:ext>
            </a:extLst>
          </p:cNvPr>
          <p:cNvSpPr txBox="1"/>
          <p:nvPr/>
        </p:nvSpPr>
        <p:spPr>
          <a:xfrm>
            <a:off x="572481" y="5095871"/>
            <a:ext cx="78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paper: Additional results on “weak” approximation of subset sum </a:t>
            </a:r>
          </a:p>
        </p:txBody>
      </p:sp>
    </p:spTree>
    <p:extLst>
      <p:ext uri="{BB962C8B-B14F-4D97-AF65-F5344CB8AC3E}">
        <p14:creationId xmlns:p14="http://schemas.microsoft.com/office/powerpoint/2010/main" val="5508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069F-DF86-4166-B89D-C98C28EB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Problems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9ECA9-4116-464F-B9C6-0C6ED730B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Is there an algorithm for Subset Sum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time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space?</a:t>
                </a:r>
              </a:p>
              <a:p>
                <a:r>
                  <a:rPr lang="en-US" altLang="zh-CN" dirty="0"/>
                  <a:t>Deterministic algorithm with better time/space complexity? (currently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time,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/>
                  <a:t>space)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9ECA9-4116-464F-B9C6-0C6ED730B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2" t="-2104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0C395A8-2D01-4467-9796-3FC30FAC25B2}"/>
              </a:ext>
            </a:extLst>
          </p:cNvPr>
          <p:cNvSpPr txBox="1">
            <a:spLocks/>
          </p:cNvSpPr>
          <p:nvPr/>
        </p:nvSpPr>
        <p:spPr>
          <a:xfrm>
            <a:off x="3275856" y="3187824"/>
            <a:ext cx="313234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rgbClr val="C00000"/>
                </a:solidFill>
              </a:rPr>
              <a:t>Thank you!</a:t>
            </a:r>
            <a:endParaRPr lang="zh-CN" altLang="en-US" sz="3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3BF2-5021-449D-B55D-39EC4243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Prior Work &amp; Our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631B4-8090-4EAF-B2AD-D9E674900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638" y="2141270"/>
                <a:ext cx="8857896" cy="17666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1400" dirty="0"/>
                  <a:t> 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1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/>
                  <a:t>	              Det 	       [</a:t>
                </a:r>
                <a:r>
                  <a:rPr lang="en-US" altLang="zh-CN" sz="1400" dirty="0" err="1"/>
                  <a:t>Lokshtanov-Nederlof</a:t>
                </a:r>
                <a:r>
                  <a:rPr lang="en-US" altLang="zh-CN" sz="1400" dirty="0"/>
                  <a:t>, STOC’10]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140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altLang="zh-CN" sz="1400" dirty="0"/>
                      <m:t> </m:t>
                    </m:r>
                  </m:oMath>
                </a14:m>
                <a:r>
                  <a:rPr lang="en-US" altLang="zh-CN" sz="1400" dirty="0"/>
                  <a:t>	              Det	       [Elberfeld-</a:t>
                </a:r>
                <a:r>
                  <a:rPr lang="en-US" altLang="zh-CN" sz="1400" dirty="0" err="1"/>
                  <a:t>Jakoby</a:t>
                </a:r>
                <a:r>
                  <a:rPr lang="en-US" altLang="zh-CN" sz="1400" dirty="0"/>
                  <a:t>-</a:t>
                </a:r>
                <a:r>
                  <a:rPr lang="en-US" altLang="zh-CN" sz="1400" dirty="0" err="1"/>
                  <a:t>Tantau</a:t>
                </a:r>
                <a:r>
                  <a:rPr lang="en-US" altLang="zh-CN" sz="1400" dirty="0"/>
                  <a:t>, FOCS’10]</a:t>
                </a:r>
                <a:endParaRPr lang="en-US" altLang="zh-CN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altLang="zh-CN" sz="1800" dirty="0"/>
                      <m:t> </m:t>
                    </m:r>
                  </m:oMath>
                </a14:m>
                <a:r>
                  <a:rPr lang="en-US" altLang="zh-CN" sz="1800" dirty="0"/>
                  <a:t>	          Det 	      Adapting [Kane’10]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altLang="zh-CN" sz="1800" dirty="0"/>
                      <m:t> </m:t>
                    </m:r>
                  </m:oMath>
                </a14:m>
                <a:r>
                  <a:rPr lang="en-US" altLang="zh-CN" sz="1800" dirty="0"/>
                  <a:t>	          Rand 	      Adapting [Kane’10]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800" dirty="0"/>
                  <a:t>		          Rand 	      [</a:t>
                </a:r>
                <a:r>
                  <a:rPr lang="en-US" altLang="zh-CN" sz="1800" dirty="0" err="1"/>
                  <a:t>Bringmann</a:t>
                </a:r>
                <a:r>
                  <a:rPr lang="en-US" altLang="zh-CN" sz="1800" dirty="0"/>
                  <a:t>, SODA’17]</a:t>
                </a:r>
              </a:p>
              <a:p>
                <a:endParaRPr lang="zh-CN" altLang="en-US" sz="1800" dirty="0"/>
              </a:p>
              <a:p>
                <a:endParaRPr lang="zh-CN" alt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631B4-8090-4EAF-B2AD-D9E674900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638" y="2141270"/>
                <a:ext cx="8857896" cy="1766633"/>
              </a:xfrm>
              <a:blipFill>
                <a:blip r:embed="rId3"/>
                <a:stretch>
                  <a:fillRect t="-1379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02D095D-A147-4F67-9609-FB9B9881B6A0}"/>
              </a:ext>
            </a:extLst>
          </p:cNvPr>
          <p:cNvSpPr/>
          <p:nvPr/>
        </p:nvSpPr>
        <p:spPr>
          <a:xfrm>
            <a:off x="514318" y="1387624"/>
            <a:ext cx="7903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We only measure the </a:t>
            </a:r>
            <a:r>
              <a:rPr lang="en-US" altLang="zh-CN" u="sng" dirty="0"/>
              <a:t>working memory</a:t>
            </a:r>
            <a:r>
              <a:rPr lang="en-US" altLang="zh-CN" dirty="0"/>
              <a:t> (excluding the read-only inputs).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14B9E5-DCA1-4BD7-A7E7-60337080E5D1}"/>
                  </a:ext>
                </a:extLst>
              </p:cNvPr>
              <p:cNvSpPr/>
              <p:nvPr/>
            </p:nvSpPr>
            <p:spPr>
              <a:xfrm>
                <a:off x="519730" y="3975178"/>
                <a:ext cx="7038743" cy="1359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𝒏𝒕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	  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func>
                          <m:func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  <m:r>
                      <a:rPr lang="en-US" altLang="zh-CN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	 Rand 	      	</a:t>
                </a:r>
                <a:r>
                  <a:rPr lang="en-US" altLang="zh-CN" b="1" dirty="0"/>
                  <a:t>This work                   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	   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𝒏𝒕</m:t>
                            </m:r>
                          </m:e>
                        </m:d>
                      </m:e>
                    </m:func>
                    <m:r>
                      <a:rPr lang="en-US" altLang="zh-CN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	</a:t>
                </a:r>
                <a:r>
                  <a:rPr lang="en-US" altLang="zh-CN" dirty="0"/>
                  <a:t>		 Rand	      	</a:t>
                </a:r>
                <a:r>
                  <a:rPr lang="en-US" altLang="zh-CN" b="1" dirty="0"/>
                  <a:t>This work</a:t>
                </a:r>
              </a:p>
              <a:p>
                <a:endParaRPr lang="en-US" altLang="zh-CN" dirty="0"/>
              </a:p>
              <a:p>
                <a:endParaRPr lang="en-US" altLang="zh-CN" sz="9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		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     	 Det	      		</a:t>
                </a:r>
                <a:r>
                  <a:rPr lang="en-US" altLang="zh-CN" b="1" dirty="0"/>
                  <a:t>This work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14B9E5-DCA1-4BD7-A7E7-60337080E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0" y="3975178"/>
                <a:ext cx="7038743" cy="1359218"/>
              </a:xfrm>
              <a:prstGeom prst="rect">
                <a:avLst/>
              </a:prstGeom>
              <a:blipFill>
                <a:blip r:embed="rId4"/>
                <a:stretch>
                  <a:fillRect t="-2242" r="-2684" b="-6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E757958-6E42-4339-9F92-01A60783A18F}"/>
              </a:ext>
            </a:extLst>
          </p:cNvPr>
          <p:cNvSpPr txBox="1"/>
          <p:nvPr/>
        </p:nvSpPr>
        <p:spPr>
          <a:xfrm>
            <a:off x="519726" y="1741092"/>
            <a:ext cx="626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Time		   Space (bits)                Det/Rand</a:t>
            </a:r>
            <a:endParaRPr lang="zh-CN" altLang="en-US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359FAB-2799-4EB3-83E6-51A7F29E198F}"/>
              </a:ext>
            </a:extLst>
          </p:cNvPr>
          <p:cNvCxnSpPr>
            <a:cxnSpLocks/>
          </p:cNvCxnSpPr>
          <p:nvPr/>
        </p:nvCxnSpPr>
        <p:spPr>
          <a:xfrm>
            <a:off x="574644" y="3907903"/>
            <a:ext cx="7994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151C2A1-715A-4B1C-8170-4D911FC4C2C1}"/>
              </a:ext>
            </a:extLst>
          </p:cNvPr>
          <p:cNvSpPr/>
          <p:nvPr/>
        </p:nvSpPr>
        <p:spPr>
          <a:xfrm>
            <a:off x="4860032" y="4047184"/>
            <a:ext cx="4176464" cy="934663"/>
          </a:xfrm>
          <a:prstGeom prst="wedgeRoundRectCallout">
            <a:avLst>
              <a:gd name="adj1" fmla="val -76305"/>
              <a:gd name="adj2" fmla="val 448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25" b="1" dirty="0"/>
              <a:t>Almost as fast as DP algorithm, with near-optimal space complexity</a:t>
            </a:r>
            <a:endParaRPr lang="zh-CN" altLang="en-US" sz="2025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199399-A970-4607-A0B4-6C66CEFA9D07}"/>
                  </a:ext>
                </a:extLst>
              </p:cNvPr>
              <p:cNvSpPr/>
              <p:nvPr/>
            </p:nvSpPr>
            <p:spPr>
              <a:xfrm>
                <a:off x="251520" y="5486471"/>
                <a:ext cx="3089820" cy="376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factors)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199399-A970-4607-A0B4-6C66CEFA9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86471"/>
                <a:ext cx="3089820" cy="376129"/>
              </a:xfrm>
              <a:prstGeom prst="rect">
                <a:avLst/>
              </a:prstGeom>
              <a:blipFill>
                <a:blip r:embed="rId5"/>
                <a:stretch>
                  <a:fillRect l="-1578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5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9A3BF2-5021-449D-B55D-39EC4243BC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Algorithms Faster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9A3BF2-5021-449D-B55D-39EC4243B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631B4-8090-4EAF-B2AD-D9E674900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9270"/>
                <a:ext cx="8515350" cy="7560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time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	(Det)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	[</a:t>
                </a:r>
                <a:r>
                  <a:rPr lang="en-US" altLang="zh-CN" sz="1800" dirty="0" err="1"/>
                  <a:t>Koiliaris</a:t>
                </a:r>
                <a:r>
                  <a:rPr lang="en-US" altLang="zh-CN" sz="1800" dirty="0"/>
                  <a:t>-Xu, SODA’17]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sz="1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1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b="1" dirty="0"/>
                  <a:t> </a:t>
                </a:r>
                <a:r>
                  <a:rPr lang="en-US" altLang="zh-CN" sz="1800" dirty="0"/>
                  <a:t>time </a:t>
                </a:r>
                <a:r>
                  <a:rPr lang="zh-CN" altLang="en-US" sz="1800" dirty="0"/>
                  <a:t>   </a:t>
                </a:r>
                <a:r>
                  <a:rPr lang="en-US" altLang="zh-CN" sz="1800" dirty="0"/>
                  <a:t>		(Rand)    [</a:t>
                </a:r>
                <a:r>
                  <a:rPr lang="en-US" altLang="zh-CN" sz="1800" dirty="0" err="1"/>
                  <a:t>Bringmann</a:t>
                </a:r>
                <a:r>
                  <a:rPr lang="en-US" altLang="zh-CN" sz="1800" dirty="0"/>
                  <a:t>, SODA’17], [Jin-Wu, SOSA’19]</a:t>
                </a:r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endParaRPr lang="en-US" altLang="zh-CN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631B4-8090-4EAF-B2AD-D9E674900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9270"/>
                <a:ext cx="8515350" cy="756084"/>
              </a:xfrm>
              <a:blipFill>
                <a:blip r:embed="rId4"/>
                <a:stretch>
                  <a:fillRect t="-6452" b="-7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D606FE4-F949-4131-ACD5-878763DBCBC5}"/>
              </a:ext>
            </a:extLst>
          </p:cNvPr>
          <p:cNvSpPr/>
          <p:nvPr/>
        </p:nvSpPr>
        <p:spPr>
          <a:xfrm>
            <a:off x="2496636" y="2593758"/>
            <a:ext cx="5949915" cy="756084"/>
          </a:xfrm>
          <a:prstGeom prst="wedgeRoundRectCallout">
            <a:avLst>
              <a:gd name="adj1" fmla="val -68101"/>
              <a:gd name="adj2" fmla="val -6448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/>
              <a:t>Near-optimal</a:t>
            </a:r>
            <a:r>
              <a:rPr lang="en-US" altLang="zh-CN" dirty="0"/>
              <a:t> under </a:t>
            </a:r>
            <a:r>
              <a:rPr lang="en-US" altLang="zh-CN" i="1" dirty="0"/>
              <a:t>Strong Exponential Time Hypothesis</a:t>
            </a:r>
          </a:p>
          <a:p>
            <a:pPr algn="r"/>
            <a:r>
              <a:rPr lang="en-US" altLang="zh-CN" dirty="0"/>
              <a:t>[</a:t>
            </a:r>
            <a:r>
              <a:rPr lang="en-US" altLang="zh-CN" dirty="0" err="1"/>
              <a:t>Abboud-Bringmann-Hermelin-Shabtay</a:t>
            </a:r>
            <a:r>
              <a:rPr lang="en-US" altLang="zh-CN" dirty="0"/>
              <a:t>, SODA’19]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198A10-AA76-4F13-A93E-67F7A8C458B7}"/>
                  </a:ext>
                </a:extLst>
              </p:cNvPr>
              <p:cNvSpPr/>
              <p:nvPr/>
            </p:nvSpPr>
            <p:spPr>
              <a:xfrm>
                <a:off x="628650" y="3997916"/>
                <a:ext cx="8154906" cy="1208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b="1" dirty="0"/>
                  <a:t>This work</a:t>
                </a:r>
                <a:r>
                  <a:rPr lang="en-US" altLang="zh-CN" sz="2100" dirty="0"/>
                  <a:t>: a </a:t>
                </a:r>
                <a:r>
                  <a:rPr lang="en-US" altLang="zh-CN" sz="2100" b="1" dirty="0">
                    <a:solidFill>
                      <a:srgbClr val="C00000"/>
                    </a:solidFill>
                  </a:rPr>
                  <a:t>time-space tradeoff </a:t>
                </a:r>
                <a:r>
                  <a:rPr lang="en-US" altLang="zh-CN" sz="2100" dirty="0"/>
                  <a:t>(randomized)</a:t>
                </a:r>
                <a:r>
                  <a:rPr lang="en-US" altLang="zh-CN" sz="21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100" dirty="0"/>
                  <a:t>algorithm</a:t>
                </a:r>
              </a:p>
              <a:p>
                <a:endParaRPr lang="en-US" altLang="zh-CN" sz="9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1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1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100" dirty="0"/>
                  <a:t> </a:t>
                </a:r>
                <a:r>
                  <a:rPr lang="en-US" altLang="zh-CN" sz="2100" dirty="0"/>
                  <a:t>time,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1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1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dirty="0"/>
                  <a:t> space, for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altLang="zh-CN" sz="21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1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altLang="zh-CN" sz="21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US" altLang="zh-CN" sz="21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CN" sz="2100" dirty="0"/>
                  <a:t> </a:t>
                </a:r>
              </a:p>
              <a:p>
                <a:endParaRPr lang="en-US" altLang="zh-CN" sz="21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198A10-AA76-4F13-A93E-67F7A8C45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97916"/>
                <a:ext cx="8154906" cy="1208216"/>
              </a:xfrm>
              <a:prstGeom prst="rect">
                <a:avLst/>
              </a:prstGeom>
              <a:blipFill>
                <a:blip r:embed="rId5"/>
                <a:stretch>
                  <a:fillRect l="-897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330909-7366-4393-A878-F334C22C007B}"/>
                  </a:ext>
                </a:extLst>
              </p:cNvPr>
              <p:cNvSpPr/>
              <p:nvPr/>
            </p:nvSpPr>
            <p:spPr>
              <a:xfrm>
                <a:off x="644133" y="3418249"/>
                <a:ext cx="4572000" cy="3761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/>
                  <a:t>(All these algorithms use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space)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330909-7366-4393-A878-F334C22C0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33" y="3418249"/>
                <a:ext cx="4572000" cy="376129"/>
              </a:xfrm>
              <a:prstGeom prst="rect">
                <a:avLst/>
              </a:prstGeom>
              <a:blipFill>
                <a:blip r:embed="rId6"/>
                <a:stretch>
                  <a:fillRect l="-1200" t="-655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5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190F-469F-4453-A435-30C66109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talk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F6D0914-5BAD-493F-BD59-962FD91F0A91}"/>
                  </a:ext>
                </a:extLst>
              </p:cNvPr>
              <p:cNvSpPr/>
              <p:nvPr/>
            </p:nvSpPr>
            <p:spPr>
              <a:xfrm>
                <a:off x="2491073" y="2781621"/>
                <a:ext cx="5897352" cy="87139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100" dirty="0"/>
                  <a:t>Randomized algorithm in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dirty="0"/>
                  <a:t> time,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1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1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1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1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1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100" dirty="0"/>
                  <a:t> space</a:t>
                </a:r>
                <a:endParaRPr lang="zh-CN" altLang="en-US" sz="2100" dirty="0"/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F6D0914-5BAD-493F-BD59-962FD91F0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73" y="2781621"/>
                <a:ext cx="5897352" cy="871391"/>
              </a:xfrm>
              <a:prstGeom prst="roundRect">
                <a:avLst/>
              </a:prstGeom>
              <a:blipFill>
                <a:blip r:embed="rId2"/>
                <a:stretch>
                  <a:fillRect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9129C58-0A59-4DE0-9787-38EB8285ED39}"/>
              </a:ext>
            </a:extLst>
          </p:cNvPr>
          <p:cNvSpPr/>
          <p:nvPr/>
        </p:nvSpPr>
        <p:spPr>
          <a:xfrm>
            <a:off x="464813" y="1867928"/>
            <a:ext cx="202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Main result 1: </a:t>
            </a:r>
            <a:endParaRPr lang="zh-CN" alt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58787-29D6-49BB-84CD-06AEE08F8517}"/>
              </a:ext>
            </a:extLst>
          </p:cNvPr>
          <p:cNvSpPr txBox="1"/>
          <p:nvPr/>
        </p:nvSpPr>
        <p:spPr>
          <a:xfrm>
            <a:off x="1115616" y="4989567"/>
            <a:ext cx="83196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/>
              <a:t>All based on the </a:t>
            </a:r>
            <a:r>
              <a:rPr lang="en-US" altLang="zh-CN" sz="2100" u="sng" dirty="0"/>
              <a:t>number-theoretic trick of [Kane’10]</a:t>
            </a:r>
            <a:r>
              <a:rPr lang="en-US" altLang="zh-CN" sz="2100" dirty="0"/>
              <a:t>. </a:t>
            </a:r>
            <a:endParaRPr lang="zh-CN" altLang="en-US"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250CCA3-2E63-4C06-B241-0BA243484C51}"/>
                  </a:ext>
                </a:extLst>
              </p:cNvPr>
              <p:cNvSpPr/>
              <p:nvPr/>
            </p:nvSpPr>
            <p:spPr>
              <a:xfrm>
                <a:off x="2491073" y="1661884"/>
                <a:ext cx="5897352" cy="87139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100" dirty="0"/>
                  <a:t>Deterministic algorithm in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1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dirty="0"/>
                  <a:t> time,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100" i="1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altLang="zh-CN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100" dirty="0"/>
                  <a:t>space</a:t>
                </a:r>
                <a:endParaRPr lang="zh-CN" altLang="en-US" sz="2100" dirty="0"/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250CCA3-2E63-4C06-B241-0BA243484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73" y="1661884"/>
                <a:ext cx="5897352" cy="871391"/>
              </a:xfrm>
              <a:prstGeom prst="roundRect">
                <a:avLst/>
              </a:prstGeom>
              <a:blipFill>
                <a:blip r:embed="rId3"/>
                <a:stretch>
                  <a:fillRect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17A2CF0-9776-4FC8-BEC2-2DC0853C7205}"/>
              </a:ext>
            </a:extLst>
          </p:cNvPr>
          <p:cNvSpPr/>
          <p:nvPr/>
        </p:nvSpPr>
        <p:spPr>
          <a:xfrm>
            <a:off x="464813" y="2966951"/>
            <a:ext cx="202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Main result 2: 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92892D0-EEFF-4B2D-A18B-447F34ABAE17}"/>
                  </a:ext>
                </a:extLst>
              </p:cNvPr>
              <p:cNvSpPr/>
              <p:nvPr/>
            </p:nvSpPr>
            <p:spPr>
              <a:xfrm>
                <a:off x="2491073" y="3901358"/>
                <a:ext cx="5897352" cy="87139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100" dirty="0"/>
                  <a:t>Time-space tradeoff (randomized) in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1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1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100" dirty="0">
                    <a:solidFill>
                      <a:schemeClr val="tx1"/>
                    </a:solidFill>
                  </a:rPr>
                  <a:t>time,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1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100" dirty="0">
                    <a:solidFill>
                      <a:schemeClr val="tx1"/>
                    </a:solidFill>
                  </a:rPr>
                  <a:t> space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CN" dirty="0"/>
                  <a:t>) </a:t>
                </a:r>
                <a:endParaRPr lang="zh-CN" altLang="en-US" sz="2100" dirty="0"/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92892D0-EEFF-4B2D-A18B-447F34ABA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73" y="3901358"/>
                <a:ext cx="5897352" cy="871391"/>
              </a:xfrm>
              <a:prstGeom prst="roundRect">
                <a:avLst/>
              </a:prstGeom>
              <a:blipFill>
                <a:blip r:embed="rId4"/>
                <a:stretch>
                  <a:fillRect r="-619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B3AF0EE-8B6C-4E42-8342-64C92B5EFF37}"/>
              </a:ext>
            </a:extLst>
          </p:cNvPr>
          <p:cNvSpPr/>
          <p:nvPr/>
        </p:nvSpPr>
        <p:spPr>
          <a:xfrm>
            <a:off x="464813" y="4060932"/>
            <a:ext cx="202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Main result 3: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97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40B380-3AE6-4EDB-9660-E6B19944A3C0}"/>
              </a:ext>
            </a:extLst>
          </p:cNvPr>
          <p:cNvSpPr/>
          <p:nvPr/>
        </p:nvSpPr>
        <p:spPr>
          <a:xfrm>
            <a:off x="1259632" y="2274394"/>
            <a:ext cx="5841467" cy="1296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4FD68-FFC6-4F48-88FB-73A3F488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Generating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D8450-DCF4-45A2-9DD2-0B2BA47EB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5507" y="2368007"/>
                <a:ext cx="5705590" cy="11341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The </a:t>
                </a:r>
                <a:r>
                  <a:rPr lang="en-US" altLang="zh-CN" b="1" dirty="0"/>
                  <a:t>generating function </a:t>
                </a:r>
                <a:r>
                  <a:rPr lang="en-US" altLang="zh-CN" dirty="0"/>
                  <a:t>is</a:t>
                </a:r>
              </a:p>
              <a:p>
                <a:pPr marL="0" indent="0">
                  <a:buNone/>
                </a:pPr>
                <a:endParaRPr lang="en-US" altLang="zh-CN" sz="450" dirty="0"/>
              </a:p>
              <a:p>
                <a:pPr marL="0" indent="0" algn="ctr">
                  <a:buNone/>
                </a:pPr>
                <a:r>
                  <a:rPr lang="en-US" altLang="zh-CN" sz="27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7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7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7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altLang="zh-CN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7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7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D8450-DCF4-45A2-9DD2-0B2BA47EB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5507" y="2368007"/>
                <a:ext cx="5705590" cy="1134126"/>
              </a:xfrm>
              <a:blipFill>
                <a:blip r:embed="rId2"/>
                <a:stretch>
                  <a:fillRect l="-1709" t="-7527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AEE3A3-FFF8-4FEE-9245-A36B894DAAC5}"/>
                  </a:ext>
                </a:extLst>
              </p:cNvPr>
              <p:cNvSpPr/>
              <p:nvPr/>
            </p:nvSpPr>
            <p:spPr>
              <a:xfrm>
                <a:off x="467544" y="1634399"/>
                <a:ext cx="799288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dirty="0"/>
                  <a:t>Subset Sum input: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100" dirty="0"/>
                  <a:t> </a:t>
                </a:r>
                <a:r>
                  <a:rPr lang="en-US" altLang="zh-CN" sz="2100" dirty="0"/>
                  <a:t>and target integer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100" dirty="0"/>
                  <a:t>.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(1≤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100" dirty="0"/>
              </a:p>
              <a:p>
                <a:endParaRPr lang="en-US" altLang="zh-CN" sz="21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AEE3A3-FFF8-4FEE-9245-A36B894DA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4399"/>
                <a:ext cx="7992888" cy="738664"/>
              </a:xfrm>
              <a:prstGeom prst="rect">
                <a:avLst/>
              </a:prstGeom>
              <a:blipFill>
                <a:blip r:embed="rId3"/>
                <a:stretch>
                  <a:fillRect l="-915" t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CA33BE-3766-48A6-9EE2-597F52989B98}"/>
                  </a:ext>
                </a:extLst>
              </p:cNvPr>
              <p:cNvSpPr/>
              <p:nvPr/>
            </p:nvSpPr>
            <p:spPr>
              <a:xfrm>
                <a:off x="442815" y="4340897"/>
                <a:ext cx="5411418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dirty="0"/>
                  <a:t>Output YES </a:t>
                </a:r>
                <a:r>
                  <a:rPr lang="en-US" altLang="zh-CN" sz="2100" dirty="0" err="1"/>
                  <a:t>iff</a:t>
                </a:r>
                <a:r>
                  <a:rPr lang="en-US" altLang="zh-CN" sz="2100" dirty="0"/>
                  <a:t> the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100" dirty="0"/>
                  <a:t>-</a:t>
                </a:r>
                <a:r>
                  <a:rPr lang="en-US" altLang="zh-CN" sz="2100" dirty="0" err="1"/>
                  <a:t>th</a:t>
                </a:r>
                <a:r>
                  <a:rPr lang="en-US" altLang="zh-CN" sz="2100" dirty="0"/>
                  <a:t> coefficient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≠0</m:t>
                    </m:r>
                    <m:r>
                      <a:rPr lang="en-US" altLang="zh-CN" sz="21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1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CA33BE-3766-48A6-9EE2-597F52989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15" y="4340897"/>
                <a:ext cx="5411418" cy="415498"/>
              </a:xfrm>
              <a:prstGeom prst="rect">
                <a:avLst/>
              </a:prstGeom>
              <a:blipFill>
                <a:blip r:embed="rId4"/>
                <a:stretch>
                  <a:fillRect l="-1353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7D5F91-B1A3-4803-A95F-5656CD4C9FE0}"/>
                  </a:ext>
                </a:extLst>
              </p:cNvPr>
              <p:cNvSpPr/>
              <p:nvPr/>
            </p:nvSpPr>
            <p:spPr>
              <a:xfrm>
                <a:off x="444066" y="3763888"/>
                <a:ext cx="2704458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𝑛𝑡</m:t>
                    </m:r>
                  </m:oMath>
                </a14:m>
                <a:r>
                  <a:rPr lang="en-US" altLang="zh-CN" sz="2000" dirty="0"/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7D5F91-B1A3-4803-A95F-5656CD4C9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66" y="3763888"/>
                <a:ext cx="2704458" cy="401072"/>
              </a:xfrm>
              <a:prstGeom prst="rect">
                <a:avLst/>
              </a:prstGeom>
              <a:blipFill>
                <a:blip r:embed="rId5"/>
                <a:stretch>
                  <a:fillRect l="-1129" t="-122727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0AD815-BD80-4661-B951-7FDE7EE8B2FE}"/>
                  </a:ext>
                </a:extLst>
              </p:cNvPr>
              <p:cNvSpPr/>
              <p:nvPr/>
            </p:nvSpPr>
            <p:spPr>
              <a:xfrm>
                <a:off x="467544" y="4960912"/>
                <a:ext cx="52448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/>
                  <a:t>Naively expanding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would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space…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0AD815-BD80-4661-B951-7FDE7EE8B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60912"/>
                <a:ext cx="5244897" cy="400110"/>
              </a:xfrm>
              <a:prstGeom prst="rect">
                <a:avLst/>
              </a:prstGeom>
              <a:blipFill>
                <a:blip r:embed="rId6"/>
                <a:stretch>
                  <a:fillRect l="-1279" t="-9231" r="-23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3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A33CCA-BF7E-4D47-98AE-91CCFB70B9CF}"/>
              </a:ext>
            </a:extLst>
          </p:cNvPr>
          <p:cNvSpPr/>
          <p:nvPr/>
        </p:nvSpPr>
        <p:spPr>
          <a:xfrm>
            <a:off x="571570" y="1315616"/>
            <a:ext cx="7630430" cy="12723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9D9A6-04E0-4F97-B95B-1A7D3312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Kane’s number-theoretic trick</a:t>
            </a:r>
            <a:endParaRPr lang="zh-CN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49D21E-411F-4D1E-AE35-2746EBAB5207}"/>
              </a:ext>
            </a:extLst>
          </p:cNvPr>
          <p:cNvGrpSpPr/>
          <p:nvPr/>
        </p:nvGrpSpPr>
        <p:grpSpPr>
          <a:xfrm>
            <a:off x="571568" y="1315616"/>
            <a:ext cx="7650068" cy="1576137"/>
            <a:chOff x="890647" y="1772816"/>
            <a:chExt cx="10200088" cy="21015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A5052F4-6A9F-4769-8384-DD74AABEF8D9}"/>
                    </a:ext>
                  </a:extLst>
                </p:cNvPr>
                <p:cNvSpPr/>
                <p:nvPr/>
              </p:nvSpPr>
              <p:spPr>
                <a:xfrm>
                  <a:off x="890647" y="1772816"/>
                  <a:ext cx="9145016" cy="21015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100" dirty="0"/>
                    <a:t>Lemma: For prime </a:t>
                  </a:r>
                  <a14:m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zh-CN" altLang="en-US" sz="2100" dirty="0"/>
                    <a:t> </a:t>
                  </a:r>
                  <a:r>
                    <a:rPr lang="en-US" altLang="zh-CN" sz="2100" dirty="0"/>
                    <a:t>and integer </a:t>
                  </a:r>
                  <a14:m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zh-CN" sz="2100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nary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≡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−1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10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CN" sz="21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0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10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                           </m:t>
                        </m:r>
                      </m:oMath>
                    </m:oMathPara>
                  </a14:m>
                  <a:endParaRPr lang="en-US" altLang="zh-CN" sz="2100" dirty="0"/>
                </a:p>
                <a:p>
                  <a:endParaRPr lang="zh-CN" altLang="en-US" sz="21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A5052F4-6A9F-4769-8384-DD74AABEF8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47" y="1772816"/>
                  <a:ext cx="9145016" cy="2101516"/>
                </a:xfrm>
                <a:prstGeom prst="rect">
                  <a:avLst/>
                </a:prstGeom>
                <a:blipFill>
                  <a:blip r:embed="rId2"/>
                  <a:stretch>
                    <a:fillRect l="-1067" t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2B8CEE-DD9F-40F4-83CC-C85A8A2DC31E}"/>
                    </a:ext>
                  </a:extLst>
                </p:cNvPr>
                <p:cNvSpPr/>
                <p:nvPr/>
              </p:nvSpPr>
              <p:spPr>
                <a:xfrm>
                  <a:off x="6907966" y="2257708"/>
                  <a:ext cx="2823423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1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altLang="zh-CN" sz="2100" dirty="0"/>
                    <a:t> divides </a:t>
                  </a:r>
                  <a14:m>
                    <m:oMath xmlns:m="http://schemas.openxmlformats.org/officeDocument/2006/math"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zh-CN" altLang="en-US" sz="21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2B8CEE-DD9F-40F4-83CC-C85A8A2DC3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966" y="2257708"/>
                  <a:ext cx="2823423" cy="553997"/>
                </a:xfrm>
                <a:prstGeom prst="rect">
                  <a:avLst/>
                </a:prstGeom>
                <a:blipFill>
                  <a:blip r:embed="rId3"/>
                  <a:stretch>
                    <a:fillRect l="-3458" t="-8696" b="-27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27F804-6C01-4129-A842-90C6FA3DD779}"/>
                    </a:ext>
                  </a:extLst>
                </p:cNvPr>
                <p:cNvSpPr/>
                <p:nvPr/>
              </p:nvSpPr>
              <p:spPr>
                <a:xfrm>
                  <a:off x="6907967" y="2689756"/>
                  <a:ext cx="4182768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1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altLang="zh-CN" sz="2100" dirty="0"/>
                    <a:t> does not divide </a:t>
                  </a:r>
                  <a14:m>
                    <m:oMath xmlns:m="http://schemas.openxmlformats.org/officeDocument/2006/math"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zh-CN" altLang="en-US" sz="21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27F804-6C01-4129-A842-90C6FA3DD7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967" y="2689756"/>
                  <a:ext cx="4182768" cy="553997"/>
                </a:xfrm>
                <a:prstGeom prst="rect">
                  <a:avLst/>
                </a:prstGeom>
                <a:blipFill>
                  <a:blip r:embed="rId4"/>
                  <a:stretch>
                    <a:fillRect l="-2330" t="-10294" b="-27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EE8CAD-58C5-4B3A-8F28-8CB000B6A70D}"/>
                  </a:ext>
                </a:extLst>
              </p:cNvPr>
              <p:cNvSpPr txBox="1"/>
              <p:nvPr/>
            </p:nvSpPr>
            <p:spPr>
              <a:xfrm>
                <a:off x="673156" y="2681220"/>
                <a:ext cx="78867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Example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zh-CN" dirty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=354≡−1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		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≡0 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				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EE8CAD-58C5-4B3A-8F28-8CB000B6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56" y="2681220"/>
                <a:ext cx="7886700" cy="923330"/>
              </a:xfrm>
              <a:prstGeom prst="rect">
                <a:avLst/>
              </a:prstGeom>
              <a:blipFill>
                <a:blip r:embed="rId5"/>
                <a:stretch>
                  <a:fillRect l="-618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66D562-F187-471D-B3E3-267DD6270C0F}"/>
                  </a:ext>
                </a:extLst>
              </p:cNvPr>
              <p:cNvSpPr txBox="1"/>
              <p:nvPr/>
            </p:nvSpPr>
            <p:spPr>
              <a:xfrm>
                <a:off x="673156" y="3331840"/>
                <a:ext cx="6912768" cy="1705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 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US" dirty="0"/>
                  <a:t> by Fermat’s theorem. </a:t>
                </a:r>
              </a:p>
              <a:p>
                <a:endParaRPr lang="en-US" dirty="0"/>
              </a:p>
              <a:p>
                <a:r>
                  <a:rPr lang="en-US" dirty="0"/>
                  <a:t> 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does not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the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p>
                    </m:sSubSup>
                  </m:oMath>
                </a14:m>
                <a:r>
                  <a:rPr lang="en-US" dirty="0"/>
                  <a:t>, and</a:t>
                </a:r>
              </a:p>
              <a:p>
                <a:r>
                  <a:rPr lang="en-US" b="0" dirty="0"/>
                  <a:t>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𝑖𝑎</m:t>
                                </m:r>
                              </m:sup>
                            </m:sSup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66D562-F187-471D-B3E3-267DD6270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56" y="3331840"/>
                <a:ext cx="6912768" cy="1705147"/>
              </a:xfrm>
              <a:prstGeom prst="rect">
                <a:avLst/>
              </a:prstGeom>
              <a:blipFill>
                <a:blip r:embed="rId6"/>
                <a:stretch>
                  <a:fillRect l="-705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4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A33CCA-BF7E-4D47-98AE-91CCFB70B9CF}"/>
              </a:ext>
            </a:extLst>
          </p:cNvPr>
          <p:cNvSpPr/>
          <p:nvPr/>
        </p:nvSpPr>
        <p:spPr>
          <a:xfrm>
            <a:off x="571570" y="1315616"/>
            <a:ext cx="7630430" cy="12723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9D9A6-04E0-4F97-B95B-1A7D3312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Kane’s number-theoretic trick</a:t>
            </a:r>
            <a:endParaRPr lang="zh-CN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49D21E-411F-4D1E-AE35-2746EBAB5207}"/>
              </a:ext>
            </a:extLst>
          </p:cNvPr>
          <p:cNvGrpSpPr/>
          <p:nvPr/>
        </p:nvGrpSpPr>
        <p:grpSpPr>
          <a:xfrm>
            <a:off x="571568" y="1315616"/>
            <a:ext cx="7650068" cy="1576137"/>
            <a:chOff x="890647" y="1772816"/>
            <a:chExt cx="10200088" cy="21015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A5052F4-6A9F-4769-8384-DD74AABEF8D9}"/>
                    </a:ext>
                  </a:extLst>
                </p:cNvPr>
                <p:cNvSpPr/>
                <p:nvPr/>
              </p:nvSpPr>
              <p:spPr>
                <a:xfrm>
                  <a:off x="890647" y="1772816"/>
                  <a:ext cx="9145016" cy="21015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100" dirty="0"/>
                    <a:t>Lemma: For prime </a:t>
                  </a:r>
                  <a14:m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zh-CN" altLang="en-US" sz="2100" dirty="0"/>
                    <a:t> </a:t>
                  </a:r>
                  <a:r>
                    <a:rPr lang="en-US" altLang="zh-CN" sz="2100" dirty="0"/>
                    <a:t>and integer </a:t>
                  </a:r>
                  <a14:m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zh-CN" sz="2100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nary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≡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−1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10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CN" sz="21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0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10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                           </m:t>
                        </m:r>
                      </m:oMath>
                    </m:oMathPara>
                  </a14:m>
                  <a:endParaRPr lang="en-US" altLang="zh-CN" sz="2100" dirty="0"/>
                </a:p>
                <a:p>
                  <a:endParaRPr lang="zh-CN" altLang="en-US" sz="2100" dirty="0"/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A5052F4-6A9F-4769-8384-DD74AABEF8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47" y="1772816"/>
                  <a:ext cx="9145016" cy="2101516"/>
                </a:xfrm>
                <a:prstGeom prst="rect">
                  <a:avLst/>
                </a:prstGeom>
                <a:blipFill>
                  <a:blip r:embed="rId2"/>
                  <a:stretch>
                    <a:fillRect l="-1067" t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2B8CEE-DD9F-40F4-83CC-C85A8A2DC31E}"/>
                    </a:ext>
                  </a:extLst>
                </p:cNvPr>
                <p:cNvSpPr/>
                <p:nvPr/>
              </p:nvSpPr>
              <p:spPr>
                <a:xfrm>
                  <a:off x="6907966" y="2257708"/>
                  <a:ext cx="2823423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1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altLang="zh-CN" sz="2100" dirty="0"/>
                    <a:t> divides </a:t>
                  </a:r>
                  <a14:m>
                    <m:oMath xmlns:m="http://schemas.openxmlformats.org/officeDocument/2006/math"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zh-CN" altLang="en-US" sz="2100" dirty="0"/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2B8CEE-DD9F-40F4-83CC-C85A8A2DC3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966" y="2257708"/>
                  <a:ext cx="2823423" cy="553997"/>
                </a:xfrm>
                <a:prstGeom prst="rect">
                  <a:avLst/>
                </a:prstGeom>
                <a:blipFill>
                  <a:blip r:embed="rId3"/>
                  <a:stretch>
                    <a:fillRect l="-3458" t="-8696" b="-27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27F804-6C01-4129-A842-90C6FA3DD779}"/>
                    </a:ext>
                  </a:extLst>
                </p:cNvPr>
                <p:cNvSpPr/>
                <p:nvPr/>
              </p:nvSpPr>
              <p:spPr>
                <a:xfrm>
                  <a:off x="6907967" y="2689756"/>
                  <a:ext cx="4182768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1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altLang="zh-CN" sz="2100" dirty="0"/>
                    <a:t> does not divide </a:t>
                  </a:r>
                  <a14:m>
                    <m:oMath xmlns:m="http://schemas.openxmlformats.org/officeDocument/2006/math"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100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zh-CN" altLang="en-US" sz="2100" dirty="0"/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27F804-6C01-4129-A842-90C6FA3DD7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967" y="2689756"/>
                  <a:ext cx="4182768" cy="553997"/>
                </a:xfrm>
                <a:prstGeom prst="rect">
                  <a:avLst/>
                </a:prstGeom>
                <a:blipFill>
                  <a:blip r:embed="rId4"/>
                  <a:stretch>
                    <a:fillRect l="-2330" t="-10294" b="-27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FE5381-49C4-4046-A406-529F8C1EF662}"/>
                  </a:ext>
                </a:extLst>
              </p:cNvPr>
              <p:cNvSpPr/>
              <p:nvPr/>
            </p:nvSpPr>
            <p:spPr>
              <a:xfrm>
                <a:off x="776858" y="3355407"/>
                <a:ext cx="7899598" cy="1029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FE5381-49C4-4046-A406-529F8C1EF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58" y="3355407"/>
                <a:ext cx="7899598" cy="10291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0BAD5B-D60D-4C46-9329-349004C191BF}"/>
                  </a:ext>
                </a:extLst>
              </p:cNvPr>
              <p:cNvSpPr/>
              <p:nvPr/>
            </p:nvSpPr>
            <p:spPr>
              <a:xfrm>
                <a:off x="3203848" y="4418835"/>
                <a:ext cx="2471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≡−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0BAD5B-D60D-4C46-9329-349004C19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18835"/>
                <a:ext cx="2471189" cy="461665"/>
              </a:xfrm>
              <a:prstGeom prst="rect">
                <a:avLst/>
              </a:prstGeom>
              <a:blipFill>
                <a:blip r:embed="rId6"/>
                <a:stretch>
                  <a:fillRect r="-24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744049-B80D-43AB-8D06-6A2811660683}"/>
                  </a:ext>
                </a:extLst>
              </p:cNvPr>
              <p:cNvSpPr/>
              <p:nvPr/>
            </p:nvSpPr>
            <p:spPr>
              <a:xfrm>
                <a:off x="251520" y="4580711"/>
                <a:ext cx="2916324" cy="43858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Pick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744049-B80D-43AB-8D06-6A2811660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80711"/>
                <a:ext cx="2916324" cy="438581"/>
              </a:xfrm>
              <a:prstGeom prst="rect">
                <a:avLst/>
              </a:prstGeom>
              <a:blipFill>
                <a:blip r:embed="rId7"/>
                <a:stretch>
                  <a:fillRect l="-416" t="-1081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12D594-3C8E-46BA-A630-988F0BA9DDC8}"/>
                  </a:ext>
                </a:extLst>
              </p:cNvPr>
              <p:cNvSpPr/>
              <p:nvPr/>
            </p:nvSpPr>
            <p:spPr>
              <a:xfrm>
                <a:off x="2633836" y="2971800"/>
                <a:ext cx="5327741" cy="457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12D594-3C8E-46BA-A630-988F0BA9D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836" y="2971800"/>
                <a:ext cx="5327741" cy="457113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9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0" grpId="0"/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D9A6-04E0-4F97-B95B-1A7D3312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Kane’s number-theoretic trick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FE5381-49C4-4046-A406-529F8C1EF662}"/>
                  </a:ext>
                </a:extLst>
              </p:cNvPr>
              <p:cNvSpPr/>
              <p:nvPr/>
            </p:nvSpPr>
            <p:spPr>
              <a:xfrm>
                <a:off x="0" y="1191231"/>
                <a:ext cx="7615758" cy="878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FE5381-49C4-4046-A406-529F8C1EF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1231"/>
                <a:ext cx="7615758" cy="878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C5ED76-85ED-4EB6-9C35-C79A75172EFE}"/>
                  </a:ext>
                </a:extLst>
              </p:cNvPr>
              <p:cNvSpPr txBox="1"/>
              <p:nvPr/>
            </p:nvSpPr>
            <p:spPr>
              <a:xfrm>
                <a:off x="593166" y="3712670"/>
                <a:ext cx="7129704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Space complexity: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/>
                  <a:t> bits</a:t>
                </a:r>
              </a:p>
              <a:p>
                <a:endParaRPr lang="en-US" altLang="zh-CN" sz="900" dirty="0"/>
              </a:p>
              <a:p>
                <a:r>
                  <a:rPr lang="en-US" altLang="zh-CN" dirty="0"/>
                  <a:t>(Randomized) Time complexity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r>
                  <a:rPr lang="en-US" altLang="zh-CN" sz="1600" dirty="0"/>
                  <a:t>(Deterministic: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600" dirty="0"/>
                  <a:t>)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C5ED76-85ED-4EB6-9C35-C79A75172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66" y="3712670"/>
                <a:ext cx="7129704" cy="1061829"/>
              </a:xfrm>
              <a:prstGeom prst="rect">
                <a:avLst/>
              </a:prstGeom>
              <a:blipFill>
                <a:blip r:embed="rId4"/>
                <a:stretch>
                  <a:fillRect l="-684" t="-2874" b="-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54CFDD-7A43-401D-911E-CD3962B077FD}"/>
                  </a:ext>
                </a:extLst>
              </p:cNvPr>
              <p:cNvSpPr/>
              <p:nvPr/>
            </p:nvSpPr>
            <p:spPr>
              <a:xfrm>
                <a:off x="593166" y="2280209"/>
                <a:ext cx="8263386" cy="1024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sz="600" dirty="0"/>
              </a:p>
              <a:p>
                <a:r>
                  <a:rPr lang="en-US" altLang="zh-CN" dirty="0"/>
                  <a:t>Randomized Algorithm: </a:t>
                </a:r>
              </a:p>
              <a:p>
                <a:r>
                  <a:rPr lang="en-US" altLang="zh-CN" dirty="0"/>
                  <a:t>    (1) Pick a </a:t>
                </a:r>
                <a:r>
                  <a:rPr lang="en-US" altLang="zh-CN" b="1" dirty="0"/>
                  <a:t>random</a:t>
                </a:r>
                <a:r>
                  <a:rPr lang="en-US" altLang="zh-CN" dirty="0"/>
                  <a:t> prime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𝐝𝐞𝐠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𝒏𝒕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    (2) Evaluate, and output YES </a:t>
                </a:r>
                <a:r>
                  <a:rPr lang="en-US" altLang="zh-CN" dirty="0" err="1"/>
                  <a:t>iff</a:t>
                </a:r>
                <a:r>
                  <a:rPr lang="en-US" altLang="zh-CN" dirty="0"/>
                  <a:t> the sum is nonzero (mod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).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54CFDD-7A43-401D-911E-CD3962B07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66" y="2280209"/>
                <a:ext cx="8263386" cy="1024383"/>
              </a:xfrm>
              <a:prstGeom prst="rect">
                <a:avLst/>
              </a:prstGeom>
              <a:blipFill>
                <a:blip r:embed="rId5"/>
                <a:stretch>
                  <a:fillRect l="-590"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25D5F5C7-921A-405C-800E-69D575AE537D}"/>
                  </a:ext>
                </a:extLst>
              </p:cNvPr>
              <p:cNvSpPr/>
              <p:nvPr/>
            </p:nvSpPr>
            <p:spPr>
              <a:xfrm>
                <a:off x="5727768" y="2045609"/>
                <a:ext cx="2660656" cy="683252"/>
              </a:xfrm>
              <a:prstGeom prst="wedgeRoundRectCallout">
                <a:avLst>
                  <a:gd name="adj1" fmla="val -51245"/>
                  <a:gd name="adj2" fmla="val 77136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 Small one-sided error 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25D5F5C7-921A-405C-800E-69D575AE5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68" y="2045609"/>
                <a:ext cx="2660656" cy="683252"/>
              </a:xfrm>
              <a:prstGeom prst="wedgeRoundRectCallout">
                <a:avLst>
                  <a:gd name="adj1" fmla="val -51245"/>
                  <a:gd name="adj2" fmla="val 77136"/>
                  <a:gd name="adj3" fmla="val 16667"/>
                </a:avLst>
              </a:prstGeom>
              <a:blipFill>
                <a:blip r:embed="rId6"/>
                <a:stretch>
                  <a:fillRect t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66AB04-C212-4E31-AAEF-8501E46C2794}"/>
                  </a:ext>
                </a:extLst>
              </p:cNvPr>
              <p:cNvSpPr/>
              <p:nvPr/>
            </p:nvSpPr>
            <p:spPr>
              <a:xfrm>
                <a:off x="755576" y="4988024"/>
                <a:ext cx="7776864" cy="4095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100" dirty="0"/>
                  <a:t>Our improvement: construct a ``generating function’’ with degree </a:t>
                </a:r>
                <a14:m>
                  <m:oMath xmlns:m="http://schemas.openxmlformats.org/officeDocument/2006/math">
                    <m:r>
                      <a:rPr lang="en-US" altLang="zh-CN" sz="2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1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2100" dirty="0"/>
                  <a:t>!</a:t>
                </a:r>
                <a:endParaRPr lang="zh-CN" altLang="en-US" sz="21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66AB04-C212-4E31-AAEF-8501E46C2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88024"/>
                <a:ext cx="7776864" cy="409564"/>
              </a:xfrm>
              <a:prstGeom prst="rect">
                <a:avLst/>
              </a:prstGeom>
              <a:blipFill>
                <a:blip r:embed="rId7"/>
                <a:stretch>
                  <a:fillRect l="-1408" t="-7246" r="-1487"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2B8D7454-5382-48EF-8AE2-150F5CE7974C}"/>
                  </a:ext>
                </a:extLst>
              </p:cNvPr>
              <p:cNvSpPr/>
              <p:nvPr/>
            </p:nvSpPr>
            <p:spPr>
              <a:xfrm>
                <a:off x="5580112" y="3612687"/>
                <a:ext cx="3105123" cy="623696"/>
              </a:xfrm>
              <a:prstGeom prst="wedgeRoundRectCallout">
                <a:avLst>
                  <a:gd name="adj1" fmla="val -79632"/>
                  <a:gd name="adj2" fmla="val 27738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To improve the running time, we’d like to pick a smaller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...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2B8D7454-5382-48EF-8AE2-150F5CE79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612687"/>
                <a:ext cx="3105123" cy="623696"/>
              </a:xfrm>
              <a:prstGeom prst="wedgeRoundRectCallout">
                <a:avLst>
                  <a:gd name="adj1" fmla="val -79632"/>
                  <a:gd name="adj2" fmla="val 27738"/>
                  <a:gd name="adj3" fmla="val 16667"/>
                </a:avLst>
              </a:prstGeom>
              <a:blipFill>
                <a:blip r:embed="rId8"/>
                <a:stretch>
                  <a:fillRect t="-576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3D25C8B-0D92-48AE-91C6-6C2ECCF67B16}"/>
                  </a:ext>
                </a:extLst>
              </p:cNvPr>
              <p:cNvSpPr/>
              <p:nvPr/>
            </p:nvSpPr>
            <p:spPr>
              <a:xfrm>
                <a:off x="3275856" y="2323324"/>
                <a:ext cx="1836204" cy="31760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&gt;</m:t>
                      </m:r>
                      <m:func>
                        <m:func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1" i="0">
                              <a:latin typeface="Cambria Math" panose="02040503050406030204" pitchFamily="18" charset="0"/>
                            </a:rPr>
                            <m:t>𝐝𝐞𝐠</m:t>
                          </m:r>
                        </m:fName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3D25C8B-0D92-48AE-91C6-6C2ECCF67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23324"/>
                <a:ext cx="1836204" cy="317608"/>
              </a:xfrm>
              <a:prstGeom prst="rect">
                <a:avLst/>
              </a:prstGeom>
              <a:blipFill>
                <a:blip r:embed="rId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0ECDC8-1743-451D-8CA6-6D71DDE4D4C8}"/>
                  </a:ext>
                </a:extLst>
              </p:cNvPr>
              <p:cNvSpPr/>
              <p:nvPr/>
            </p:nvSpPr>
            <p:spPr>
              <a:xfrm>
                <a:off x="0" y="3229885"/>
                <a:ext cx="568863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/>
                  <a:t>(Deterministic version: repeat on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600" dirty="0"/>
                  <a:t> different primes)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0ECDC8-1743-451D-8CA6-6D71DDE4D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9885"/>
                <a:ext cx="5688632" cy="338554"/>
              </a:xfrm>
              <a:prstGeom prst="rect">
                <a:avLst/>
              </a:prstGeom>
              <a:blipFill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9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11554</TotalTime>
  <Words>2779</Words>
  <Application>Microsoft Office PowerPoint</Application>
  <PresentationFormat>Custom</PresentationFormat>
  <Paragraphs>336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 Math</vt:lpstr>
      <vt:lpstr>Office Theme</vt:lpstr>
      <vt:lpstr>Fast Low-Space Algorithms for Subset Sum</vt:lpstr>
      <vt:lpstr>Subset Sum Problem</vt:lpstr>
      <vt:lpstr>Prior Work &amp; Our Results</vt:lpstr>
      <vt:lpstr>Algorithms Faster than O(nt)</vt:lpstr>
      <vt:lpstr>This talk</vt:lpstr>
      <vt:lpstr>Generating Function</vt:lpstr>
      <vt:lpstr>Kane’s number-theoretic trick</vt:lpstr>
      <vt:lpstr>Kane’s number-theoretic trick</vt:lpstr>
      <vt:lpstr>Kane’s number-theoretic trick</vt:lpstr>
      <vt:lpstr>Low-degree Generating Functions</vt:lpstr>
      <vt:lpstr>Divide into classes</vt:lpstr>
      <vt:lpstr>PowerPoint Presentation</vt:lpstr>
      <vt:lpstr>PowerPoint Presentation</vt:lpstr>
      <vt:lpstr>Low-degree Generating Functions</vt:lpstr>
      <vt:lpstr>Bringmann’s Random Partitioning</vt:lpstr>
      <vt:lpstr>Bringmann’s Random Partitioning</vt:lpstr>
      <vt:lpstr>PowerPoint Presentation</vt:lpstr>
      <vt:lpstr>Pseudorandom Partitioning (second level)</vt:lpstr>
      <vt:lpstr>Pseudorandom Partitioning (first level)</vt:lpstr>
      <vt:lpstr>Invertible Load-balancing Hashing</vt:lpstr>
      <vt:lpstr>Time-space Tradeoff Algorithm</vt:lpstr>
      <vt:lpstr>Time-space Tradeoff Algorithm</vt:lpstr>
      <vt:lpstr>Time-space Tradeoff Algorithm</vt:lpstr>
      <vt:lpstr>Summary</vt:lpstr>
      <vt:lpstr>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Low-Space Algorithms for Subset Sum</dc:title>
  <cp:lastModifiedBy>Jin Ce</cp:lastModifiedBy>
  <cp:revision>351</cp:revision>
  <dcterms:created xsi:type="dcterms:W3CDTF">2019-09-15T08:17:20Z</dcterms:created>
  <dcterms:modified xsi:type="dcterms:W3CDTF">2021-04-29T19:28:43Z</dcterms:modified>
</cp:coreProperties>
</file>