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7" r:id="rId3"/>
    <p:sldId id="258" r:id="rId4"/>
    <p:sldId id="332" r:id="rId5"/>
    <p:sldId id="312" r:id="rId6"/>
    <p:sldId id="294" r:id="rId7"/>
    <p:sldId id="305" r:id="rId8"/>
    <p:sldId id="307" r:id="rId9"/>
    <p:sldId id="313" r:id="rId10"/>
    <p:sldId id="320" r:id="rId11"/>
    <p:sldId id="261" r:id="rId12"/>
    <p:sldId id="321" r:id="rId13"/>
    <p:sldId id="280" r:id="rId14"/>
    <p:sldId id="281" r:id="rId15"/>
    <p:sldId id="282" r:id="rId16"/>
    <p:sldId id="329" r:id="rId17"/>
    <p:sldId id="278" r:id="rId18"/>
    <p:sldId id="292" r:id="rId19"/>
    <p:sldId id="331" r:id="rId20"/>
    <p:sldId id="327" r:id="rId21"/>
    <p:sldId id="316" r:id="rId22"/>
    <p:sldId id="317" r:id="rId23"/>
    <p:sldId id="334" r:id="rId24"/>
    <p:sldId id="335" r:id="rId25"/>
    <p:sldId id="318" r:id="rId26"/>
    <p:sldId id="324" r:id="rId27"/>
    <p:sldId id="337" r:id="rId28"/>
    <p:sldId id="325" r:id="rId29"/>
    <p:sldId id="336" r:id="rId30"/>
    <p:sldId id="319" r:id="rId31"/>
    <p:sldId id="322" r:id="rId32"/>
    <p:sldId id="328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results" id="{885AA5E6-C872-43E3-B8F7-FF29C6DE605E}">
          <p14:sldIdLst>
            <p14:sldId id="256"/>
            <p14:sldId id="277"/>
            <p14:sldId id="258"/>
            <p14:sldId id="332"/>
            <p14:sldId id="312"/>
            <p14:sldId id="294"/>
            <p14:sldId id="305"/>
            <p14:sldId id="307"/>
          </p14:sldIdLst>
        </p14:section>
        <p14:section name="LCS warmup" id="{F98DC236-20E2-4821-83E8-18C7B76EC924}">
          <p14:sldIdLst>
            <p14:sldId id="313"/>
            <p14:sldId id="320"/>
            <p14:sldId id="261"/>
            <p14:sldId id="321"/>
            <p14:sldId id="280"/>
            <p14:sldId id="281"/>
            <p14:sldId id="282"/>
            <p14:sldId id="329"/>
            <p14:sldId id="278"/>
          </p14:sldIdLst>
        </p14:section>
        <p14:section name="sync set &amp; anchor" id="{8464A92B-AF9C-4918-965A-E9788B01484B}">
          <p14:sldIdLst>
            <p14:sldId id="292"/>
            <p14:sldId id="331"/>
            <p14:sldId id="327"/>
            <p14:sldId id="316"/>
            <p14:sldId id="317"/>
            <p14:sldId id="334"/>
            <p14:sldId id="335"/>
            <p14:sldId id="318"/>
            <p14:sldId id="324"/>
            <p14:sldId id="337"/>
            <p14:sldId id="325"/>
            <p14:sldId id="336"/>
            <p14:sldId id="319"/>
            <p14:sldId id="322"/>
            <p14:sldId id="328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6" autoAdjust="0"/>
    <p:restoredTop sz="79406" autoAdjust="0"/>
  </p:normalViewPr>
  <p:slideViewPr>
    <p:cSldViewPr snapToGrid="0">
      <p:cViewPr varScale="1">
        <p:scale>
          <a:sx n="79" d="100"/>
          <a:sy n="79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A0A5-7F70-4FFB-8613-B674F97205A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BDCE-2093-451A-AAAA-319BCA60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00145-019-09317-z#auth-Louis-Salvail" TargetMode="External"/><Relationship Id="rId3" Type="http://schemas.openxmlformats.org/officeDocument/2006/relationships/hyperlink" Target="https://link.springer.com/article/10.1007/s00145-019-09317-z#auth-Gilles-Brassard" TargetMode="External"/><Relationship Id="rId7" Type="http://schemas.openxmlformats.org/officeDocument/2006/relationships/hyperlink" Target="https://link.springer.com/article/10.1007/s00145-019-09317-z#auth-Sophie-Laplant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ink.springer.com/article/10.1007/s00145-019-09317-z#auth-Marc-Kaplan" TargetMode="External"/><Relationship Id="rId5" Type="http://schemas.openxmlformats.org/officeDocument/2006/relationships/hyperlink" Target="https://link.springer.com/article/10.1007/s00145-019-09317-z#auth-Kassem-Kalach" TargetMode="External"/><Relationship Id="rId4" Type="http://schemas.openxmlformats.org/officeDocument/2006/relationships/hyperlink" Target="https://link.springer.com/article/10.1007/s00145-019-09317-z#auth-Peter-H_y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55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1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6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7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9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2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7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3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87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Fixing mapping </a:t>
                </a:r>
                <a:r>
                  <a:rPr lang="en-US" b="0" i="0">
                    <a:latin typeface="Cambria Math" panose="02040503050406030204" pitchFamily="18" charset="0"/>
                  </a:rPr>
                  <a:t>𝐻</a:t>
                </a:r>
                <a:r>
                  <a:rPr lang="en-US" dirty="0"/>
                  <a:t>, whether </a:t>
                </a:r>
                <a:r>
                  <a:rPr lang="en-US" b="0" i="0">
                    <a:latin typeface="Cambria Math" panose="02040503050406030204" pitchFamily="18" charset="0"/>
                  </a:rPr>
                  <a:t>𝑖∈𝐴</a:t>
                </a:r>
                <a:r>
                  <a:rPr lang="en-US" dirty="0"/>
                  <a:t> only depends on </a:t>
                </a:r>
                <a:r>
                  <a:rPr lang="en-US" b="0" i="0">
                    <a:latin typeface="Cambria Math" panose="02040503050406030204" pitchFamily="18" charset="0"/>
                  </a:rPr>
                  <a:t>ℎ_𝑖,…ℎ_(𝑖+𝜏)</a:t>
                </a:r>
                <a:r>
                  <a:rPr lang="en-US" dirty="0"/>
                  <a:t>, which depend on </a:t>
                </a:r>
                <a:r>
                  <a:rPr lang="en-US" b="0" i="0">
                    <a:latin typeface="Cambria Math" panose="02040503050406030204" pitchFamily="18" charset="0"/>
                  </a:rPr>
                  <a:t>𝑆[𝑖.. 𝑖+2𝜏−1]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8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97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27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4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2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7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is 2^(c * (log n)^(0.51)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2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efficiently find the minimum </a:t>
                </a:r>
                <a:r>
                  <a:rPr lang="en-US" i="0" dirty="0">
                    <a:latin typeface="Cambria Math" panose="02040503050406030204" pitchFamily="18" charset="0"/>
                  </a:rPr>
                  <a:t>ℎ_𝑗  </a:t>
                </a:r>
                <a:r>
                  <a:rPr lang="en-US" dirty="0"/>
                  <a:t>in a length-</a:t>
                </a:r>
                <a:r>
                  <a:rPr lang="en-US" b="0" i="0">
                    <a:latin typeface="Cambria Math" panose="02040503050406030204" pitchFamily="18" charset="0"/>
                  </a:rPr>
                  <a:t>𝜏</a:t>
                </a:r>
                <a:r>
                  <a:rPr lang="en-US" dirty="0"/>
                  <a:t> window?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Naïve quantum minimum finding takes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√𝜏⋅√𝜏</a:t>
                </a:r>
                <a:r>
                  <a:rPr lang="en-US" dirty="0">
                    <a:sym typeface="Wingdings" panose="05000000000000000000" pitchFamily="2" charset="2"/>
                  </a:rPr>
                  <a:t> time 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Fix: Find the minimum using a tournament tree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Recursively applying quantum minimum finding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For this to make sense, need to modify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𝐻</a:t>
                </a:r>
                <a:r>
                  <a:rPr lang="en-US" dirty="0">
                    <a:sym typeface="Wingdings" panose="05000000000000000000" pitchFamily="2" charset="2"/>
                  </a:rPr>
                  <a:t> so that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Comparing two candidates at a distance of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𝑥</a:t>
                </a:r>
                <a:r>
                  <a:rPr lang="en-US" dirty="0">
                    <a:sym typeface="Wingdings" panose="05000000000000000000" pitchFamily="2" charset="2"/>
                  </a:rPr>
                  <a:t> takes roughly</a:t>
                </a:r>
              </a:p>
              <a:p>
                <a:pPr marL="457200" lvl="1" indent="0">
                  <a:buNone/>
                </a:pP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√𝑥</a:t>
                </a:r>
                <a:r>
                  <a:rPr lang="en-US" dirty="0">
                    <a:sym typeface="Wingdings" panose="05000000000000000000" pitchFamily="2" charset="2"/>
                  </a:rPr>
                  <a:t> quantum time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8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9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97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More applications of quantum string synchronizing sets?</a:t>
                </a:r>
              </a:p>
              <a:p>
                <a:pPr lvl="1"/>
                <a:r>
                  <a:rPr lang="en-US" dirty="0"/>
                  <a:t>We get a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-mismatch matching algorithm in </a:t>
                </a:r>
                <a:r>
                  <a:rPr lang="en-US" b="0" i="0">
                    <a:latin typeface="Cambria Math" panose="02040503050406030204" pitchFamily="18" charset="0"/>
                  </a:rPr>
                  <a:t>𝑘^(3/4) 𝑛^(1/2+𝑜(1) )</a:t>
                </a:r>
                <a:r>
                  <a:rPr lang="en-US" dirty="0"/>
                  <a:t> quantum query complexity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8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u="sng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dirty="0"/>
                  <a:t>LCS with threshold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𝑑</a:t>
                </a:r>
                <a:r>
                  <a:rPr lang="en-US" sz="1200" i="1" dirty="0"/>
                  <a:t> </a:t>
                </a:r>
                <a:r>
                  <a:rPr lang="en-US" sz="1200" dirty="0"/>
                  <a:t>smoothly interpolates between </a:t>
                </a:r>
                <a:r>
                  <a:rPr lang="en-US" sz="1200" u="sng" dirty="0"/>
                  <a:t>(bipartite) Element Distinctness </a:t>
                </a:r>
                <a:r>
                  <a:rPr lang="en-US" sz="1200" dirty="0"/>
                  <a:t>and </a:t>
                </a:r>
                <a:r>
                  <a:rPr lang="en-US" sz="1200" u="sng" dirty="0"/>
                  <a:t>Unstructured Search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d close to n: already nontrivial. Ours is worse by </a:t>
                </a:r>
                <a:r>
                  <a:rPr lang="en-US" dirty="0" err="1"/>
                  <a:t>subpoly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u="sng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Gilles Brassard</a:t>
            </a:r>
            <a:r>
              <a:rPr lang="en-US" dirty="0"/>
              <a:t>,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Peter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Høyer</a:t>
            </a:r>
            <a:r>
              <a:rPr lang="en-US" dirty="0"/>
              <a:t>,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Kassem Kalach</a:t>
            </a:r>
            <a:r>
              <a:rPr lang="en-US" dirty="0"/>
              <a:t>,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Marc Kaplan</a:t>
            </a:r>
            <a:r>
              <a:rPr lang="en-US" dirty="0"/>
              <a:t>,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Sophie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Laplante</a:t>
            </a:r>
            <a:r>
              <a:rPr lang="en-US" dirty="0"/>
              <a:t> &amp;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Louis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Salvail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1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03C-DCCF-4BD6-AA9B-E22A12ED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1B886-8E29-4F31-8B50-3F0391366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A70F-4D44-42C7-808A-DB0A1DAD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F2CB4-2C2F-4602-BB51-82CE9A0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BA18-BF43-4283-B667-5788974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3A06-A18D-4163-9378-0D6A1FB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08DE7-F753-4E78-B398-32D9094A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EE1D-E66C-4B93-B525-E9DF6571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2CE4-CF1A-4E82-A02C-77F8AB0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2379-3CA5-4717-8A64-32EBB0C8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E2E9A-E7AF-46E1-8933-1A99D3469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48579-85C3-46AF-9312-3074DE8D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57F40-F0AB-4965-8456-A78719F1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23E8-4242-40DB-A58E-C399815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A838-AC55-4B8E-A385-9B0BC9EA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4D54-82BA-4456-9558-14092993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4893-06BE-4BD5-8692-175BF285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F64F-1A18-4043-95E6-73DA512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39A-FE2B-4A45-BF0F-44AFC7A7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23CA-87FB-4E4F-9FF8-8A98C485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E340-C379-47FA-B01C-294F6EC3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7D3CC-F06F-45E2-AD76-97B5F20A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5F160-314C-432C-A708-96152B1C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3158-F264-499F-9317-098DBB5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FBB6-3E87-40E6-A36B-61716CA2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8ED-977F-438E-983B-BEF03E58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9920-6DCE-4399-ACC2-BA3EAA71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623B9-F8EA-47CC-9EA3-8AF0E9D42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31708-6DCB-44D3-B324-3B3E533C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0AE0-5432-454C-A523-62E9907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C393-C57C-4526-B3D1-33D41E21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D533-C0D3-4F2B-B9A5-56E3BDFE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5AC2-B823-4742-A9CA-D7345DAC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7A51E-E6CE-4CA2-8BD5-CD6C4D3A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45002-1E33-4BA4-8C79-12ACEECCE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042F8-2ED8-4988-95A4-ABD90BE8C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4EEB4-E3A8-4276-B176-5D3ECDC8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28E39-DC95-4CDE-AB62-3E2237E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5C394-A3EA-4AC6-9002-27027B35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811B-EA87-4C87-9EF4-51D4D87E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E56C-8AD3-4691-9EC0-4D5638C0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A63BB-2A1B-46AA-BD91-F6ABF042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9DA5E-5EAC-4A27-920D-7416ACB1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A0FFE-787F-445E-8A57-3D7C4E07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E8138-1104-4359-A20F-79D43024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708B-8701-4B62-B30C-45C61EED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8D6-F6AE-4A51-8C2E-3A209DD4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D857-6A62-41CC-B416-DABAF8E8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F0CAE-6A58-4CC1-9298-3BB3FEBC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0A35D-A000-433B-9479-E0DDFB7B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059B-0D4D-45C0-94F0-DB491CAB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39E9F-F8C1-4B81-92A5-C5536964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975-0F66-46DB-9936-D5ADB564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157AA-EC4E-4992-B154-9BAD6D137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11CE-0C05-459B-BE81-E62278D1F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9F83-1E44-4B3E-91F6-7ECCCB38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3B8B-D115-401E-9F47-85AD048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8B68A-8EAE-4612-8081-58FF919F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56008-C901-4FE8-9E02-CF9CE373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B562-B5A4-49E3-A439-5F57FB7B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3CCB-F184-432A-9996-FAB1949B6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25A9-7AF2-40AD-A884-4A79CFA2369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405B-6B93-4D70-8BB4-3CAE18BA3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E651-23F4-439B-8479-2D79054E3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4.png"/><Relationship Id="rId21" Type="http://schemas.openxmlformats.org/officeDocument/2006/relationships/image" Target="../media/image59.png"/><Relationship Id="rId7" Type="http://schemas.openxmlformats.org/officeDocument/2006/relationships/image" Target="../media/image331.png"/><Relationship Id="rId12" Type="http://schemas.openxmlformats.org/officeDocument/2006/relationships/image" Target="../media/image381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24" Type="http://schemas.openxmlformats.org/officeDocument/2006/relationships/image" Target="../media/image62.png"/><Relationship Id="rId5" Type="http://schemas.openxmlformats.org/officeDocument/2006/relationships/image" Target="../media/image450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6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381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30.png"/><Relationship Id="rId4" Type="http://schemas.openxmlformats.org/officeDocument/2006/relationships/image" Target="../media/image5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78.png"/><Relationship Id="rId3" Type="http://schemas.openxmlformats.org/officeDocument/2006/relationships/image" Target="../media/image80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560.png"/><Relationship Id="rId15" Type="http://schemas.openxmlformats.org/officeDocument/2006/relationships/image" Target="../media/image500.png"/><Relationship Id="rId10" Type="http://schemas.openxmlformats.org/officeDocument/2006/relationships/image" Target="../media/image81.png"/><Relationship Id="rId4" Type="http://schemas.openxmlformats.org/officeDocument/2006/relationships/image" Target="../media/image40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39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929A-D465-4031-B730-45193663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883" y="355601"/>
            <a:ext cx="10604500" cy="3175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463F5C"/>
                </a:solidFill>
                <a:latin typeface="Merriweather"/>
              </a:rPr>
              <a:t>Quantum Speed-ups for </a:t>
            </a:r>
            <a:br>
              <a:rPr lang="en-US" sz="4800" b="1" dirty="0">
                <a:solidFill>
                  <a:srgbClr val="463F5C"/>
                </a:solidFill>
                <a:latin typeface="Merriweather"/>
              </a:rPr>
            </a:br>
            <a:r>
              <a:rPr lang="en-US" sz="4800" b="1" dirty="0">
                <a:solidFill>
                  <a:srgbClr val="463F5C"/>
                </a:solidFill>
                <a:latin typeface="Merriweather"/>
              </a:rPr>
              <a:t>	</a:t>
            </a:r>
            <a:r>
              <a:rPr lang="en-US" sz="4800" b="1" dirty="0">
                <a:solidFill>
                  <a:srgbClr val="0070C0"/>
                </a:solidFill>
                <a:latin typeface="Merriweather"/>
              </a:rPr>
              <a:t>String Synchronizing Sets</a:t>
            </a:r>
            <a:r>
              <a:rPr lang="en-US" sz="4800" b="1" dirty="0">
                <a:solidFill>
                  <a:srgbClr val="463F5C"/>
                </a:solidFill>
                <a:latin typeface="Merriweather"/>
              </a:rPr>
              <a:t>, </a:t>
            </a:r>
            <a:br>
              <a:rPr lang="en-US" sz="4800" b="1" dirty="0">
                <a:solidFill>
                  <a:srgbClr val="463F5C"/>
                </a:solidFill>
                <a:latin typeface="Merriweather"/>
              </a:rPr>
            </a:br>
            <a:r>
              <a:rPr lang="en-US" sz="4800" b="1" dirty="0">
                <a:solidFill>
                  <a:srgbClr val="463F5C"/>
                </a:solidFill>
                <a:latin typeface="Merriweather"/>
              </a:rPr>
              <a:t>	</a:t>
            </a:r>
            <a:r>
              <a:rPr lang="en-US" sz="5400" b="1" dirty="0">
                <a:solidFill>
                  <a:srgbClr val="C00000"/>
                </a:solidFill>
                <a:latin typeface="Merriweather"/>
              </a:rPr>
              <a:t>Longest Common Substring</a:t>
            </a:r>
            <a:r>
              <a:rPr lang="en-US" sz="4800" b="1" dirty="0">
                <a:solidFill>
                  <a:srgbClr val="463F5C"/>
                </a:solidFill>
                <a:latin typeface="Merriweather"/>
              </a:rPr>
              <a:t>,</a:t>
            </a:r>
            <a:br>
              <a:rPr lang="en-US" sz="4800" b="1" dirty="0">
                <a:solidFill>
                  <a:srgbClr val="463F5C"/>
                </a:solidFill>
                <a:latin typeface="Merriweather"/>
              </a:rPr>
            </a:br>
            <a:r>
              <a:rPr lang="en-US" sz="4800" b="1" dirty="0">
                <a:solidFill>
                  <a:srgbClr val="463F5C"/>
                </a:solidFill>
                <a:latin typeface="Merriweather"/>
              </a:rPr>
              <a:t> 	and k-mismatch Matching</a:t>
            </a:r>
            <a:endParaRPr lang="en-US" sz="4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337DAB-0B6A-4C6D-A52A-80401E590CD9}"/>
              </a:ext>
            </a:extLst>
          </p:cNvPr>
          <p:cNvSpPr txBox="1">
            <a:spLocks/>
          </p:cNvSpPr>
          <p:nvPr/>
        </p:nvSpPr>
        <p:spPr>
          <a:xfrm>
            <a:off x="1456560" y="4896836"/>
            <a:ext cx="9127134" cy="1470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Based on:</a:t>
            </a:r>
          </a:p>
          <a:p>
            <a:pPr algn="l"/>
            <a:r>
              <a:rPr lang="en-US" altLang="zh-CN" dirty="0"/>
              <a:t>a SODA’23 paper with </a:t>
            </a:r>
            <a:r>
              <a:rPr lang="en-US" altLang="zh-CN" b="1" dirty="0"/>
              <a:t>Jakob </a:t>
            </a:r>
            <a:r>
              <a:rPr lang="en-US" altLang="zh-CN" b="1" dirty="0" err="1"/>
              <a:t>Nogler</a:t>
            </a:r>
            <a:r>
              <a:rPr lang="en-US" altLang="zh-CN" dirty="0"/>
              <a:t> (ETH Zurich)  (2211.15945)</a:t>
            </a:r>
          </a:p>
          <a:p>
            <a:pPr algn="l"/>
            <a:r>
              <a:rPr lang="en-US" altLang="zh-CN" dirty="0"/>
              <a:t>(and a SODA’22 &amp; QIP’22 paper with </a:t>
            </a:r>
            <a:r>
              <a:rPr lang="en-US" altLang="zh-CN" b="1" dirty="0" err="1"/>
              <a:t>Shyan</a:t>
            </a:r>
            <a:r>
              <a:rPr lang="en-US" altLang="zh-CN" b="1" dirty="0"/>
              <a:t> Akmal </a:t>
            </a:r>
            <a:r>
              <a:rPr lang="en-US" altLang="zh-CN" dirty="0"/>
              <a:t>(MIT)  (2110.09696) 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D3291B-7DEC-4C03-BF80-6A87CB00ECA5}"/>
              </a:ext>
            </a:extLst>
          </p:cNvPr>
          <p:cNvSpPr/>
          <p:nvPr/>
        </p:nvSpPr>
        <p:spPr>
          <a:xfrm>
            <a:off x="1532433" y="3717443"/>
            <a:ext cx="8975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/>
              <a:t>Ce Jin </a:t>
            </a:r>
            <a:r>
              <a:rPr lang="en-US" altLang="zh-CN" sz="3600" dirty="0"/>
              <a:t>(MIT)</a:t>
            </a:r>
          </a:p>
          <a:p>
            <a:pPr algn="ctr"/>
            <a:r>
              <a:rPr lang="en-US" altLang="zh-CN" sz="2800" dirty="0"/>
              <a:t>November 2022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983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F2D3E5-57E5-4C8E-84A1-26637E98F8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1317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Lower Bound for LCS with threshold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F2D3E5-57E5-4C8E-84A1-26637E98F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13171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01AC-457C-4F33-94BF-5C476D9B2F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343" y="1357921"/>
                <a:ext cx="1066588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Embed the previous problem into a 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instance: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01AC-457C-4F33-94BF-5C476D9B2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343" y="1357921"/>
                <a:ext cx="10665883" cy="4351338"/>
              </a:xfrm>
              <a:blipFill>
                <a:blip r:embed="rId4"/>
                <a:stretch>
                  <a:fillRect l="-11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C79C5B4-BE23-46A9-95F8-05303D30F383}"/>
              </a:ext>
            </a:extLst>
          </p:cNvPr>
          <p:cNvGrpSpPr/>
          <p:nvPr/>
        </p:nvGrpSpPr>
        <p:grpSpPr>
          <a:xfrm>
            <a:off x="1084539" y="4025200"/>
            <a:ext cx="9482100" cy="1047794"/>
            <a:chOff x="381567" y="2753385"/>
            <a:chExt cx="9482100" cy="10477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79632FF-BC1C-44F7-B41F-B2028F6E1A04}"/>
                    </a:ext>
                  </a:extLst>
                </p:cNvPr>
                <p:cNvSpPr/>
                <p:nvPr/>
              </p:nvSpPr>
              <p:spPr>
                <a:xfrm>
                  <a:off x="1136650" y="2821461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79632FF-BC1C-44F7-B41F-B2028F6E1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650" y="2821461"/>
                  <a:ext cx="2370667" cy="392730"/>
                </a:xfrm>
                <a:prstGeom prst="rect">
                  <a:avLst/>
                </a:prstGeom>
                <a:blipFill>
                  <a:blip r:embed="rId5"/>
                  <a:stretch>
                    <a:fillRect l="-4604" r="-1279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B50F1DD-C724-4485-B732-51800D04F3FF}"/>
                    </a:ext>
                  </a:extLst>
                </p:cNvPr>
                <p:cNvSpPr txBox="1"/>
                <p:nvPr/>
              </p:nvSpPr>
              <p:spPr>
                <a:xfrm>
                  <a:off x="381567" y="2753385"/>
                  <a:ext cx="7196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B50F1DD-C724-4485-B732-51800D04F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67" y="2753385"/>
                  <a:ext cx="7196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4A2756-9186-40A7-A4CD-5193CEB21D24}"/>
                </a:ext>
              </a:extLst>
            </p:cNvPr>
            <p:cNvSpPr txBox="1"/>
            <p:nvPr/>
          </p:nvSpPr>
          <p:spPr>
            <a:xfrm>
              <a:off x="3445933" y="2778497"/>
              <a:ext cx="364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C732BCF-FC2F-4777-A674-635E3B0DA121}"/>
                    </a:ext>
                  </a:extLst>
                </p:cNvPr>
                <p:cNvSpPr txBox="1"/>
                <p:nvPr/>
              </p:nvSpPr>
              <p:spPr>
                <a:xfrm>
                  <a:off x="6074833" y="2778496"/>
                  <a:ext cx="11726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#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r>
                    <a:rPr lang="en-US" sz="2400" dirty="0"/>
                    <a:t>   #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C732BCF-FC2F-4777-A674-635E3B0DA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833" y="2778496"/>
                  <a:ext cx="117263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333" t="-10526" r="-677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6E2599D-B6BC-4109-AB7C-206225BB8420}"/>
                    </a:ext>
                  </a:extLst>
                </p:cNvPr>
                <p:cNvSpPr/>
                <p:nvPr/>
              </p:nvSpPr>
              <p:spPr>
                <a:xfrm>
                  <a:off x="3744383" y="2821461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6E2599D-B6BC-4109-AB7C-206225BB84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383" y="2821461"/>
                  <a:ext cx="2370667" cy="392730"/>
                </a:xfrm>
                <a:prstGeom prst="rect">
                  <a:avLst/>
                </a:prstGeom>
                <a:blipFill>
                  <a:blip r:embed="rId8"/>
                  <a:stretch>
                    <a:fillRect l="-4615" r="-1538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DB550A6-2555-4893-8C90-2C5ED0121BA1}"/>
                    </a:ext>
                  </a:extLst>
                </p:cNvPr>
                <p:cNvSpPr/>
                <p:nvPr/>
              </p:nvSpPr>
              <p:spPr>
                <a:xfrm>
                  <a:off x="7194549" y="2826785"/>
                  <a:ext cx="2669118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DB550A6-2555-4893-8C90-2C5ED0121B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549" y="2826785"/>
                  <a:ext cx="2669118" cy="392730"/>
                </a:xfrm>
                <a:prstGeom prst="rect">
                  <a:avLst/>
                </a:prstGeom>
                <a:blipFill>
                  <a:blip r:embed="rId9"/>
                  <a:stretch>
                    <a:fillRect l="-3417" t="-1493" r="-683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12B19C1-9AF1-4634-99AB-1F123A4FCA5A}"/>
                    </a:ext>
                  </a:extLst>
                </p:cNvPr>
                <p:cNvSpPr/>
                <p:nvPr/>
              </p:nvSpPr>
              <p:spPr>
                <a:xfrm>
                  <a:off x="1128182" y="3382479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12B19C1-9AF1-4634-99AB-1F123A4FCA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182" y="3382479"/>
                  <a:ext cx="2370667" cy="392730"/>
                </a:xfrm>
                <a:prstGeom prst="rect">
                  <a:avLst/>
                </a:prstGeom>
                <a:blipFill>
                  <a:blip r:embed="rId10"/>
                  <a:stretch>
                    <a:fillRect l="-3836" r="-1023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C72208-B9A8-4E5B-BFA4-036ABA3AC2D4}"/>
                    </a:ext>
                  </a:extLst>
                </p:cNvPr>
                <p:cNvSpPr txBox="1"/>
                <p:nvPr/>
              </p:nvSpPr>
              <p:spPr>
                <a:xfrm>
                  <a:off x="381567" y="3339513"/>
                  <a:ext cx="7196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C72208-B9A8-4E5B-BFA4-036ABA3AC2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67" y="3339513"/>
                  <a:ext cx="71966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8AA641-30C3-43AB-86E7-402EF4AC5439}"/>
                </a:ext>
              </a:extLst>
            </p:cNvPr>
            <p:cNvSpPr txBox="1"/>
            <p:nvPr/>
          </p:nvSpPr>
          <p:spPr>
            <a:xfrm>
              <a:off x="3397248" y="3313918"/>
              <a:ext cx="179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@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CEEF13D-2C95-4CD8-A048-BD431EF9678E}"/>
                    </a:ext>
                  </a:extLst>
                </p:cNvPr>
                <p:cNvSpPr txBox="1"/>
                <p:nvPr/>
              </p:nvSpPr>
              <p:spPr>
                <a:xfrm>
                  <a:off x="6066365" y="3339514"/>
                  <a:ext cx="11726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@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r>
                    <a:rPr lang="en-US" sz="2400" dirty="0"/>
                    <a:t> @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CEEF13D-2C95-4CD8-A048-BD431EF96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365" y="3339514"/>
                  <a:ext cx="1172634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7813" t="-10526" r="-468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45F0313-DF52-430B-9AAF-211735904F9D}"/>
                    </a:ext>
                  </a:extLst>
                </p:cNvPr>
                <p:cNvSpPr/>
                <p:nvPr/>
              </p:nvSpPr>
              <p:spPr>
                <a:xfrm>
                  <a:off x="3744382" y="3382479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45F0313-DF52-430B-9AAF-211735904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382" y="3382479"/>
                  <a:ext cx="2370667" cy="392730"/>
                </a:xfrm>
                <a:prstGeom prst="rect">
                  <a:avLst/>
                </a:prstGeom>
                <a:blipFill>
                  <a:blip r:embed="rId13"/>
                  <a:stretch>
                    <a:fillRect l="-4103" r="-1026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C89228F-0B9E-4CEC-9093-1B1150163051}"/>
                    </a:ext>
                  </a:extLst>
                </p:cNvPr>
                <p:cNvSpPr/>
                <p:nvPr/>
              </p:nvSpPr>
              <p:spPr>
                <a:xfrm>
                  <a:off x="7186081" y="3387803"/>
                  <a:ext cx="2669118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C89228F-0B9E-4CEC-9093-1B11501630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081" y="3387803"/>
                  <a:ext cx="2669118" cy="392730"/>
                </a:xfrm>
                <a:prstGeom prst="rect">
                  <a:avLst/>
                </a:prstGeom>
                <a:blipFill>
                  <a:blip r:embed="rId14"/>
                  <a:stretch>
                    <a:fillRect l="-2955" t="-1493" r="-227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B5B95A2-A285-4721-A709-6F9D896DDF9D}"/>
              </a:ext>
            </a:extLst>
          </p:cNvPr>
          <p:cNvSpPr txBox="1"/>
          <p:nvPr/>
        </p:nvSpPr>
        <p:spPr>
          <a:xfrm>
            <a:off x="699615" y="1931404"/>
            <a:ext cx="194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string: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A18CA7-7D2D-4422-9E09-308A0D08DACE}"/>
                  </a:ext>
                </a:extLst>
              </p:cNvPr>
              <p:cNvSpPr/>
              <p:nvPr/>
            </p:nvSpPr>
            <p:spPr>
              <a:xfrm>
                <a:off x="5681131" y="1943257"/>
                <a:ext cx="4944532" cy="4616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7030A0"/>
                          </a:solidFill>
                        </a:rPr>
                        <m:t>$$$$$$$$$$$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dirty="0" smtClean="0"/>
                        <m:t>$$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2400" dirty="0"/>
                        <m:t>$$$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$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7030A0"/>
                          </a:solidFill>
                        </a:rPr>
                        <m:t>$$$$$$$$$$$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A18CA7-7D2D-4422-9E09-308A0D08D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131" y="1943257"/>
                <a:ext cx="4944532" cy="461664"/>
              </a:xfrm>
              <a:prstGeom prst="rect">
                <a:avLst/>
              </a:prstGeom>
              <a:blipFill>
                <a:blip r:embed="rId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D1B81-E0B4-4170-8DBE-B7910C1E2CF5}"/>
              </a:ext>
            </a:extLst>
          </p:cNvPr>
          <p:cNvCxnSpPr>
            <a:cxnSpLocks/>
          </p:cNvCxnSpPr>
          <p:nvPr/>
        </p:nvCxnSpPr>
        <p:spPr>
          <a:xfrm>
            <a:off x="5783789" y="2534107"/>
            <a:ext cx="16986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C3CA2D-FC18-4C2D-AA53-BFD10EAFC51A}"/>
              </a:ext>
            </a:extLst>
          </p:cNvPr>
          <p:cNvCxnSpPr>
            <a:cxnSpLocks/>
          </p:cNvCxnSpPr>
          <p:nvPr/>
        </p:nvCxnSpPr>
        <p:spPr>
          <a:xfrm>
            <a:off x="8668806" y="2534107"/>
            <a:ext cx="17621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537CC2-6D62-4229-9145-A3ED667A6C27}"/>
                  </a:ext>
                </a:extLst>
              </p:cNvPr>
              <p:cNvSpPr txBox="1"/>
              <p:nvPr/>
            </p:nvSpPr>
            <p:spPr>
              <a:xfrm>
                <a:off x="6201166" y="2594370"/>
                <a:ext cx="781050" cy="60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537CC2-6D62-4229-9145-A3ED667A6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66" y="2594370"/>
                <a:ext cx="781050" cy="603435"/>
              </a:xfrm>
              <a:prstGeom prst="rect">
                <a:avLst/>
              </a:prstGeom>
              <a:blipFill>
                <a:blip r:embed="rId16"/>
                <a:stretch>
                  <a:fillRect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1EC6E2-F242-4060-86A1-298D7842203B}"/>
                  </a:ext>
                </a:extLst>
              </p:cNvPr>
              <p:cNvSpPr txBox="1"/>
              <p:nvPr/>
            </p:nvSpPr>
            <p:spPr>
              <a:xfrm>
                <a:off x="9247054" y="2552563"/>
                <a:ext cx="781050" cy="60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1EC6E2-F242-4060-86A1-298D78422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054" y="2552563"/>
                <a:ext cx="781050" cy="603435"/>
              </a:xfrm>
              <a:prstGeom prst="rect">
                <a:avLst/>
              </a:prstGeom>
              <a:blipFill>
                <a:blip r:embed="rId17"/>
                <a:stretch>
                  <a:fillRect r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271CE8-E03B-40C7-AB60-0F518C2AEC89}"/>
              </a:ext>
            </a:extLst>
          </p:cNvPr>
          <p:cNvCxnSpPr>
            <a:cxnSpLocks/>
          </p:cNvCxnSpPr>
          <p:nvPr/>
        </p:nvCxnSpPr>
        <p:spPr>
          <a:xfrm>
            <a:off x="7482415" y="2771173"/>
            <a:ext cx="13155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7FD708-DFA0-456D-B855-B3BF04709D67}"/>
                  </a:ext>
                </a:extLst>
              </p:cNvPr>
              <p:cNvSpPr txBox="1"/>
              <p:nvPr/>
            </p:nvSpPr>
            <p:spPr>
              <a:xfrm>
                <a:off x="1348513" y="2513670"/>
                <a:ext cx="3360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Length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b="0" dirty="0"/>
              </a:p>
              <a:p>
                <a:pPr algn="ctr"/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at unknown 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7FD708-DFA0-456D-B855-B3BF0470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13" y="2513670"/>
                <a:ext cx="3360868" cy="707886"/>
              </a:xfrm>
              <a:prstGeom prst="rect">
                <a:avLst/>
              </a:prstGeom>
              <a:blipFill>
                <a:blip r:embed="rId18"/>
                <a:stretch>
                  <a:fillRect l="-1268" t="-4310" r="-126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AB864A-8ED6-425E-9A95-D424057F93F7}"/>
                  </a:ext>
                </a:extLst>
              </p:cNvPr>
              <p:cNvSpPr txBox="1"/>
              <p:nvPr/>
            </p:nvSpPr>
            <p:spPr>
              <a:xfrm>
                <a:off x="653901" y="5149575"/>
                <a:ext cx="11003100" cy="99105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0" i="0" dirty="0">
                    <a:latin typeface="+mj-lt"/>
                  </a:rPr>
                  <a:t>  </a:t>
                </a:r>
                <a:r>
                  <a:rPr lang="en-US" sz="2400" dirty="0"/>
                  <a:t>align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then extend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to the left &amp; right.</a:t>
                </a:r>
                <a:r>
                  <a:rPr lang="en-US" sz="2400" b="0" i="0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𝐿𝐶𝑆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&gt;20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any common substring consists of $ only.   	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𝐿𝐶𝑆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&lt;11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AB864A-8ED6-425E-9A95-D424057F9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1" y="5149575"/>
                <a:ext cx="11003100" cy="991051"/>
              </a:xfrm>
              <a:prstGeom prst="roundRect">
                <a:avLst/>
              </a:prstGeom>
              <a:blipFill>
                <a:blip r:embed="rId19"/>
                <a:stretch>
                  <a:fillRect l="-332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2B52ED-F99D-450A-A56C-BD1575325308}"/>
                  </a:ext>
                </a:extLst>
              </p:cNvPr>
              <p:cNvSpPr txBox="1"/>
              <p:nvPr/>
            </p:nvSpPr>
            <p:spPr>
              <a:xfrm>
                <a:off x="859075" y="6140626"/>
                <a:ext cx="11917892" cy="52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Query LB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2B52ED-F99D-450A-A56C-BD1575325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5" y="6140626"/>
                <a:ext cx="11917892" cy="529760"/>
              </a:xfrm>
              <a:prstGeom prst="rect">
                <a:avLst/>
              </a:prstGeom>
              <a:blipFill>
                <a:blip r:embed="rId20"/>
                <a:stretch>
                  <a:fillRect l="-818" b="-2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575D70B-1A25-4299-AF6F-678EFDF0BE6A}"/>
                  </a:ext>
                </a:extLst>
              </p:cNvPr>
              <p:cNvSpPr/>
              <p:nvPr/>
            </p:nvSpPr>
            <p:spPr>
              <a:xfrm>
                <a:off x="2340501" y="1954779"/>
                <a:ext cx="1245130" cy="4616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/>
                        <m:t>$$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2400" dirty="0"/>
                        <m:t>$$$$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575D70B-1A25-4299-AF6F-678EFDF0B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01" y="1954779"/>
                <a:ext cx="1245130" cy="461664"/>
              </a:xfrm>
              <a:prstGeom prst="rect">
                <a:avLst/>
              </a:prstGeom>
              <a:blipFill>
                <a:blip r:embed="rId21"/>
                <a:stretch>
                  <a:fillRect l="-3398" r="-38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46243D-281F-409F-B392-CDE935B1053B}"/>
              </a:ext>
            </a:extLst>
          </p:cNvPr>
          <p:cNvCxnSpPr>
            <a:cxnSpLocks/>
          </p:cNvCxnSpPr>
          <p:nvPr/>
        </p:nvCxnSpPr>
        <p:spPr>
          <a:xfrm>
            <a:off x="2305312" y="2534107"/>
            <a:ext cx="13155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C7B1D8-38E7-49ED-9E2F-03D852950AFC}"/>
                  </a:ext>
                </a:extLst>
              </p:cNvPr>
              <p:cNvSpPr/>
              <p:nvPr/>
            </p:nvSpPr>
            <p:spPr>
              <a:xfrm>
                <a:off x="7551325" y="2824689"/>
                <a:ext cx="11074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Length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C7B1D8-38E7-49ED-9E2F-03D85295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25" y="2824689"/>
                <a:ext cx="1107418" cy="400110"/>
              </a:xfrm>
              <a:prstGeom prst="rect">
                <a:avLst/>
              </a:prstGeom>
              <a:blipFill>
                <a:blip r:embed="rId22"/>
                <a:stretch>
                  <a:fillRect l="-552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00E2E4-9F92-4B83-BF30-57D5C5A73BEB}"/>
              </a:ext>
            </a:extLst>
          </p:cNvPr>
          <p:cNvCxnSpPr>
            <a:cxnSpLocks/>
          </p:cNvCxnSpPr>
          <p:nvPr/>
        </p:nvCxnSpPr>
        <p:spPr>
          <a:xfrm>
            <a:off x="3765549" y="2276626"/>
            <a:ext cx="1720851" cy="11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750266B-CC09-482C-9637-7D51CF81AAAD}"/>
              </a:ext>
            </a:extLst>
          </p:cNvPr>
          <p:cNvSpPr/>
          <p:nvPr/>
        </p:nvSpPr>
        <p:spPr>
          <a:xfrm>
            <a:off x="4119958" y="1883793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454504B-BB70-4CBB-A056-98A43C93F865}"/>
                  </a:ext>
                </a:extLst>
              </p:cNvPr>
              <p:cNvSpPr/>
              <p:nvPr/>
            </p:nvSpPr>
            <p:spPr>
              <a:xfrm>
                <a:off x="687191" y="3278029"/>
                <a:ext cx="8959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Concatenation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padded strings (with delimiters):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454504B-BB70-4CBB-A056-98A43C93F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1" y="3278029"/>
                <a:ext cx="8959697" cy="523220"/>
              </a:xfrm>
              <a:prstGeom prst="rect">
                <a:avLst/>
              </a:prstGeom>
              <a:blipFill>
                <a:blip r:embed="rId23"/>
                <a:stretch>
                  <a:fillRect l="-1430" t="-11628" r="-27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BA276A-710E-413B-91F6-4A33382293E6}"/>
              </a:ext>
            </a:extLst>
          </p:cNvPr>
          <p:cNvCxnSpPr>
            <a:cxnSpLocks/>
          </p:cNvCxnSpPr>
          <p:nvPr/>
        </p:nvCxnSpPr>
        <p:spPr>
          <a:xfrm>
            <a:off x="1831154" y="3970415"/>
            <a:ext cx="23590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764F42-0AAF-43B7-AF66-AE89CBD1AF93}"/>
                  </a:ext>
                </a:extLst>
              </p:cNvPr>
              <p:cNvSpPr/>
              <p:nvPr/>
            </p:nvSpPr>
            <p:spPr>
              <a:xfrm>
                <a:off x="2435701" y="3685202"/>
                <a:ext cx="11499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Length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764F42-0AAF-43B7-AF66-AE89CBD1A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01" y="3685202"/>
                <a:ext cx="1149930" cy="338554"/>
              </a:xfrm>
              <a:prstGeom prst="rect">
                <a:avLst/>
              </a:prstGeom>
              <a:blipFill>
                <a:blip r:embed="rId24"/>
                <a:stretch>
                  <a:fillRect l="-266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5613CB-AE45-4457-8602-174E7E4AA802}"/>
                  </a:ext>
                </a:extLst>
              </p:cNvPr>
              <p:cNvSpPr txBox="1"/>
              <p:nvPr/>
            </p:nvSpPr>
            <p:spPr>
              <a:xfrm>
                <a:off x="9355131" y="3646997"/>
                <a:ext cx="23452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5613CB-AE45-4457-8602-174E7E4AA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131" y="3646997"/>
                <a:ext cx="234526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6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 animBg="1"/>
      <p:bldP spid="24" grpId="0"/>
      <p:bldP spid="25" grpId="0"/>
      <p:bldP spid="29" grpId="0"/>
      <p:bldP spid="30" grpId="0" animBg="1"/>
      <p:bldP spid="31" grpId="0"/>
      <p:bldP spid="33" grpId="0" animBg="1"/>
      <p:bldP spid="7" grpId="0"/>
      <p:bldP spid="27" grpId="0"/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DBA53F-372E-4778-9488-265324BCE2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049933" cy="1325563"/>
              </a:xfrm>
            </p:spPr>
            <p:txBody>
              <a:bodyPr/>
              <a:lstStyle/>
              <a:p>
                <a:r>
                  <a:rPr lang="en-US" dirty="0"/>
                  <a:t>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– Warm up algorithm </a:t>
                </a:r>
                <a:r>
                  <a:rPr lang="en-US" sz="3600" dirty="0"/>
                  <a:t>(Le Gall &amp; </a:t>
                </a:r>
                <a:r>
                  <a:rPr lang="en-US" sz="3600" dirty="0" err="1"/>
                  <a:t>Seddighin</a:t>
                </a:r>
                <a:r>
                  <a:rPr lang="en-US" sz="36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DBA53F-372E-4778-9488-265324BCE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049933" cy="1325563"/>
              </a:xfrm>
              <a:blipFill>
                <a:blip r:embed="rId3"/>
                <a:stretch>
                  <a:fillRect l="-2488" t="-9217" r="-546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8E68C-A467-4D48-A961-5820F22CB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851553"/>
                <a:ext cx="10539274" cy="46413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are there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?</a:t>
                </a:r>
              </a:p>
              <a:p>
                <a:endParaRPr lang="en-US" sz="400" dirty="0"/>
              </a:p>
              <a:p>
                <a:r>
                  <a:rPr lang="en-US" dirty="0"/>
                  <a:t>= Bipartite Element Distinctness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elements on each side. Each element is a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substring.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𝑐𝑜𝑚𝑝𝑎𝑟𝑒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via </a:t>
                </a:r>
                <a:r>
                  <a:rPr lang="en-US" dirty="0" err="1"/>
                  <a:t>Ambainis</a:t>
                </a:r>
                <a:r>
                  <a:rPr lang="en-US" dirty="0"/>
                  <a:t>’ algorithm </a:t>
                </a:r>
                <a:endParaRPr lang="en-US" sz="2000" dirty="0"/>
              </a:p>
              <a:p>
                <a:r>
                  <a:rPr lang="en-US" sz="2800" dirty="0"/>
                  <a:t>Lexicographical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comparison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𝑐𝑜𝑚𝑝𝑎𝑟𝑒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dirty="0"/>
                  <a:t>time</a:t>
                </a:r>
              </a:p>
              <a:p>
                <a:pPr lvl="1"/>
                <a:r>
                  <a:rPr lang="en-US" sz="2800" dirty="0"/>
                  <a:t>Find </a:t>
                </a:r>
                <a:r>
                  <a:rPr lang="en-US" sz="2800" u="sng" dirty="0"/>
                  <a:t>Longest Common Prefix</a:t>
                </a:r>
                <a:r>
                  <a:rPr lang="en-US" sz="2800" dirty="0"/>
                  <a:t> by Grover and binary search</a:t>
                </a:r>
              </a:p>
              <a:p>
                <a:endParaRPr lang="en-US" sz="2000" b="0" dirty="0"/>
              </a:p>
              <a:p>
                <a:r>
                  <a:rPr lang="en-US" b="0" dirty="0"/>
                  <a:t>Issue: #elements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too large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8E68C-A467-4D48-A961-5820F22CB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851553"/>
                <a:ext cx="10539274" cy="4641321"/>
              </a:xfrm>
              <a:blipFill>
                <a:blip r:embed="rId4"/>
                <a:stretch>
                  <a:fillRect l="-1041" t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68D9-92A2-4C21-9BCA-C31CACB2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hard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103-891B-4B34-A814-892EA7AF5D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2711" y="2957655"/>
                <a:ext cx="10166823" cy="36919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Warm-up </a:t>
                </a:r>
                <a:r>
                  <a:rPr lang="en-US" dirty="0" err="1"/>
                  <a:t>algo</a:t>
                </a:r>
                <a:r>
                  <a:rPr lang="en-US" dirty="0"/>
                  <a:t> considers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possible starting positions.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/>
                  <a:t> query complexity</a:t>
                </a:r>
              </a:p>
              <a:p>
                <a:r>
                  <a:rPr lang="en-US" dirty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positions</a:t>
                </a:r>
                <a:r>
                  <a:rPr lang="en-US" dirty="0"/>
                  <a:t> are important here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query complexity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are called “anchors”: </a:t>
                </a:r>
                <a:r>
                  <a:rPr lang="en-US" dirty="0"/>
                  <a:t>if LCS is large, then exist “anchored LCS” (aligning two anchors)</a:t>
                </a:r>
              </a:p>
              <a:p>
                <a:pPr lvl="1"/>
                <a:r>
                  <a:rPr lang="en-US" dirty="0"/>
                  <a:t>Locations of anchors are unknown a priori. Each of them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find.</a:t>
                </a:r>
              </a:p>
              <a:p>
                <a:endParaRPr lang="en-US" sz="1500" dirty="0"/>
              </a:p>
              <a:p>
                <a:r>
                  <a:rPr lang="en-US" dirty="0"/>
                  <a:t>We will see how to construct anchors for </a:t>
                </a:r>
                <a:r>
                  <a:rPr lang="en-US" u="sng" dirty="0"/>
                  <a:t>arbitrary</a:t>
                </a:r>
                <a:r>
                  <a:rPr lang="en-US" dirty="0"/>
                  <a:t> input strings!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103-891B-4B34-A814-892EA7AF5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711" y="2957655"/>
                <a:ext cx="10166823" cy="3691987"/>
              </a:xfrm>
              <a:blipFill>
                <a:blip r:embed="rId2"/>
                <a:stretch>
                  <a:fillRect l="-899" t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DEA3438-01DB-4AB7-A3BE-0CBD294824F1}"/>
              </a:ext>
            </a:extLst>
          </p:cNvPr>
          <p:cNvGrpSpPr/>
          <p:nvPr/>
        </p:nvGrpSpPr>
        <p:grpSpPr>
          <a:xfrm>
            <a:off x="838200" y="1781533"/>
            <a:ext cx="9482100" cy="1047794"/>
            <a:chOff x="381567" y="2753385"/>
            <a:chExt cx="9482100" cy="10477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CB3E13-21D8-499A-BBEA-40D9ABC995C4}"/>
                    </a:ext>
                  </a:extLst>
                </p:cNvPr>
                <p:cNvSpPr/>
                <p:nvPr/>
              </p:nvSpPr>
              <p:spPr>
                <a:xfrm>
                  <a:off x="1136650" y="2821461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CB3E13-21D8-499A-BBEA-40D9ABC99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650" y="2821461"/>
                  <a:ext cx="2370667" cy="392730"/>
                </a:xfrm>
                <a:prstGeom prst="rect">
                  <a:avLst/>
                </a:prstGeom>
                <a:blipFill>
                  <a:blip r:embed="rId3"/>
                  <a:stretch>
                    <a:fillRect l="-4348" r="-1535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99717C-27F0-4302-BC0A-33E75BCBFFC9}"/>
                    </a:ext>
                  </a:extLst>
                </p:cNvPr>
                <p:cNvSpPr txBox="1"/>
                <p:nvPr/>
              </p:nvSpPr>
              <p:spPr>
                <a:xfrm>
                  <a:off x="381567" y="2753385"/>
                  <a:ext cx="7196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99717C-27F0-4302-BC0A-33E75BCBF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67" y="2753385"/>
                  <a:ext cx="71966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DBA4B1-4588-44DD-88C8-A0165150E2D6}"/>
                </a:ext>
              </a:extLst>
            </p:cNvPr>
            <p:cNvSpPr txBox="1"/>
            <p:nvPr/>
          </p:nvSpPr>
          <p:spPr>
            <a:xfrm>
              <a:off x="3445933" y="2778497"/>
              <a:ext cx="364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7262253-6CBC-4F13-B132-18DFFB423081}"/>
                    </a:ext>
                  </a:extLst>
                </p:cNvPr>
                <p:cNvSpPr txBox="1"/>
                <p:nvPr/>
              </p:nvSpPr>
              <p:spPr>
                <a:xfrm>
                  <a:off x="6074833" y="2778496"/>
                  <a:ext cx="11726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#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r>
                    <a:rPr lang="en-US" sz="2400" dirty="0"/>
                    <a:t>   #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C732BCF-FC2F-4777-A674-635E3B0DA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833" y="2778496"/>
                  <a:ext cx="117263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333" t="-10526" r="-677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749A63B-D5C9-4546-BE5A-8D60E48DB7B4}"/>
                    </a:ext>
                  </a:extLst>
                </p:cNvPr>
                <p:cNvSpPr/>
                <p:nvPr/>
              </p:nvSpPr>
              <p:spPr>
                <a:xfrm>
                  <a:off x="3744383" y="2821461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749A63B-D5C9-4546-BE5A-8D60E48DB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383" y="2821461"/>
                  <a:ext cx="2370667" cy="392730"/>
                </a:xfrm>
                <a:prstGeom prst="rect">
                  <a:avLst/>
                </a:prstGeom>
                <a:blipFill>
                  <a:blip r:embed="rId7"/>
                  <a:stretch>
                    <a:fillRect l="-4348" r="-1535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D391A81-82D2-4462-8D71-29D5CBA2E941}"/>
                    </a:ext>
                  </a:extLst>
                </p:cNvPr>
                <p:cNvSpPr/>
                <p:nvPr/>
              </p:nvSpPr>
              <p:spPr>
                <a:xfrm>
                  <a:off x="7194549" y="2826785"/>
                  <a:ext cx="2669118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D391A81-82D2-4462-8D71-29D5CBA2E9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549" y="2826785"/>
                  <a:ext cx="2669118" cy="392730"/>
                </a:xfrm>
                <a:prstGeom prst="rect">
                  <a:avLst/>
                </a:prstGeom>
                <a:blipFill>
                  <a:blip r:embed="rId8"/>
                  <a:stretch>
                    <a:fillRect l="-3409" t="-1493" r="-455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0EDFEF-2F7A-473B-982D-84F568965A32}"/>
                    </a:ext>
                  </a:extLst>
                </p:cNvPr>
                <p:cNvSpPr/>
                <p:nvPr/>
              </p:nvSpPr>
              <p:spPr>
                <a:xfrm>
                  <a:off x="1128182" y="3382479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A0EDFEF-2F7A-473B-982D-84F568965A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182" y="3382479"/>
                  <a:ext cx="2370667" cy="392730"/>
                </a:xfrm>
                <a:prstGeom prst="rect">
                  <a:avLst/>
                </a:prstGeom>
                <a:blipFill>
                  <a:blip r:embed="rId9"/>
                  <a:stretch>
                    <a:fillRect l="-4092" r="-767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5E24D8-7C66-4296-A9DD-D19053E8C0F0}"/>
                    </a:ext>
                  </a:extLst>
                </p:cNvPr>
                <p:cNvSpPr txBox="1"/>
                <p:nvPr/>
              </p:nvSpPr>
              <p:spPr>
                <a:xfrm>
                  <a:off x="381567" y="3339513"/>
                  <a:ext cx="7196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5E24D8-7C66-4296-A9DD-D19053E8C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67" y="3339513"/>
                  <a:ext cx="71966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A0D823-B544-43E1-AA59-04597669D33E}"/>
                </a:ext>
              </a:extLst>
            </p:cNvPr>
            <p:cNvSpPr txBox="1"/>
            <p:nvPr/>
          </p:nvSpPr>
          <p:spPr>
            <a:xfrm>
              <a:off x="3397248" y="3313918"/>
              <a:ext cx="179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@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3011D6-1A89-4A7A-B131-2BC7BFEDFB91}"/>
                    </a:ext>
                  </a:extLst>
                </p:cNvPr>
                <p:cNvSpPr txBox="1"/>
                <p:nvPr/>
              </p:nvSpPr>
              <p:spPr>
                <a:xfrm>
                  <a:off x="6066365" y="3339514"/>
                  <a:ext cx="11726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@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r>
                    <a:rPr lang="en-US" sz="2400" dirty="0"/>
                    <a:t> @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CEEF13D-2C95-4CD8-A048-BD431EF96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365" y="3339514"/>
                  <a:ext cx="117263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7813" t="-10526" r="-468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3FA545B-C0E0-4512-803D-0E62891E944E}"/>
                    </a:ext>
                  </a:extLst>
                </p:cNvPr>
                <p:cNvSpPr/>
                <p:nvPr/>
              </p:nvSpPr>
              <p:spPr>
                <a:xfrm>
                  <a:off x="3744382" y="3382479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3FA545B-C0E0-4512-803D-0E62891E94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382" y="3382479"/>
                  <a:ext cx="2370667" cy="392730"/>
                </a:xfrm>
                <a:prstGeom prst="rect">
                  <a:avLst/>
                </a:prstGeom>
                <a:blipFill>
                  <a:blip r:embed="rId12"/>
                  <a:stretch>
                    <a:fillRect l="-3836" r="-1023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3BC4386-B8C4-459B-B0A8-9AC77018AE3E}"/>
                    </a:ext>
                  </a:extLst>
                </p:cNvPr>
                <p:cNvSpPr/>
                <p:nvPr/>
              </p:nvSpPr>
              <p:spPr>
                <a:xfrm>
                  <a:off x="7186081" y="3387803"/>
                  <a:ext cx="2669118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</a:rPr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3BC4386-B8C4-459B-B0A8-9AC77018AE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081" y="3387803"/>
                  <a:ext cx="2669118" cy="392730"/>
                </a:xfrm>
                <a:prstGeom prst="rect">
                  <a:avLst/>
                </a:prstGeom>
                <a:blipFill>
                  <a:blip r:embed="rId13"/>
                  <a:stretch>
                    <a:fillRect l="-2955" t="-1493" r="-227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FD4EEA-474F-47CD-B5A0-CD62A6760C7A}"/>
              </a:ext>
            </a:extLst>
          </p:cNvPr>
          <p:cNvCxnSpPr>
            <a:cxnSpLocks/>
          </p:cNvCxnSpPr>
          <p:nvPr/>
        </p:nvCxnSpPr>
        <p:spPr>
          <a:xfrm>
            <a:off x="1584815" y="1726748"/>
            <a:ext cx="23590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5037B2F-4D52-48CC-B0F6-AC1F31D7E237}"/>
                  </a:ext>
                </a:extLst>
              </p:cNvPr>
              <p:cNvSpPr/>
              <p:nvPr/>
            </p:nvSpPr>
            <p:spPr>
              <a:xfrm>
                <a:off x="2150890" y="1441535"/>
                <a:ext cx="12268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5037B2F-4D52-48CC-B0F6-AC1F31D7E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90" y="1441535"/>
                <a:ext cx="1226875" cy="338554"/>
              </a:xfrm>
              <a:prstGeom prst="rect">
                <a:avLst/>
              </a:prstGeom>
              <a:blipFill>
                <a:blip r:embed="rId14"/>
                <a:stretch>
                  <a:fillRect l="-248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82CB17-F4DA-4BF6-B0F5-5FD5F2E63BC4}"/>
                  </a:ext>
                </a:extLst>
              </p:cNvPr>
              <p:cNvSpPr txBox="1"/>
              <p:nvPr/>
            </p:nvSpPr>
            <p:spPr>
              <a:xfrm>
                <a:off x="9594869" y="2873808"/>
                <a:ext cx="23452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82CB17-F4DA-4BF6-B0F5-5FD5F2E63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869" y="2873808"/>
                <a:ext cx="234526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2E8873-088F-47E3-A07E-4BB606D9B1A9}"/>
                  </a:ext>
                </a:extLst>
              </p:cNvPr>
              <p:cNvSpPr/>
              <p:nvPr/>
            </p:nvSpPr>
            <p:spPr>
              <a:xfrm>
                <a:off x="8968712" y="1216151"/>
                <a:ext cx="15849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≠$</m:t>
                    </m:r>
                  </m:oMath>
                </a14:m>
                <a:r>
                  <a:rPr lang="en-US" sz="2400" dirty="0"/>
                  <a:t>)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2E8873-088F-47E3-A07E-4BB606D9B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712" y="1216151"/>
                <a:ext cx="1584986" cy="461665"/>
              </a:xfrm>
              <a:prstGeom prst="rect">
                <a:avLst/>
              </a:prstGeom>
              <a:blipFill>
                <a:blip r:embed="rId16"/>
                <a:stretch>
                  <a:fillRect l="-5769" t="-9211" r="-5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1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CFB0DA-D586-4D3E-8374-CF73C48F69F2}"/>
              </a:ext>
            </a:extLst>
          </p:cNvPr>
          <p:cNvSpPr/>
          <p:nvPr/>
        </p:nvSpPr>
        <p:spPr>
          <a:xfrm>
            <a:off x="5473235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EB2008-0BE1-435D-959E-2FC5438BE4F3}"/>
              </a:ext>
            </a:extLst>
          </p:cNvPr>
          <p:cNvSpPr/>
          <p:nvPr/>
        </p:nvSpPr>
        <p:spPr>
          <a:xfrm>
            <a:off x="5064292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8F7429-184B-4D0A-B195-96D7C5B04B8A}"/>
              </a:ext>
            </a:extLst>
          </p:cNvPr>
          <p:cNvSpPr/>
          <p:nvPr/>
        </p:nvSpPr>
        <p:spPr>
          <a:xfrm>
            <a:off x="4857882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E74FA1-1051-4C2A-97E5-D4B4B5F440A9}"/>
              </a:ext>
            </a:extLst>
          </p:cNvPr>
          <p:cNvSpPr/>
          <p:nvPr/>
        </p:nvSpPr>
        <p:spPr>
          <a:xfrm>
            <a:off x="4020954" y="5895646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3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38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3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6E8EB6-28F5-4CD6-97E5-7A35C117B9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Anchoring for 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br>
                  <a:rPr lang="en-US" b="0" dirty="0"/>
                </a:br>
                <a:r>
                  <a:rPr lang="en-US" sz="1800" dirty="0"/>
                  <a:t>[SV13, CCIKPRRW18, ACPR19, ACPR20, BGKK20, CGP20, CKPR21, …]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6E8EB6-28F5-4CD6-97E5-7A35C117B9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42788"/>
              </p:ext>
            </p:extLst>
          </p:nvPr>
        </p:nvGraphicFramePr>
        <p:xfrm>
          <a:off x="3387911" y="5242129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86753"/>
              </p:ext>
            </p:extLst>
          </p:nvPr>
        </p:nvGraphicFramePr>
        <p:xfrm>
          <a:off x="3390435" y="5812050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72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72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29BDA9-F10E-4FBF-94CD-6C005163E4B0}"/>
                  </a:ext>
                </a:extLst>
              </p:cNvPr>
              <p:cNvSpPr txBox="1"/>
              <p:nvPr/>
            </p:nvSpPr>
            <p:spPr>
              <a:xfrm>
                <a:off x="3059568" y="5795024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29BDA9-F10E-4FBF-94CD-6C005163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68" y="5795024"/>
                <a:ext cx="3194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20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7C14B7B-3700-4B25-A84B-4974FDE4F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Definition: </a:t>
                </a:r>
                <a:r>
                  <a:rPr lang="en-US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should satisfy: 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then exists an </a:t>
                </a:r>
                <a:r>
                  <a:rPr lang="en-US" sz="2800" b="1" dirty="0"/>
                  <a:t>anchored</a:t>
                </a:r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common substring.</a:t>
                </a:r>
              </a:p>
              <a:p>
                <a:endParaRPr lang="en-US" dirty="0"/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7C14B7B-3700-4B25-A84B-4974FDE4F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  <a:blipFill>
                <a:blip r:embed="rId6"/>
                <a:stretch>
                  <a:fillRect l="-967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animBg="1"/>
      <p:bldP spid="16" grpId="0" uiExpand="1" animBg="1"/>
      <p:bldP spid="15" grpId="0" uiExpand="1" animBg="1"/>
      <p:bldP spid="14" grpId="0" uiExpand="1" animBg="1"/>
      <p:bldP spid="13" grpId="0" uiExpand="1" animBg="1"/>
      <p:bldP spid="12" grpId="0" uiExpand="1" animBg="1"/>
      <p:bldP spid="11" grpId="0" uiExpand="1" animBg="1"/>
      <p:bldP spid="10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31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4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50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51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65701"/>
              </p:ext>
            </p:extLst>
          </p:nvPr>
        </p:nvGraphicFramePr>
        <p:xfrm>
          <a:off x="3387911" y="5242141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84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84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6BFBBBA-8514-47CE-A41D-BED8477891E4}"/>
              </a:ext>
            </a:extLst>
          </p:cNvPr>
          <p:cNvGrpSpPr/>
          <p:nvPr/>
        </p:nvGrpSpPr>
        <p:grpSpPr>
          <a:xfrm>
            <a:off x="3059568" y="5795036"/>
            <a:ext cx="2608650" cy="369332"/>
            <a:chOff x="3059568" y="6050536"/>
            <a:chExt cx="26086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/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CFB0DA-D586-4D3E-8374-CF73C48F69F2}"/>
                </a:ext>
              </a:extLst>
            </p:cNvPr>
            <p:cNvSpPr/>
            <p:nvPr/>
          </p:nvSpPr>
          <p:spPr>
            <a:xfrm>
              <a:off x="5473235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EB2008-0BE1-435D-959E-2FC5438BE4F3}"/>
                </a:ext>
              </a:extLst>
            </p:cNvPr>
            <p:cNvSpPr/>
            <p:nvPr/>
          </p:nvSpPr>
          <p:spPr>
            <a:xfrm>
              <a:off x="506429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8F7429-184B-4D0A-B195-96D7C5B04B8A}"/>
                </a:ext>
              </a:extLst>
            </p:cNvPr>
            <p:cNvSpPr/>
            <p:nvPr/>
          </p:nvSpPr>
          <p:spPr>
            <a:xfrm>
              <a:off x="485788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E74FA1-1051-4C2A-97E5-D4B4B5F440A9}"/>
                </a:ext>
              </a:extLst>
            </p:cNvPr>
            <p:cNvSpPr/>
            <p:nvPr/>
          </p:nvSpPr>
          <p:spPr>
            <a:xfrm>
              <a:off x="4020954" y="6151158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32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43206"/>
              </p:ext>
            </p:extLst>
          </p:nvPr>
        </p:nvGraphicFramePr>
        <p:xfrm>
          <a:off x="3390435" y="5812062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6EE961-9569-4AEA-9BCC-2471EC816642}"/>
              </a:ext>
            </a:extLst>
          </p:cNvPr>
          <p:cNvSpPr/>
          <p:nvPr/>
        </p:nvSpPr>
        <p:spPr>
          <a:xfrm>
            <a:off x="4419496" y="5150790"/>
            <a:ext cx="231719" cy="1126403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298C6-D70B-498D-AE49-79D9447F2E32}"/>
              </a:ext>
            </a:extLst>
          </p:cNvPr>
          <p:cNvCxnSpPr/>
          <p:nvPr/>
        </p:nvCxnSpPr>
        <p:spPr>
          <a:xfrm>
            <a:off x="3807299" y="5150790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BB340D-BAD1-48D7-869A-50089C676752}"/>
              </a:ext>
            </a:extLst>
          </p:cNvPr>
          <p:cNvCxnSpPr/>
          <p:nvPr/>
        </p:nvCxnSpPr>
        <p:spPr>
          <a:xfrm>
            <a:off x="5061616" y="5150790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DA48F418-B931-4364-90A9-734F064E3C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Anchoring for 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br>
                  <a:rPr lang="en-US" b="0" dirty="0"/>
                </a:br>
                <a:r>
                  <a:rPr lang="en-US" sz="1800" dirty="0"/>
                  <a:t>[SV13, CCIKPRRW18, ACPR19, ACPR20, BGKK20, CGP20, CKPR21, …]</a:t>
                </a:r>
                <a:endParaRPr lang="en-US" sz="1600" dirty="0"/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DA48F418-B931-4364-90A9-734F064E3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773D887-53E9-4A96-9972-EA9BB181D4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Definition: </a:t>
                </a:r>
                <a:r>
                  <a:rPr lang="en-US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should satisfy: 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then exists an </a:t>
                </a:r>
                <a:r>
                  <a:rPr lang="en-US" sz="2800" b="1" dirty="0"/>
                  <a:t>anchored</a:t>
                </a:r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common substring.</a:t>
                </a:r>
              </a:p>
              <a:p>
                <a:endParaRPr lang="en-US" dirty="0"/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773D887-53E9-4A96-9972-EA9BB181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  <a:blipFill>
                <a:blip r:embed="rId7"/>
                <a:stretch>
                  <a:fillRect l="-967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3412 7.40741E-7 L 0.03412 -0.00093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3411 7.40741E-7 L 0.03411 -0.0009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2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45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46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4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181" y="3600182"/>
                <a:ext cx="11353801" cy="10370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“Anchored LCS problem”: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181" y="3600182"/>
                <a:ext cx="11353801" cy="1037050"/>
              </a:xfrm>
              <a:blipFill>
                <a:blip r:embed="rId3"/>
                <a:stretch>
                  <a:fillRect l="-967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30148"/>
              </p:ext>
            </p:extLst>
          </p:nvPr>
        </p:nvGraphicFramePr>
        <p:xfrm>
          <a:off x="3387911" y="5242137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80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80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6BFBBBA-8514-47CE-A41D-BED8477891E4}"/>
              </a:ext>
            </a:extLst>
          </p:cNvPr>
          <p:cNvGrpSpPr/>
          <p:nvPr/>
        </p:nvGrpSpPr>
        <p:grpSpPr>
          <a:xfrm>
            <a:off x="3476432" y="5788308"/>
            <a:ext cx="2608650" cy="369332"/>
            <a:chOff x="3059568" y="6050536"/>
            <a:chExt cx="26086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/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CFB0DA-D586-4D3E-8374-CF73C48F69F2}"/>
                </a:ext>
              </a:extLst>
            </p:cNvPr>
            <p:cNvSpPr/>
            <p:nvPr/>
          </p:nvSpPr>
          <p:spPr>
            <a:xfrm>
              <a:off x="5473235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EB2008-0BE1-435D-959E-2FC5438BE4F3}"/>
                </a:ext>
              </a:extLst>
            </p:cNvPr>
            <p:cNvSpPr/>
            <p:nvPr/>
          </p:nvSpPr>
          <p:spPr>
            <a:xfrm>
              <a:off x="506429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8F7429-184B-4D0A-B195-96D7C5B04B8A}"/>
                </a:ext>
              </a:extLst>
            </p:cNvPr>
            <p:cNvSpPr/>
            <p:nvPr/>
          </p:nvSpPr>
          <p:spPr>
            <a:xfrm>
              <a:off x="485788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E74FA1-1051-4C2A-97E5-D4B4B5F440A9}"/>
                </a:ext>
              </a:extLst>
            </p:cNvPr>
            <p:cNvSpPr/>
            <p:nvPr/>
          </p:nvSpPr>
          <p:spPr>
            <a:xfrm>
              <a:off x="4020954" y="6151158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28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40279"/>
              </p:ext>
            </p:extLst>
          </p:nvPr>
        </p:nvGraphicFramePr>
        <p:xfrm>
          <a:off x="3807299" y="5805334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6EE961-9569-4AEA-9BCC-2471EC816642}"/>
              </a:ext>
            </a:extLst>
          </p:cNvPr>
          <p:cNvSpPr/>
          <p:nvPr/>
        </p:nvSpPr>
        <p:spPr>
          <a:xfrm>
            <a:off x="4419496" y="5150786"/>
            <a:ext cx="231719" cy="1126403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1FFDBD0B-E6F0-4C81-B306-B7E951E93BE3}"/>
              </a:ext>
            </a:extLst>
          </p:cNvPr>
          <p:cNvSpPr/>
          <p:nvPr/>
        </p:nvSpPr>
        <p:spPr>
          <a:xfrm>
            <a:off x="3794143" y="5624065"/>
            <a:ext cx="1267473" cy="127204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6000">
                <a:schemeClr val="accent6">
                  <a:lumMod val="50000"/>
                </a:schemeClr>
              </a:gs>
              <a:gs pos="54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298C6-D70B-498D-AE49-79D9447F2E32}"/>
              </a:ext>
            </a:extLst>
          </p:cNvPr>
          <p:cNvCxnSpPr>
            <a:cxnSpLocks/>
          </p:cNvCxnSpPr>
          <p:nvPr/>
        </p:nvCxnSpPr>
        <p:spPr>
          <a:xfrm>
            <a:off x="3807299" y="5150786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BB340D-BAD1-48D7-869A-50089C676752}"/>
              </a:ext>
            </a:extLst>
          </p:cNvPr>
          <p:cNvCxnSpPr>
            <a:cxnSpLocks/>
          </p:cNvCxnSpPr>
          <p:nvPr/>
        </p:nvCxnSpPr>
        <p:spPr>
          <a:xfrm>
            <a:off x="5061616" y="5150786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C2B04-1541-4D02-A140-4843BEB6CF9F}"/>
              </a:ext>
            </a:extLst>
          </p:cNvPr>
          <p:cNvSpPr/>
          <p:nvPr/>
        </p:nvSpPr>
        <p:spPr>
          <a:xfrm>
            <a:off x="4462780" y="5617341"/>
            <a:ext cx="129392" cy="1293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455AA-4AA2-49C4-ACCF-9D90C19473E4}"/>
                  </a:ext>
                </a:extLst>
              </p:cNvPr>
              <p:cNvSpPr txBox="1"/>
              <p:nvPr/>
            </p:nvSpPr>
            <p:spPr>
              <a:xfrm>
                <a:off x="3786710" y="4854215"/>
                <a:ext cx="19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455AA-4AA2-49C4-ACCF-9D90C1947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10" y="4854215"/>
                <a:ext cx="194983" cy="338554"/>
              </a:xfrm>
              <a:prstGeom prst="rect">
                <a:avLst/>
              </a:prstGeom>
              <a:blipFill>
                <a:blip r:embed="rId6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F96D4-B4FB-4885-BAEF-93971461BEC7}"/>
                  </a:ext>
                </a:extLst>
              </p:cNvPr>
              <p:cNvSpPr txBox="1"/>
              <p:nvPr/>
            </p:nvSpPr>
            <p:spPr>
              <a:xfrm>
                <a:off x="4199900" y="4863659"/>
                <a:ext cx="10748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F96D4-B4FB-4885-BAEF-93971461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00" y="4863659"/>
                <a:ext cx="107484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DE8249-FAB4-4589-93FA-5707984C86C1}"/>
                  </a:ext>
                </a:extLst>
              </p:cNvPr>
              <p:cNvSpPr txBox="1"/>
              <p:nvPr/>
            </p:nvSpPr>
            <p:spPr>
              <a:xfrm>
                <a:off x="4193390" y="6235317"/>
                <a:ext cx="10813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DE8249-FAB4-4589-93FA-5707984C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90" y="6235317"/>
                <a:ext cx="1081356" cy="33855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156739-B996-4A48-A8F9-DF92E572A8BF}"/>
                  </a:ext>
                </a:extLst>
              </p:cNvPr>
              <p:cNvSpPr txBox="1"/>
              <p:nvPr/>
            </p:nvSpPr>
            <p:spPr>
              <a:xfrm>
                <a:off x="3772395" y="6224485"/>
                <a:ext cx="19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156739-B996-4A48-A8F9-DF92E572A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95" y="6224485"/>
                <a:ext cx="194983" cy="338554"/>
              </a:xfrm>
              <a:prstGeom prst="rect">
                <a:avLst/>
              </a:prstGeom>
              <a:blipFill>
                <a:blip r:embed="rId9"/>
                <a:stretch>
                  <a:fillRect r="-312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E2241C-1209-47FE-AA83-B173ADA10842}"/>
                  </a:ext>
                </a:extLst>
              </p:cNvPr>
              <p:cNvSpPr/>
              <p:nvPr/>
            </p:nvSpPr>
            <p:spPr>
              <a:xfrm>
                <a:off x="1394011" y="4046945"/>
                <a:ext cx="99597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i="1" dirty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E2241C-1209-47FE-AA83-B173ADA10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11" y="4046945"/>
                <a:ext cx="9959789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721B9-A624-4C08-A984-7AB7899FAB68}"/>
              </a:ext>
            </a:extLst>
          </p:cNvPr>
          <p:cNvGrpSpPr/>
          <p:nvPr/>
        </p:nvGrpSpPr>
        <p:grpSpPr>
          <a:xfrm>
            <a:off x="216659" y="4483709"/>
            <a:ext cx="3361116" cy="962135"/>
            <a:chOff x="8223025" y="1271176"/>
            <a:chExt cx="3361116" cy="96213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A84D14-3FB3-4BF9-AECB-D621212EB21F}"/>
                </a:ext>
              </a:extLst>
            </p:cNvPr>
            <p:cNvSpPr/>
            <p:nvPr/>
          </p:nvSpPr>
          <p:spPr>
            <a:xfrm>
              <a:off x="8419381" y="1672387"/>
              <a:ext cx="2786332" cy="1862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0A3A37-7214-4186-9209-73BC2190A1DF}"/>
                </a:ext>
              </a:extLst>
            </p:cNvPr>
            <p:cNvSpPr/>
            <p:nvPr/>
          </p:nvSpPr>
          <p:spPr>
            <a:xfrm>
              <a:off x="9700200" y="1648027"/>
              <a:ext cx="224693" cy="22469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Left 40">
              <a:extLst>
                <a:ext uri="{FF2B5EF4-FFF2-40B4-BE49-F238E27FC236}">
                  <a16:creationId xmlns:a16="http://schemas.microsoft.com/office/drawing/2014/main" id="{9BED4729-4EC8-440D-9F8B-D24816E04926}"/>
                </a:ext>
              </a:extLst>
            </p:cNvPr>
            <p:cNvSpPr/>
            <p:nvPr/>
          </p:nvSpPr>
          <p:spPr>
            <a:xfrm>
              <a:off x="8686800" y="1675858"/>
              <a:ext cx="1013400" cy="158371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Left 41">
              <a:extLst>
                <a:ext uri="{FF2B5EF4-FFF2-40B4-BE49-F238E27FC236}">
                  <a16:creationId xmlns:a16="http://schemas.microsoft.com/office/drawing/2014/main" id="{37E4A140-BB00-4085-AB39-2CC1BAD321E3}"/>
                </a:ext>
              </a:extLst>
            </p:cNvPr>
            <p:cNvSpPr/>
            <p:nvPr/>
          </p:nvSpPr>
          <p:spPr>
            <a:xfrm flipH="1">
              <a:off x="9924893" y="1667926"/>
              <a:ext cx="1031060" cy="186282"/>
            </a:xfrm>
            <a:prstGeom prst="lef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295FA31-D8A9-4EDC-8E3F-AD2DB7F7D3FC}"/>
                    </a:ext>
                  </a:extLst>
                </p:cNvPr>
                <p:cNvSpPr txBox="1"/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295FA31-D8A9-4EDC-8E3F-AD2DB7F7D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7D5ADDD-1FDB-4C9B-B9BD-9C75A94E6756}"/>
                    </a:ext>
                  </a:extLst>
                </p:cNvPr>
                <p:cNvSpPr txBox="1"/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7D5ADDD-1FDB-4C9B-B9BD-9C75A94E6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5385" r="-43461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38921BB-9192-4339-89FF-ADCB2F0D29C6}"/>
                    </a:ext>
                  </a:extLst>
                </p:cNvPr>
                <p:cNvSpPr txBox="1"/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38921BB-9192-4339-89FF-ADCB2F0D2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34615" r="-446154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CA11B1F-00A2-45D8-BBEB-9441D8649ACB}"/>
                    </a:ext>
                  </a:extLst>
                </p:cNvPr>
                <p:cNvSpPr txBox="1"/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CA11B1F-00A2-45D8-BBEB-9441D8649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D393BFB-166E-4648-B523-6ABD053249DC}"/>
                    </a:ext>
                  </a:extLst>
                </p:cNvPr>
                <p:cNvSpPr txBox="1"/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D393BFB-166E-4648-B523-6ABD05324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63861090-1E48-46C9-B9C9-D83633CB83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181" y="1655787"/>
                <a:ext cx="11634140" cy="2023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Definition: </a:t>
                </a:r>
                <a:r>
                  <a:rPr lang="en-US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should satisfy: 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then exists an </a:t>
                </a:r>
                <a:r>
                  <a:rPr lang="en-US" sz="2800" b="1" dirty="0"/>
                  <a:t>anchored</a:t>
                </a:r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common substring.</a:t>
                </a:r>
              </a:p>
              <a:p>
                <a:r>
                  <a:rPr lang="en-US" dirty="0"/>
                  <a:t>Anchor sets can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(and random seed).   </a:t>
                </a:r>
              </a:p>
              <a:p>
                <a:pPr marL="0" indent="0">
                  <a:buNone/>
                </a:pPr>
                <a:r>
                  <a:rPr lang="en-US" dirty="0"/>
                  <a:t>      (Larger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smaller anchor sets)</a:t>
                </a: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63861090-1E48-46C9-B9C9-D83633CB8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1" y="1655787"/>
                <a:ext cx="11634140" cy="2023779"/>
              </a:xfrm>
              <a:prstGeom prst="rect">
                <a:avLst/>
              </a:prstGeom>
              <a:blipFill>
                <a:blip r:embed="rId17"/>
                <a:stretch>
                  <a:fillRect l="-943" t="-5120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0924C469-C9CA-4680-82A5-76892A4D3D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Anchoring for 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br>
                  <a:rPr lang="en-US" b="0" dirty="0"/>
                </a:br>
                <a:r>
                  <a:rPr lang="en-US" sz="1800" dirty="0"/>
                  <a:t>[SV13, CCIKPRRW18, ACPR19, ACPR20, BGKK20, CGP20, CKPR21, …]</a:t>
                </a:r>
                <a:endParaRPr lang="en-US" sz="1600" dirty="0"/>
              </a:p>
            </p:txBody>
          </p:sp>
        </mc:Choice>
        <mc:Fallback xmlns="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0924C469-C9CA-4680-82A5-76892A4D3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18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9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6" grpId="0"/>
      <p:bldP spid="28" grpId="0"/>
      <p:bldP spid="29" grpId="0"/>
      <p:bldP spid="30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0924C469-C9CA-4680-82A5-76892A4D3D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Anchoring for 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br>
                  <a:rPr lang="en-US" b="0" dirty="0"/>
                </a:br>
                <a:r>
                  <a:rPr lang="en-US" sz="18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0924C469-C9CA-4680-82A5-76892A4D3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60D1121-E35C-495A-9698-7AFEE7465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372" y="1690688"/>
                <a:ext cx="10976428" cy="4351338"/>
              </a:xfrm>
            </p:spPr>
            <p:txBody>
              <a:bodyPr/>
              <a:lstStyle/>
              <a:p>
                <a:r>
                  <a:rPr lang="en-US" dirty="0"/>
                  <a:t>Theorem [Akmal and J, SODA’22]: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Given a </a:t>
                </a:r>
                <a:r>
                  <a:rPr lang="en-US" b="1" dirty="0">
                    <a:solidFill>
                      <a:srgbClr val="C00000"/>
                    </a:solidFill>
                  </a:rPr>
                  <a:t>size-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“strongly explicitly”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-time computable </a:t>
                </a:r>
                <a:r>
                  <a:rPr lang="en-US" b="1" dirty="0">
                    <a:solidFill>
                      <a:schemeClr val="tx1"/>
                    </a:solidFill>
                  </a:rPr>
                  <a:t>anchor set</a:t>
                </a:r>
                <a:r>
                  <a:rPr lang="en-US" dirty="0"/>
                  <a:t>, we can detect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anchored common substring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quantum time.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60D1121-E35C-495A-9698-7AFEE7465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372" y="1690688"/>
                <a:ext cx="10976428" cy="4351338"/>
              </a:xfrm>
              <a:blipFill>
                <a:blip r:embed="rId4"/>
                <a:stretch>
                  <a:fillRect l="-111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562FF3-2021-42DD-97E5-5BB84B009A52}"/>
                  </a:ext>
                </a:extLst>
              </p:cNvPr>
              <p:cNvSpPr/>
              <p:nvPr/>
            </p:nvSpPr>
            <p:spPr>
              <a:xfrm>
                <a:off x="2702934" y="4518951"/>
                <a:ext cx="9285866" cy="529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 (Compare: warm-up algorithm needs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quantum time)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562FF3-2021-42DD-97E5-5BB84B00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34" y="4518951"/>
                <a:ext cx="9285866" cy="529760"/>
              </a:xfrm>
              <a:prstGeom prst="rect">
                <a:avLst/>
              </a:prstGeom>
              <a:blipFill>
                <a:blip r:embed="rId5"/>
                <a:stretch>
                  <a:fillRect b="-21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684AB9-D317-43A9-A3C6-395FD0382B82}"/>
                  </a:ext>
                </a:extLst>
              </p:cNvPr>
              <p:cNvSpPr/>
              <p:nvPr/>
            </p:nvSpPr>
            <p:spPr>
              <a:xfrm>
                <a:off x="3939169" y="3384829"/>
                <a:ext cx="6376406" cy="94400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Given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for each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one can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output the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-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anchor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quantum time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684AB9-D317-43A9-A3C6-395FD038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69" y="3384829"/>
                <a:ext cx="6376406" cy="944006"/>
              </a:xfrm>
              <a:prstGeom prst="rect">
                <a:avLst/>
              </a:prstGeom>
              <a:blipFill>
                <a:blip r:embed="rId6"/>
                <a:stretch>
                  <a:fillRect l="-1336" r="-1050"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CA617AA-4929-4DF0-8F67-D6ECFB37A031}"/>
              </a:ext>
            </a:extLst>
          </p:cNvPr>
          <p:cNvSpPr txBox="1"/>
          <p:nvPr/>
        </p:nvSpPr>
        <p:spPr>
          <a:xfrm>
            <a:off x="10466187" y="3256667"/>
            <a:ext cx="152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(can’t afford to compute the entire anchor set!!)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C6037E-7B8C-44BE-B80F-640DE7E05A7D}"/>
                  </a:ext>
                </a:extLst>
              </p:cNvPr>
              <p:cNvSpPr/>
              <p:nvPr/>
            </p:nvSpPr>
            <p:spPr>
              <a:xfrm>
                <a:off x="1012372" y="5241138"/>
                <a:ext cx="9453815" cy="6751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Techniques: Quantum walk + Data structures that maintain lexicographical ordering of the length-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substrings around the anchors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C6037E-7B8C-44BE-B80F-640DE7E05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5241138"/>
                <a:ext cx="9453815" cy="675124"/>
              </a:xfrm>
              <a:prstGeom prst="rect">
                <a:avLst/>
              </a:prstGeom>
              <a:blipFill>
                <a:blip r:embed="rId7"/>
                <a:stretch>
                  <a:fillRect l="-967" t="-18018" r="-516" b="-31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0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  <p:bldP spid="5" grpId="0" animBg="1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8005-994F-4ED0-98A7-4528632E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explicit anchor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3A9B14-2990-414D-BEF2-B499E7067A32}"/>
                  </a:ext>
                </a:extLst>
              </p:cNvPr>
              <p:cNvSpPr/>
              <p:nvPr/>
            </p:nvSpPr>
            <p:spPr>
              <a:xfrm>
                <a:off x="3967996" y="4568734"/>
                <a:ext cx="5945564" cy="97020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Overall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800" dirty="0"/>
                  <a:t>quantum time for LCS with threshold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3A9B14-2990-414D-BEF2-B499E7067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996" y="4568734"/>
                <a:ext cx="5945564" cy="970202"/>
              </a:xfrm>
              <a:prstGeom prst="rect">
                <a:avLst/>
              </a:prstGeom>
              <a:blipFill>
                <a:blip r:embed="rId3"/>
                <a:stretch>
                  <a:fillRect l="-2047" t="-3086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7AF02E03-649A-4343-A4DF-8DF81B4C36BF}"/>
              </a:ext>
            </a:extLst>
          </p:cNvPr>
          <p:cNvSpPr/>
          <p:nvPr/>
        </p:nvSpPr>
        <p:spPr>
          <a:xfrm>
            <a:off x="5579729" y="3392926"/>
            <a:ext cx="591670" cy="970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A4733AB-C57E-4DCC-88AD-29368DCC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1446"/>
                <a:ext cx="11236779" cy="17781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Construction of </a:t>
                </a:r>
                <a:r>
                  <a:rPr lang="en-US" dirty="0">
                    <a:solidFill>
                      <a:srgbClr val="C00000"/>
                    </a:solidFill>
                  </a:rPr>
                  <a:t>size-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“strongly explicitly”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-time computable </a:t>
                </a:r>
                <a:r>
                  <a:rPr lang="en-US" dirty="0"/>
                  <a:t>anchor set:</a:t>
                </a:r>
              </a:p>
              <a:p>
                <a:r>
                  <a:rPr lang="en-US" sz="2400" dirty="0"/>
                  <a:t>[Akmal &amp; J, SODA’22]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3/4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b="1" dirty="0"/>
                  <a:t>[J &amp; </a:t>
                </a:r>
                <a:r>
                  <a:rPr lang="en-US" b="1" dirty="0" err="1"/>
                  <a:t>Nogler</a:t>
                </a:r>
                <a:r>
                  <a:rPr lang="en-US" b="1" dirty="0"/>
                  <a:t>, SODA’23]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A4733AB-C57E-4DCC-88AD-29368DCC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1446"/>
                <a:ext cx="11236779" cy="1778183"/>
              </a:xfrm>
              <a:blipFill>
                <a:blip r:embed="rId4"/>
                <a:stretch>
                  <a:fillRect l="-1139"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10D92958-8BD3-47A8-BCC5-CE573686DEEC}"/>
              </a:ext>
            </a:extLst>
          </p:cNvPr>
          <p:cNvSpPr/>
          <p:nvPr/>
        </p:nvSpPr>
        <p:spPr>
          <a:xfrm>
            <a:off x="838200" y="5692160"/>
            <a:ext cx="10365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Key ingredient: </a:t>
            </a:r>
            <a:r>
              <a:rPr lang="en-US" sz="2800" i="1" dirty="0"/>
              <a:t>String Synchronizing Set</a:t>
            </a:r>
            <a:r>
              <a:rPr lang="en-US" sz="2800" dirty="0"/>
              <a:t> [</a:t>
            </a:r>
            <a:r>
              <a:rPr lang="en-US" sz="2800" dirty="0" err="1"/>
              <a:t>Kempa-Kociumaka</a:t>
            </a:r>
            <a:r>
              <a:rPr lang="en-US" sz="2800" dirty="0"/>
              <a:t> STOC’19] with </a:t>
            </a:r>
            <a:r>
              <a:rPr lang="en-US" sz="2800" u="sng" dirty="0"/>
              <a:t>quantum speed-up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12169-8B13-4A55-8840-80AE9CDC5F63}"/>
                  </a:ext>
                </a:extLst>
              </p:cNvPr>
              <p:cNvSpPr/>
              <p:nvPr/>
            </p:nvSpPr>
            <p:spPr>
              <a:xfrm>
                <a:off x="6391835" y="3429000"/>
                <a:ext cx="5740293" cy="88174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Previous </a:t>
                </a:r>
                <a:r>
                  <a:rPr lang="en-US" sz="2400" dirty="0" err="1"/>
                  <a:t>thm</a:t>
                </a:r>
                <a:r>
                  <a:rPr lang="en-US" sz="2400" dirty="0"/>
                  <a:t>: Find anchored length-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substr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quantum time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12169-8B13-4A55-8840-80AE9CDC5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835" y="3429000"/>
                <a:ext cx="5740293" cy="881744"/>
              </a:xfrm>
              <a:prstGeom prst="rect">
                <a:avLst/>
              </a:prstGeom>
              <a:blipFill>
                <a:blip r:embed="rId5"/>
                <a:stretch>
                  <a:fillRect l="-1591" t="-12329" r="-636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0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B4EF81-8BC2-49B2-B518-9D9538E02A28}"/>
              </a:ext>
            </a:extLst>
          </p:cNvPr>
          <p:cNvSpPr/>
          <p:nvPr/>
        </p:nvSpPr>
        <p:spPr>
          <a:xfrm>
            <a:off x="4924917" y="4883942"/>
            <a:ext cx="1902278" cy="135599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6439A-885E-4701-9A45-4E1BD011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55400" cy="1325563"/>
          </a:xfrm>
        </p:spPr>
        <p:txBody>
          <a:bodyPr/>
          <a:lstStyle/>
          <a:p>
            <a:r>
              <a:rPr lang="en-US" dirty="0"/>
              <a:t>String Synchronizing Set </a:t>
            </a:r>
            <a:r>
              <a:rPr lang="en-US" sz="2400" dirty="0"/>
              <a:t>[</a:t>
            </a:r>
            <a:r>
              <a:rPr lang="en-US" sz="2400" dirty="0" err="1"/>
              <a:t>Kempa-Kociumaka</a:t>
            </a:r>
            <a:r>
              <a:rPr lang="en-US" sz="2400" dirty="0"/>
              <a:t> STOC’19], [CKPR’21]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A7B8-EDEA-4D8D-9AC4-85FA2141C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755" y="2093680"/>
                <a:ext cx="10436679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called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/>
                  <a:t>-synchronizing set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lvl="1"/>
                <a:r>
                  <a:rPr lang="en-US" b="1" dirty="0"/>
                  <a:t>Density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[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Consistency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. .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. 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Observation: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-synchronizing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contains anchors for 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A7B8-EDEA-4D8D-9AC4-85FA2141C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755" y="2093680"/>
                <a:ext cx="10436679" cy="4351338"/>
              </a:xfrm>
              <a:blipFill>
                <a:blip r:embed="rId3"/>
                <a:stretch>
                  <a:fillRect l="-105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8D54B5-C3C7-428D-853A-85E3A252E71F}"/>
                  </a:ext>
                </a:extLst>
              </p:cNvPr>
              <p:cNvSpPr txBox="1"/>
              <p:nvPr/>
            </p:nvSpPr>
            <p:spPr>
              <a:xfrm>
                <a:off x="3020898" y="5651384"/>
                <a:ext cx="4442847" cy="52322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sz="2800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8D54B5-C3C7-428D-853A-85E3A252E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898" y="5651384"/>
                <a:ext cx="4442847" cy="523220"/>
              </a:xfrm>
              <a:prstGeom prst="rect">
                <a:avLst/>
              </a:prstGeom>
              <a:blipFill>
                <a:blip r:embed="rId4"/>
                <a:stretch>
                  <a:fillRect t="-10227" b="-29545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B93C57-043A-4D26-9A52-0D1827C82CF8}"/>
                  </a:ext>
                </a:extLst>
              </p:cNvPr>
              <p:cNvSpPr/>
              <p:nvPr/>
            </p:nvSpPr>
            <p:spPr>
              <a:xfrm>
                <a:off x="3020899" y="4953748"/>
                <a:ext cx="4442847" cy="52322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da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B93C57-043A-4D26-9A52-0D1827C82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899" y="4953748"/>
                <a:ext cx="4442847" cy="523220"/>
              </a:xfrm>
              <a:prstGeom prst="rect">
                <a:avLst/>
              </a:prstGeom>
              <a:blipFill>
                <a:blip r:embed="rId5"/>
                <a:stretch>
                  <a:fillRect t="-11494" b="-31034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8089E6-F954-4541-BEDB-38A19992B6BE}"/>
                  </a:ext>
                </a:extLst>
              </p:cNvPr>
              <p:cNvSpPr/>
              <p:nvPr/>
            </p:nvSpPr>
            <p:spPr>
              <a:xfrm>
                <a:off x="400915" y="1523603"/>
                <a:ext cx="113901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“</a:t>
                </a:r>
                <a:r>
                  <a:rPr lang="en-US" sz="2800" u="sng" dirty="0"/>
                  <a:t>Non-periodic case</a:t>
                </a:r>
                <a:r>
                  <a:rPr lang="en-US" sz="2800" dirty="0"/>
                  <a:t>” </a:t>
                </a:r>
                <a:r>
                  <a:rPr lang="en-US" sz="2800" dirty="0" err="1"/>
                  <a:t>defn</a:t>
                </a:r>
                <a:r>
                  <a:rPr lang="en-US" sz="2800" dirty="0"/>
                  <a:t>: Given string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length parameter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8089E6-F954-4541-BEDB-38A19992B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15" y="1523603"/>
                <a:ext cx="11390169" cy="523220"/>
              </a:xfrm>
              <a:prstGeom prst="rect">
                <a:avLst/>
              </a:prstGeom>
              <a:blipFill>
                <a:blip r:embed="rId6"/>
                <a:stretch>
                  <a:fillRect l="-1124" t="-11628" r="-48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4DBB4-E1A6-4CD9-B05A-278BECE5BCD2}"/>
                  </a:ext>
                </a:extLst>
              </p:cNvPr>
              <p:cNvSpPr txBox="1"/>
              <p:nvPr/>
            </p:nvSpPr>
            <p:spPr>
              <a:xfrm>
                <a:off x="334876" y="5587636"/>
                <a:ext cx="2361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4DBB4-E1A6-4CD9-B05A-278BECE5B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6" y="5587636"/>
                <a:ext cx="2361397" cy="461665"/>
              </a:xfrm>
              <a:prstGeom prst="rect">
                <a:avLst/>
              </a:prstGeom>
              <a:blipFill>
                <a:blip r:embed="rId7"/>
                <a:stretch>
                  <a:fillRect l="-41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52AD1B-78BA-4161-BAA0-8071980D978C}"/>
                  </a:ext>
                </a:extLst>
              </p:cNvPr>
              <p:cNvSpPr/>
              <p:nvPr/>
            </p:nvSpPr>
            <p:spPr>
              <a:xfrm>
                <a:off x="351063" y="5943771"/>
                <a:ext cx="24366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red:</a:t>
                </a:r>
                <a:r>
                  <a:rPr lang="en-US" sz="2400" dirty="0" err="1"/>
                  <a:t>positions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52AD1B-78BA-4161-BAA0-8071980D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63" y="5943771"/>
                <a:ext cx="2436693" cy="461665"/>
              </a:xfrm>
              <a:prstGeom prst="rect">
                <a:avLst/>
              </a:prstGeom>
              <a:blipFill>
                <a:blip r:embed="rId8"/>
                <a:stretch>
                  <a:fillRect l="-225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1B7BA-4899-4464-8C39-20E136DC6861}"/>
              </a:ext>
            </a:extLst>
          </p:cNvPr>
          <p:cNvGrpSpPr/>
          <p:nvPr/>
        </p:nvGrpSpPr>
        <p:grpSpPr>
          <a:xfrm>
            <a:off x="4275666" y="5042815"/>
            <a:ext cx="1271778" cy="379049"/>
            <a:chOff x="3814573" y="4784272"/>
            <a:chExt cx="1271778" cy="3790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03726B-AB09-4CF8-91CC-D82B9A28DAB9}"/>
                </a:ext>
              </a:extLst>
            </p:cNvPr>
            <p:cNvSpPr/>
            <p:nvPr/>
          </p:nvSpPr>
          <p:spPr>
            <a:xfrm>
              <a:off x="3814575" y="4784272"/>
              <a:ext cx="1271776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F169A-A1C0-4DF4-B195-115BD2113DF6}"/>
                </a:ext>
              </a:extLst>
            </p:cNvPr>
            <p:cNvSpPr/>
            <p:nvPr/>
          </p:nvSpPr>
          <p:spPr>
            <a:xfrm>
              <a:off x="3814573" y="4784272"/>
              <a:ext cx="194091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830E13-77F3-42BB-996A-A269A994E0B3}"/>
              </a:ext>
            </a:extLst>
          </p:cNvPr>
          <p:cNvGrpSpPr/>
          <p:nvPr/>
        </p:nvGrpSpPr>
        <p:grpSpPr>
          <a:xfrm>
            <a:off x="5137205" y="5742560"/>
            <a:ext cx="1271778" cy="379049"/>
            <a:chOff x="3814573" y="4784272"/>
            <a:chExt cx="1271778" cy="3790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71E7E3-117E-4E4C-A0FF-18519ECF01ED}"/>
                </a:ext>
              </a:extLst>
            </p:cNvPr>
            <p:cNvSpPr/>
            <p:nvPr/>
          </p:nvSpPr>
          <p:spPr>
            <a:xfrm>
              <a:off x="3814575" y="4784272"/>
              <a:ext cx="1271776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B7BB32-519C-4EF2-9C1F-188F7D5757A5}"/>
                </a:ext>
              </a:extLst>
            </p:cNvPr>
            <p:cNvSpPr/>
            <p:nvPr/>
          </p:nvSpPr>
          <p:spPr>
            <a:xfrm>
              <a:off x="3814573" y="4784272"/>
              <a:ext cx="194091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412424-9F32-4B69-9EB6-674CA3771B6D}"/>
              </a:ext>
            </a:extLst>
          </p:cNvPr>
          <p:cNvGrpSpPr/>
          <p:nvPr/>
        </p:nvGrpSpPr>
        <p:grpSpPr>
          <a:xfrm>
            <a:off x="4275666" y="4511784"/>
            <a:ext cx="1271778" cy="369332"/>
            <a:chOff x="3165323" y="4267224"/>
            <a:chExt cx="1271778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DCFBAD8-FC02-49E7-BDE6-79E3F75B2726}"/>
                </a:ext>
              </a:extLst>
            </p:cNvPr>
            <p:cNvCxnSpPr/>
            <p:nvPr/>
          </p:nvCxnSpPr>
          <p:spPr>
            <a:xfrm>
              <a:off x="3165323" y="4604658"/>
              <a:ext cx="12717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A3AFBA5-FE7A-4BD1-B689-B580EE9776A2}"/>
                    </a:ext>
                  </a:extLst>
                </p:cNvPr>
                <p:cNvSpPr txBox="1"/>
                <p:nvPr/>
              </p:nvSpPr>
              <p:spPr>
                <a:xfrm>
                  <a:off x="3262368" y="4267224"/>
                  <a:ext cx="1053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A3AFBA5-FE7A-4BD1-B689-B580EE9776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368" y="4267224"/>
                  <a:ext cx="105319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D04786-D643-4969-B5CC-9EBC90708D68}"/>
              </a:ext>
            </a:extLst>
          </p:cNvPr>
          <p:cNvGrpSpPr/>
          <p:nvPr/>
        </p:nvGrpSpPr>
        <p:grpSpPr>
          <a:xfrm>
            <a:off x="5555417" y="5045641"/>
            <a:ext cx="1271778" cy="379049"/>
            <a:chOff x="3814573" y="4784272"/>
            <a:chExt cx="1271778" cy="3790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91378F-1F76-4996-B428-D16FF957A88C}"/>
                </a:ext>
              </a:extLst>
            </p:cNvPr>
            <p:cNvSpPr/>
            <p:nvPr/>
          </p:nvSpPr>
          <p:spPr>
            <a:xfrm>
              <a:off x="3814575" y="4784272"/>
              <a:ext cx="1271776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A757BA-48AD-4973-BBE8-2E2984FB495C}"/>
                </a:ext>
              </a:extLst>
            </p:cNvPr>
            <p:cNvSpPr/>
            <p:nvPr/>
          </p:nvSpPr>
          <p:spPr>
            <a:xfrm>
              <a:off x="3814573" y="4784272"/>
              <a:ext cx="194091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652060-B96D-4BA0-84EC-45D9BAEC9CD8}"/>
              </a:ext>
            </a:extLst>
          </p:cNvPr>
          <p:cNvGrpSpPr/>
          <p:nvPr/>
        </p:nvGrpSpPr>
        <p:grpSpPr>
          <a:xfrm>
            <a:off x="4279850" y="5742559"/>
            <a:ext cx="1271778" cy="379049"/>
            <a:chOff x="3814573" y="4784272"/>
            <a:chExt cx="1271778" cy="3790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B68FA5-473F-490F-9511-9522A8397EFA}"/>
                </a:ext>
              </a:extLst>
            </p:cNvPr>
            <p:cNvSpPr/>
            <p:nvPr/>
          </p:nvSpPr>
          <p:spPr>
            <a:xfrm>
              <a:off x="3814575" y="4784272"/>
              <a:ext cx="1271776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49CEB28-045E-467C-9A88-55BF8886C693}"/>
                </a:ext>
              </a:extLst>
            </p:cNvPr>
            <p:cNvSpPr/>
            <p:nvPr/>
          </p:nvSpPr>
          <p:spPr>
            <a:xfrm>
              <a:off x="3814573" y="4784272"/>
              <a:ext cx="194091" cy="37904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46AB2D-8893-41E8-A555-99BC86592499}"/>
              </a:ext>
            </a:extLst>
          </p:cNvPr>
          <p:cNvGrpSpPr/>
          <p:nvPr/>
        </p:nvGrpSpPr>
        <p:grpSpPr>
          <a:xfrm>
            <a:off x="5555417" y="4511784"/>
            <a:ext cx="1271778" cy="369332"/>
            <a:chOff x="3165323" y="4267224"/>
            <a:chExt cx="1271778" cy="36933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EB993CB-528F-4A52-AD9B-9EF07D5B7C2C}"/>
                </a:ext>
              </a:extLst>
            </p:cNvPr>
            <p:cNvCxnSpPr/>
            <p:nvPr/>
          </p:nvCxnSpPr>
          <p:spPr>
            <a:xfrm>
              <a:off x="3165323" y="4604658"/>
              <a:ext cx="12717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893FB64-0D3A-4589-B939-8C7400FBC961}"/>
                    </a:ext>
                  </a:extLst>
                </p:cNvPr>
                <p:cNvSpPr txBox="1"/>
                <p:nvPr/>
              </p:nvSpPr>
              <p:spPr>
                <a:xfrm>
                  <a:off x="3262368" y="4267224"/>
                  <a:ext cx="1053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893FB64-0D3A-4589-B939-8C7400FBC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368" y="4267224"/>
                  <a:ext cx="105319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488598-9B10-4B98-BDB3-82D64E36A24F}"/>
                  </a:ext>
                </a:extLst>
              </p:cNvPr>
              <p:cNvSpPr txBox="1"/>
              <p:nvPr/>
            </p:nvSpPr>
            <p:spPr>
              <a:xfrm>
                <a:off x="6789748" y="4177594"/>
                <a:ext cx="1902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common </a:t>
                </a:r>
                <a:r>
                  <a:rPr lang="en-US" dirty="0" err="1"/>
                  <a:t>substr</a:t>
                </a:r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488598-9B10-4B98-BDB3-82D64E36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748" y="4177594"/>
                <a:ext cx="1902279" cy="646331"/>
              </a:xfrm>
              <a:prstGeom prst="rect">
                <a:avLst/>
              </a:prstGeom>
              <a:blipFill>
                <a:blip r:embed="rId11"/>
                <a:stretch>
                  <a:fillRect l="-2885" t="-4717" r="-38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4450A-EC9E-4FAB-92B3-6CB4EF6E20B0}"/>
                  </a:ext>
                </a:extLst>
              </p:cNvPr>
              <p:cNvSpPr txBox="1"/>
              <p:nvPr/>
            </p:nvSpPr>
            <p:spPr>
              <a:xfrm>
                <a:off x="4602207" y="4110189"/>
                <a:ext cx="1841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positions are consistent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4450A-EC9E-4FAB-92B3-6CB4EF6E2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7" y="4110189"/>
                <a:ext cx="1841484" cy="646331"/>
              </a:xfrm>
              <a:prstGeom prst="rect">
                <a:avLst/>
              </a:prstGeom>
              <a:blipFill>
                <a:blip r:embed="rId12"/>
                <a:stretch>
                  <a:fillRect l="-298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A825133-7715-4079-AFB3-15FDE79A1940}"/>
              </a:ext>
            </a:extLst>
          </p:cNvPr>
          <p:cNvSpPr txBox="1"/>
          <p:nvPr/>
        </p:nvSpPr>
        <p:spPr>
          <a:xfrm>
            <a:off x="4562015" y="6199699"/>
            <a:ext cx="211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 an anchor due to density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F0736B-C950-433D-AFDD-2BD1B5F318D9}"/>
              </a:ext>
            </a:extLst>
          </p:cNvPr>
          <p:cNvCxnSpPr>
            <a:cxnSpLocks/>
          </p:cNvCxnSpPr>
          <p:nvPr/>
        </p:nvCxnSpPr>
        <p:spPr>
          <a:xfrm>
            <a:off x="4899307" y="4744689"/>
            <a:ext cx="7180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2809349-46C6-4AC3-9100-105617994BCD}"/>
              </a:ext>
            </a:extLst>
          </p:cNvPr>
          <p:cNvCxnSpPr/>
          <p:nvPr/>
        </p:nvCxnSpPr>
        <p:spPr>
          <a:xfrm flipV="1">
            <a:off x="5425904" y="6049301"/>
            <a:ext cx="0" cy="29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1724D0-FBF4-4D2E-8155-2BC72FD80EFF}"/>
                  </a:ext>
                </a:extLst>
              </p:cNvPr>
              <p:cNvSpPr txBox="1"/>
              <p:nvPr/>
            </p:nvSpPr>
            <p:spPr>
              <a:xfrm>
                <a:off x="6875579" y="6144213"/>
                <a:ext cx="5301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want small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1724D0-FBF4-4D2E-8155-2BC72FD8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79" y="6144213"/>
                <a:ext cx="5301948" cy="523220"/>
              </a:xfrm>
              <a:prstGeom prst="rect">
                <a:avLst/>
              </a:prstGeom>
              <a:blipFill>
                <a:blip r:embed="rId13"/>
                <a:stretch>
                  <a:fillRect l="-241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088E628-DADB-42B2-B3BB-99DD32574663}"/>
              </a:ext>
            </a:extLst>
          </p:cNvPr>
          <p:cNvGrpSpPr/>
          <p:nvPr/>
        </p:nvGrpSpPr>
        <p:grpSpPr>
          <a:xfrm>
            <a:off x="8762097" y="4318910"/>
            <a:ext cx="3298372" cy="1510542"/>
            <a:chOff x="8664612" y="4278197"/>
            <a:chExt cx="3298372" cy="1598091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4A5E01D9-60C7-4720-9BCA-7A871206D5B5}"/>
                </a:ext>
              </a:extLst>
            </p:cNvPr>
            <p:cNvSpPr/>
            <p:nvPr/>
          </p:nvSpPr>
          <p:spPr>
            <a:xfrm>
              <a:off x="8664612" y="4278197"/>
              <a:ext cx="3298372" cy="1598091"/>
            </a:xfrm>
            <a:prstGeom prst="wedgeRoundRectCallout">
              <a:avLst>
                <a:gd name="adj1" fmla="val -42895"/>
                <a:gd name="adj2" fmla="val 7493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Impossible for </a:t>
              </a:r>
              <a:r>
                <a:rPr lang="en-US" sz="2400" u="sng" dirty="0"/>
                <a:t>highly-periodic</a:t>
              </a:r>
              <a:r>
                <a:rPr lang="en-US" sz="2400" dirty="0"/>
                <a:t> regions:</a:t>
              </a:r>
            </a:p>
            <a:p>
              <a:pPr algn="ctr"/>
              <a:endParaRPr lang="en-US" sz="2400" u="sng" dirty="0"/>
            </a:p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0826C-D7FD-425C-BDA8-B27277828087}"/>
                    </a:ext>
                  </a:extLst>
                </p:cNvPr>
                <p:cNvSpPr/>
                <p:nvPr/>
              </p:nvSpPr>
              <p:spPr>
                <a:xfrm>
                  <a:off x="8880323" y="5236777"/>
                  <a:ext cx="2866949" cy="55354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a14:m>
                  <a:r>
                    <a:rPr lang="en-US" sz="2800" b="1" dirty="0">
                      <a:solidFill>
                        <a:srgbClr val="C0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aa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aaaaaa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⋯</m:t>
                      </m:r>
                    </m:oMath>
                  </a14:m>
                  <a:endPara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0826C-D7FD-425C-BDA8-B272778280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323" y="5236777"/>
                  <a:ext cx="2866949" cy="553545"/>
                </a:xfrm>
                <a:prstGeom prst="rect">
                  <a:avLst/>
                </a:prstGeom>
                <a:blipFill>
                  <a:blip r:embed="rId14"/>
                  <a:stretch>
                    <a:fillRect t="-10227" b="-29545"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58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0403 0.0004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  <p:bldP spid="4" grpId="0" animBg="1"/>
      <p:bldP spid="4" grpId="1" animBg="1"/>
      <p:bldP spid="5" grpId="0" animBg="1"/>
      <p:bldP spid="13" grpId="0"/>
      <p:bldP spid="14" grpId="0"/>
      <p:bldP spid="34" grpId="0"/>
      <p:bldP spid="35" grpId="0"/>
      <p:bldP spid="36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439A-885E-4701-9A45-4E1BD011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55400" cy="1325563"/>
          </a:xfrm>
        </p:spPr>
        <p:txBody>
          <a:bodyPr/>
          <a:lstStyle/>
          <a:p>
            <a:r>
              <a:rPr lang="en-US" dirty="0"/>
              <a:t>String Synchronizing Set </a:t>
            </a:r>
            <a:r>
              <a:rPr lang="en-US" sz="2400" dirty="0"/>
              <a:t>[</a:t>
            </a:r>
            <a:r>
              <a:rPr lang="en-US" sz="2400" dirty="0" err="1"/>
              <a:t>Kempa-Kociumaka</a:t>
            </a:r>
            <a:r>
              <a:rPr lang="en-US" sz="2400" dirty="0"/>
              <a:t> STOC’19], [CKPR’21]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A7B8-EDEA-4D8D-9AC4-85FA2141C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755" y="2093680"/>
                <a:ext cx="10436679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called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/>
                  <a:t>-synchronizing set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lvl="1"/>
                <a:r>
                  <a:rPr lang="en-US" b="1" dirty="0"/>
                  <a:t>Density</a:t>
                </a:r>
                <a:r>
                  <a:rPr lang="en-US" b="0" dirty="0"/>
                  <a:t>: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[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it-IT" b="1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𝐩𝐞𝐫</m:t>
                    </m:r>
                    <m:d>
                      <m:dPr>
                        <m:ctrlPr>
                          <a:rPr lang="it-IT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. . </m:t>
                            </m:r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it-IT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Consistency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. .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. 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A7B8-EDEA-4D8D-9AC4-85FA2141C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755" y="2093680"/>
                <a:ext cx="10436679" cy="4351338"/>
              </a:xfrm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8089E6-F954-4541-BEDB-38A19992B6BE}"/>
                  </a:ext>
                </a:extLst>
              </p:cNvPr>
              <p:cNvSpPr/>
              <p:nvPr/>
            </p:nvSpPr>
            <p:spPr>
              <a:xfrm>
                <a:off x="535723" y="1523603"/>
                <a:ext cx="89389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u="sng" dirty="0"/>
                  <a:t>Full </a:t>
                </a:r>
                <a:r>
                  <a:rPr lang="en-US" sz="2800" u="sng" dirty="0" err="1"/>
                  <a:t>defn</a:t>
                </a:r>
                <a:r>
                  <a:rPr lang="en-US" sz="2800" dirty="0"/>
                  <a:t>: Given string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length parameter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8089E6-F954-4541-BEDB-38A19992B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23" y="1523603"/>
                <a:ext cx="8938922" cy="523220"/>
              </a:xfrm>
              <a:prstGeom prst="rect">
                <a:avLst/>
              </a:prstGeom>
              <a:blipFill>
                <a:blip r:embed="rId4"/>
                <a:stretch>
                  <a:fillRect l="-1432" t="-11628" r="-129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8E1309-5FE2-4DEC-B97D-33F3F625AFFF}"/>
                  </a:ext>
                </a:extLst>
              </p:cNvPr>
              <p:cNvSpPr/>
              <p:nvPr/>
            </p:nvSpPr>
            <p:spPr>
              <a:xfrm>
                <a:off x="554755" y="3974160"/>
                <a:ext cx="91676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LCS with threshold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≥3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 Anchor set :=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additional anchors for highly-periodic regions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8E1309-5FE2-4DEC-B97D-33F3F625A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5" y="3974160"/>
                <a:ext cx="9167629" cy="830997"/>
              </a:xfrm>
              <a:prstGeom prst="rect">
                <a:avLst/>
              </a:prstGeom>
              <a:blipFill>
                <a:blip r:embed="rId5"/>
                <a:stretch>
                  <a:fillRect l="-99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43357BC-B221-49B4-8AF7-583AFDAD65A9}"/>
              </a:ext>
            </a:extLst>
          </p:cNvPr>
          <p:cNvSpPr/>
          <p:nvPr/>
        </p:nvSpPr>
        <p:spPr>
          <a:xfrm>
            <a:off x="9016902" y="4352411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[CKPR’21]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A12368B-F2F9-4B68-957A-A2469A6B75D8}"/>
                  </a:ext>
                </a:extLst>
              </p:cNvPr>
              <p:cNvSpPr/>
              <p:nvPr/>
            </p:nvSpPr>
            <p:spPr>
              <a:xfrm>
                <a:off x="2830215" y="4930621"/>
                <a:ext cx="8477460" cy="52322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2800" b="1" i="0" dirty="0">
                    <a:solidFill>
                      <a:schemeClr val="accent6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b="1" i="0" dirty="0">
                    <a:solidFill>
                      <a:schemeClr val="accent6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babababababababababa</a:t>
                </a:r>
                <a:r>
                  <a:rPr lang="en-US" sz="2800" b="1" i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ababa</a:t>
                </a:r>
                <a:r>
                  <a:rPr lang="en-US" sz="2800" b="1" i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ab</a:t>
                </a:r>
                <a:r>
                  <a:rPr lang="en-US" sz="2800" b="1" i="0" dirty="0">
                    <a:solidFill>
                      <a:schemeClr val="accent6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bw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A12368B-F2F9-4B68-957A-A2469A6B7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15" y="4930621"/>
                <a:ext cx="8477460" cy="523220"/>
              </a:xfrm>
              <a:prstGeom prst="rect">
                <a:avLst/>
              </a:prstGeom>
              <a:blipFill>
                <a:blip r:embed="rId6"/>
                <a:stretch>
                  <a:fillRect t="-11364" b="-29545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BBD87BA-EBF1-4950-8EC0-39E6E0E1B731}"/>
                  </a:ext>
                </a:extLst>
              </p:cNvPr>
              <p:cNvSpPr/>
              <p:nvPr/>
            </p:nvSpPr>
            <p:spPr>
              <a:xfrm>
                <a:off x="2830213" y="5595223"/>
                <a:ext cx="7644705" cy="52322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babababababab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babab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BBD87BA-EBF1-4950-8EC0-39E6E0E1B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13" y="5595223"/>
                <a:ext cx="7644705" cy="523220"/>
              </a:xfrm>
              <a:prstGeom prst="rect">
                <a:avLst/>
              </a:prstGeom>
              <a:blipFill>
                <a:blip r:embed="rId7"/>
                <a:stretch>
                  <a:fillRect t="-11364" b="-29545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1F90FC-28E6-49B1-B552-6FC24F47B9DD}"/>
                  </a:ext>
                </a:extLst>
              </p:cNvPr>
              <p:cNvSpPr txBox="1"/>
              <p:nvPr/>
            </p:nvSpPr>
            <p:spPr>
              <a:xfrm>
                <a:off x="237375" y="5542831"/>
                <a:ext cx="2361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1F90FC-28E6-49B1-B552-6FC24F47B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5" y="5542831"/>
                <a:ext cx="2361397" cy="461665"/>
              </a:xfrm>
              <a:prstGeom prst="rect">
                <a:avLst/>
              </a:prstGeom>
              <a:blipFill>
                <a:blip r:embed="rId8"/>
                <a:stretch>
                  <a:fillRect l="-41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C00B393-8007-49C0-8D25-AD063FDE7941}"/>
                  </a:ext>
                </a:extLst>
              </p:cNvPr>
              <p:cNvSpPr/>
              <p:nvPr/>
            </p:nvSpPr>
            <p:spPr>
              <a:xfrm>
                <a:off x="253562" y="5898966"/>
                <a:ext cx="59406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red:</a:t>
                </a:r>
                <a:r>
                  <a:rPr lang="en-US" sz="2400" dirty="0" err="1"/>
                  <a:t>positions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green</a:t>
                </a:r>
                <a:r>
                  <a:rPr lang="en-US" sz="2400" dirty="0"/>
                  <a:t>: additional anchors near the boundaries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C00B393-8007-49C0-8D25-AD063FDE7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62" y="5898966"/>
                <a:ext cx="5940601" cy="830997"/>
              </a:xfrm>
              <a:prstGeom prst="rect">
                <a:avLst/>
              </a:prstGeom>
              <a:blipFill>
                <a:blip r:embed="rId9"/>
                <a:stretch>
                  <a:fillRect l="-924" t="-5882" r="-41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8ADED798-A91A-41DF-BC8A-BEF46B723DDB}"/>
              </a:ext>
            </a:extLst>
          </p:cNvPr>
          <p:cNvSpPr/>
          <p:nvPr/>
        </p:nvSpPr>
        <p:spPr>
          <a:xfrm>
            <a:off x="3649575" y="4846565"/>
            <a:ext cx="5943600" cy="133513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F91A45-4412-4EF0-A50B-9805DFA01942}"/>
              </a:ext>
            </a:extLst>
          </p:cNvPr>
          <p:cNvSpPr/>
          <p:nvPr/>
        </p:nvSpPr>
        <p:spPr>
          <a:xfrm>
            <a:off x="3875471" y="4764923"/>
            <a:ext cx="187338" cy="152230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17DFA4-A3EA-4AA6-A25A-8D55380AF9AB}"/>
                  </a:ext>
                </a:extLst>
              </p:cNvPr>
              <p:cNvSpPr/>
              <p:nvPr/>
            </p:nvSpPr>
            <p:spPr>
              <a:xfrm>
                <a:off x="535723" y="3429000"/>
                <a:ext cx="7385548" cy="46166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400" b="1" dirty="0"/>
                  <a:t>[KK’19] </a:t>
                </a:r>
                <a:r>
                  <a:rPr lang="en-US" sz="2400" dirty="0"/>
                  <a:t>constructs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in classical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17DFA4-A3EA-4AA6-A25A-8D55380AF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23" y="3429000"/>
                <a:ext cx="7385548" cy="461665"/>
              </a:xfrm>
              <a:prstGeom prst="rect">
                <a:avLst/>
              </a:prstGeom>
              <a:blipFill>
                <a:blip r:embed="rId10"/>
                <a:stretch>
                  <a:fillRect l="-1237" t="-9091" r="-24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2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9" grpId="0" animBg="1"/>
      <p:bldP spid="40" grpId="0" animBg="1"/>
      <p:bldP spid="46" grpId="0"/>
      <p:bldP spid="47" grpId="0"/>
      <p:bldP spid="48" grpId="0" animBg="1"/>
      <p:bldP spid="4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EE6-1933-4CE2-9541-ED4D1C46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Common Substring (LCS)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E72CB3-FE0D-4A32-8EA9-59D808A8FACF}"/>
                  </a:ext>
                </a:extLst>
              </p:cNvPr>
              <p:cNvSpPr txBox="1"/>
              <p:nvPr/>
            </p:nvSpPr>
            <p:spPr>
              <a:xfrm>
                <a:off x="795614" y="1366039"/>
                <a:ext cx="102520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Input: </a:t>
                </a:r>
                <a:r>
                  <a:rPr lang="en-US" sz="3200" dirty="0"/>
                  <a:t>two strings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  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) </a:t>
                </a:r>
              </a:p>
              <a:p>
                <a:r>
                  <a:rPr lang="en-US" sz="3200" b="1" dirty="0"/>
                  <a:t>Output: </a:t>
                </a:r>
                <a:r>
                  <a:rPr lang="en-US" sz="3200" dirty="0"/>
                  <a:t>maximum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 such that</a:t>
                </a:r>
              </a:p>
              <a:p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some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E72CB3-FE0D-4A32-8EA9-59D808A8F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14" y="1366039"/>
                <a:ext cx="10252001" cy="1569660"/>
              </a:xfrm>
              <a:prstGeom prst="rect">
                <a:avLst/>
              </a:prstGeom>
              <a:blipFill>
                <a:blip r:embed="rId3"/>
                <a:stretch>
                  <a:fillRect l="-1547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2A1064-3DBD-4A43-B558-021E6AA2080F}"/>
                  </a:ext>
                </a:extLst>
              </p:cNvPr>
              <p:cNvSpPr/>
              <p:nvPr/>
            </p:nvSpPr>
            <p:spPr>
              <a:xfrm>
                <a:off x="795614" y="3167390"/>
                <a:ext cx="70295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aabc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bc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aabc</a:t>
                </a:r>
                <a:r>
                  <a:rPr lang="en-US" sz="2800" dirty="0"/>
                  <a:t>  output =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4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2A1064-3DBD-4A43-B558-021E6AA20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14" y="3167390"/>
                <a:ext cx="7029553" cy="523220"/>
              </a:xfrm>
              <a:prstGeom prst="rect">
                <a:avLst/>
              </a:prstGeom>
              <a:blipFill>
                <a:blip r:embed="rId4"/>
                <a:stretch>
                  <a:fillRect l="-1821" t="-15294" r="-69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45A4876-5F70-4D27-A610-8EC3E0753467}"/>
              </a:ext>
            </a:extLst>
          </p:cNvPr>
          <p:cNvSpPr txBox="1"/>
          <p:nvPr/>
        </p:nvSpPr>
        <p:spPr>
          <a:xfrm>
            <a:off x="7852418" y="2935699"/>
            <a:ext cx="421798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(!) not to be confused with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Longest Common </a:t>
            </a:r>
            <a:r>
              <a:rPr lang="en-US" sz="2400" b="1" i="1" u="sng" dirty="0">
                <a:solidFill>
                  <a:srgbClr val="002060"/>
                </a:solidFill>
              </a:rPr>
              <a:t>Subsequence</a:t>
            </a:r>
            <a:r>
              <a:rPr lang="en-US" sz="2400" b="1" i="1" dirty="0">
                <a:solidFill>
                  <a:srgbClr val="002060"/>
                </a:solidFill>
              </a:rPr>
              <a:t>  </a:t>
            </a:r>
            <a:r>
              <a:rPr lang="en-US" sz="2400" b="1" dirty="0">
                <a:solidFill>
                  <a:srgbClr val="002060"/>
                </a:solidFill>
              </a:rPr>
              <a:t>(may not be contiguous)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86DA0-D45E-4E0C-AB01-B213D58F7841}"/>
              </a:ext>
            </a:extLst>
          </p:cNvPr>
          <p:cNvSpPr/>
          <p:nvPr/>
        </p:nvSpPr>
        <p:spPr>
          <a:xfrm>
            <a:off x="732450" y="3722246"/>
            <a:ext cx="989475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Well-studied in classical settings: </a:t>
            </a:r>
          </a:p>
          <a:p>
            <a:r>
              <a:rPr lang="en-US" sz="2400" dirty="0"/>
              <a:t>	</a:t>
            </a:r>
            <a:r>
              <a:rPr lang="en-US" altLang="zh-CN" sz="2400" dirty="0"/>
              <a:t>· </a:t>
            </a:r>
            <a:r>
              <a:rPr lang="en-US" sz="2400" dirty="0"/>
              <a:t>Linear-time algorithm via suffix tree (Weiner’73, Farach’97)</a:t>
            </a:r>
          </a:p>
          <a:p>
            <a:r>
              <a:rPr lang="en-US" sz="2400" dirty="0"/>
              <a:t>	</a:t>
            </a:r>
            <a:r>
              <a:rPr lang="en-US" altLang="zh-CN" sz="2400" dirty="0"/>
              <a:t>· </a:t>
            </a:r>
            <a:r>
              <a:rPr lang="en-US" sz="2400" dirty="0"/>
              <a:t>Time-space trade-off (SV’13, KSV’14, BGKK’20)</a:t>
            </a:r>
          </a:p>
          <a:p>
            <a:r>
              <a:rPr lang="en-US" sz="2400" dirty="0"/>
              <a:t>	</a:t>
            </a:r>
            <a:r>
              <a:rPr lang="en-US" altLang="zh-CN" sz="2400" dirty="0"/>
              <a:t>· </a:t>
            </a:r>
            <a:r>
              <a:rPr lang="en-US" sz="2400" dirty="0"/>
              <a:t>Dynamic data structures (ACPR’19, ACPR’20, CGP’20)</a:t>
            </a:r>
          </a:p>
          <a:p>
            <a:r>
              <a:rPr lang="en-US" sz="2400" dirty="0"/>
              <a:t>	</a:t>
            </a:r>
            <a:r>
              <a:rPr lang="en-US" altLang="zh-CN" sz="2400" dirty="0"/>
              <a:t>· </a:t>
            </a:r>
            <a:r>
              <a:rPr lang="en-US" sz="2400" dirty="0"/>
              <a:t>Small-alphabet input (CKPR’21)</a:t>
            </a:r>
          </a:p>
          <a:p>
            <a:r>
              <a:rPr lang="en-US" sz="2400" dirty="0"/>
              <a:t>	</a:t>
            </a:r>
            <a:r>
              <a:rPr lang="en-US" altLang="zh-CN" sz="2400" dirty="0"/>
              <a:t>…</a:t>
            </a:r>
          </a:p>
          <a:p>
            <a:r>
              <a:rPr lang="en-US" sz="2800" dirty="0"/>
              <a:t>Recently studied in the </a:t>
            </a:r>
            <a:r>
              <a:rPr lang="en-US" sz="2800" u="sng" dirty="0"/>
              <a:t>quantum</a:t>
            </a:r>
            <a:r>
              <a:rPr lang="en-US" sz="2800" dirty="0"/>
              <a:t> setting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0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0056-9680-404D-8885-6ADF256D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Synchronizing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D6798-5E00-43C7-9577-E2CBD2894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02043" cy="4351338"/>
              </a:xfrm>
            </p:spPr>
            <p:txBody>
              <a:bodyPr/>
              <a:lstStyle/>
              <a:p>
                <a:r>
                  <a:rPr lang="en-US" dirty="0"/>
                  <a:t>First introduced by [</a:t>
                </a:r>
                <a:r>
                  <a:rPr lang="en-US" dirty="0" err="1"/>
                  <a:t>Kempa-Kociumaka</a:t>
                </a:r>
                <a:r>
                  <a:rPr lang="en-US" dirty="0"/>
                  <a:t> STOC’19]</a:t>
                </a:r>
              </a:p>
              <a:p>
                <a:r>
                  <a:rPr lang="en-US" dirty="0"/>
                  <a:t>Many recent applications in classical string algorithms</a:t>
                </a:r>
              </a:p>
              <a:p>
                <a:pPr lvl="1"/>
                <a:r>
                  <a:rPr lang="en-US" dirty="0"/>
                  <a:t>Sublinear-time Burrows-Wheeler Transform [KK’19]</a:t>
                </a:r>
              </a:p>
              <a:p>
                <a:pPr lvl="1"/>
                <a:r>
                  <a:rPr lang="en-US" dirty="0"/>
                  <a:t>Optimal LCE data structure [KK’19]</a:t>
                </a:r>
              </a:p>
              <a:p>
                <a:pPr lvl="1"/>
                <a:r>
                  <a:rPr lang="en-US" dirty="0"/>
                  <a:t>Longest Common Substring [CKPR’21]   (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⁡|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pt-BR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in word RAM)</a:t>
                </a:r>
              </a:p>
              <a:p>
                <a:pPr lvl="1"/>
                <a:r>
                  <a:rPr lang="en-US" dirty="0"/>
                  <a:t>Converting LZ77 into run-length BWT [KK’20]</a:t>
                </a:r>
              </a:p>
              <a:p>
                <a:pPr lvl="1"/>
                <a:r>
                  <a:rPr lang="en-US" dirty="0"/>
                  <a:t>Dynamic suffix arrays [KK’22]</a:t>
                </a:r>
              </a:p>
              <a:p>
                <a:pPr lvl="1"/>
                <a:r>
                  <a:rPr lang="en-US" dirty="0"/>
                  <a:t>Compressed suffix arrays [KK’23]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D6798-5E00-43C7-9577-E2CBD2894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02043" cy="4351338"/>
              </a:xfrm>
              <a:blipFill>
                <a:blip r:embed="rId3"/>
                <a:stretch>
                  <a:fillRect l="-95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80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9E45-F5DE-46A8-A549-A807A23E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String Synchronizing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612C4-AF80-49B1-98CD-41B547C0B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117" y="1699502"/>
                <a:ext cx="1109104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/>
                  <a:t>Theorem [J &amp; Nogler’23]: </a:t>
                </a:r>
              </a:p>
              <a:p>
                <a:pPr marL="0" indent="0">
                  <a:buNone/>
                </a:pPr>
                <a:r>
                  <a:rPr lang="en-US" sz="3200" dirty="0"/>
                  <a:t>Given string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length parameter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-bit random seed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dirty="0"/>
                  <a:t>, there is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-synchronizing 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such that:</a:t>
                </a:r>
              </a:p>
              <a:p>
                <a:pPr lvl="1"/>
                <a:r>
                  <a:rPr lang="en-US" sz="2800" dirty="0"/>
                  <a:t>(density &amp; consistency conditions remain unchanged)</a:t>
                </a:r>
              </a:p>
              <a:p>
                <a:pPr lvl="1"/>
                <a:r>
                  <a:rPr lang="en-US" sz="2800" dirty="0"/>
                  <a:t>Sparsity in expectation: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[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[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]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b="1" dirty="0">
                    <a:solidFill>
                      <a:srgbClr val="C00000"/>
                    </a:solidFill>
                  </a:rPr>
                  <a:t>Efficient local access</a:t>
                </a:r>
                <a:r>
                  <a:rPr lang="en-US" sz="2800" dirty="0"/>
                  <a:t>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we can report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quantum time per element.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612C4-AF80-49B1-98CD-41B547C0B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117" y="1699502"/>
                <a:ext cx="11091042" cy="4351338"/>
              </a:xfrm>
              <a:blipFill>
                <a:blip r:embed="rId3"/>
                <a:stretch>
                  <a:fillRect l="-1429" t="-2941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14B182-8193-4083-8000-1344B8E25C1C}"/>
                  </a:ext>
                </a:extLst>
              </p:cNvPr>
              <p:cNvSpPr txBox="1"/>
              <p:nvPr/>
            </p:nvSpPr>
            <p:spPr>
              <a:xfrm>
                <a:off x="3434255" y="6164756"/>
                <a:ext cx="810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(classical construction of [KK’19]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per element)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14B182-8193-4083-8000-1344B8E2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55" y="6164756"/>
                <a:ext cx="8106104" cy="461665"/>
              </a:xfrm>
              <a:prstGeom prst="rect">
                <a:avLst/>
              </a:prstGeom>
              <a:blipFill>
                <a:blip r:embed="rId4"/>
                <a:stretch>
                  <a:fillRect l="-1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6D7FC-3A1A-45B0-9DA6-7A9D17968CA2}"/>
                  </a:ext>
                </a:extLst>
              </p:cNvPr>
              <p:cNvSpPr txBox="1"/>
              <p:nvPr/>
            </p:nvSpPr>
            <p:spPr>
              <a:xfrm>
                <a:off x="838200" y="5322968"/>
                <a:ext cx="9631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good anchor set for LCS with threshold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/3⌋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6D7FC-3A1A-45B0-9DA6-7A9D17968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22968"/>
                <a:ext cx="9631680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20565-A8DE-484E-B361-6B1DF0DEE0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-synchronizing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20565-A8DE-484E-B361-6B1DF0DEE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EC6CF-26DB-43EF-91DB-7B797A930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759"/>
                <a:ext cx="11280228" cy="532024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Focus on “</a:t>
                </a:r>
                <a:r>
                  <a:rPr lang="en-US" sz="3200" u="sng" dirty="0"/>
                  <a:t>non-periodic case</a:t>
                </a:r>
                <a:r>
                  <a:rPr lang="en-US" sz="3200" dirty="0"/>
                  <a:t>”:</a:t>
                </a:r>
                <a:r>
                  <a:rPr lang="it-IT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per</m:t>
                    </m:r>
                    <m:d>
                      <m:dPr>
                        <m:ctrlPr>
                          <a:rPr lang="it-IT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/>
                  <a:t>Follow [KK’19]’s framework of “picking local minimizers”</a:t>
                </a:r>
              </a:p>
              <a:p>
                <a:pPr lvl="1"/>
                <a:r>
                  <a:rPr lang="en-US" sz="2800" b="0" dirty="0"/>
                  <a:t>Choose a mapping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i="1" dirty="0"/>
                  <a:t>   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can be any total ordered set)</a:t>
                </a:r>
              </a:p>
              <a:p>
                <a:pPr lvl="1"/>
                <a:r>
                  <a:rPr lang="en-US" sz="2800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Consistency &amp; Density always hold.</a:t>
                </a:r>
              </a:p>
              <a:p>
                <a:endParaRPr lang="en-US" sz="500" dirty="0"/>
              </a:p>
              <a:p>
                <a:r>
                  <a:rPr lang="en-US" dirty="0"/>
                  <a:t>Fact: If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rgmin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(for any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 , then we can report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(for any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 per element.</a:t>
                </a:r>
              </a:p>
              <a:p>
                <a:endParaRPr lang="en-US" sz="400" dirty="0"/>
              </a:p>
              <a:p>
                <a:r>
                  <a:rPr lang="en-US" dirty="0"/>
                  <a:t>Goal: </a:t>
                </a:r>
                <a:r>
                  <a:rPr lang="en-US" b="1" dirty="0"/>
                  <a:t>design mapping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achieve (1) sparsity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),  and (2) fast range minimum computation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</m:oMath>
                </a14:m>
                <a:r>
                  <a:rPr lang="en-US" dirty="0"/>
                  <a:t> quantum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EC6CF-26DB-43EF-91DB-7B797A930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759"/>
                <a:ext cx="11280228" cy="5320241"/>
              </a:xfrm>
              <a:blipFill>
                <a:blip r:embed="rId4"/>
                <a:stretch>
                  <a:fillRect l="-1243" t="-2291" r="-703" b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9C69272-4E30-400D-99A2-AE606641490D}"/>
              </a:ext>
            </a:extLst>
          </p:cNvPr>
          <p:cNvGrpSpPr/>
          <p:nvPr/>
        </p:nvGrpSpPr>
        <p:grpSpPr>
          <a:xfrm>
            <a:off x="7167036" y="3068017"/>
            <a:ext cx="4621312" cy="1768706"/>
            <a:chOff x="7303670" y="4289270"/>
            <a:chExt cx="4621312" cy="17687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A908F1-7E8B-4BA8-A76E-8147F8E6181F}"/>
                </a:ext>
              </a:extLst>
            </p:cNvPr>
            <p:cNvSpPr/>
            <p:nvPr/>
          </p:nvSpPr>
          <p:spPr>
            <a:xfrm>
              <a:off x="7756634" y="4359276"/>
              <a:ext cx="4078014" cy="357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DB04FA-0FB1-4FCD-AD72-91A61842FBDE}"/>
                </a:ext>
              </a:extLst>
            </p:cNvPr>
            <p:cNvCxnSpPr/>
            <p:nvPr/>
          </p:nvCxnSpPr>
          <p:spPr>
            <a:xfrm>
              <a:off x="7756634" y="4824248"/>
              <a:ext cx="20390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E9D3AD-B677-4C31-A6AA-1CB8EFCD732F}"/>
                    </a:ext>
                  </a:extLst>
                </p:cNvPr>
                <p:cNvSpPr txBox="1"/>
                <p:nvPr/>
              </p:nvSpPr>
              <p:spPr>
                <a:xfrm>
                  <a:off x="7593054" y="5582830"/>
                  <a:ext cx="5606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E9D3AD-B677-4C31-A6AA-1CB8EFCD73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054" y="5582830"/>
                  <a:ext cx="56060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15EB457-F59B-41D8-BCDF-7E477814479D}"/>
                    </a:ext>
                  </a:extLst>
                </p:cNvPr>
                <p:cNvSpPr txBox="1"/>
                <p:nvPr/>
              </p:nvSpPr>
              <p:spPr>
                <a:xfrm>
                  <a:off x="9685418" y="4973247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15EB457-F59B-41D8-BCDF-7E4778144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5418" y="4973247"/>
                  <a:ext cx="41068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68D51A-0F2B-4CB3-BFDF-CEBB3F055172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flipH="1">
              <a:off x="7873355" y="4824248"/>
              <a:ext cx="766148" cy="758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C86007-84AD-458A-8D75-EA257C7E9388}"/>
                </a:ext>
              </a:extLst>
            </p:cNvPr>
            <p:cNvCxnSpPr/>
            <p:nvPr/>
          </p:nvCxnSpPr>
          <p:spPr>
            <a:xfrm>
              <a:off x="8180601" y="4997669"/>
              <a:ext cx="20390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D93E4A2-A6C1-4746-9B80-3C14476A5981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8356912" y="4997669"/>
              <a:ext cx="506862" cy="585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4D41B05-CBB6-4A1F-8EA1-BF230155AF86}"/>
                    </a:ext>
                  </a:extLst>
                </p:cNvPr>
                <p:cNvSpPr txBox="1"/>
                <p:nvPr/>
              </p:nvSpPr>
              <p:spPr>
                <a:xfrm>
                  <a:off x="8073052" y="5583621"/>
                  <a:ext cx="5677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4D41B05-CBB6-4A1F-8EA1-BF230155A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052" y="5583621"/>
                  <a:ext cx="56772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DDA8C0-1C10-4E0D-B5BE-9AB129DBB1A4}"/>
                </a:ext>
              </a:extLst>
            </p:cNvPr>
            <p:cNvCxnSpPr/>
            <p:nvPr/>
          </p:nvCxnSpPr>
          <p:spPr>
            <a:xfrm>
              <a:off x="9795641" y="5435319"/>
              <a:ext cx="20390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79E331-F49C-4442-9C06-2E267D5B3CFE}"/>
                </a:ext>
              </a:extLst>
            </p:cNvPr>
            <p:cNvSpPr txBox="1"/>
            <p:nvPr/>
          </p:nvSpPr>
          <p:spPr>
            <a:xfrm>
              <a:off x="8798731" y="553197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552AE4F-CDE2-4B2D-8851-2D0C1D14952A}"/>
                    </a:ext>
                  </a:extLst>
                </p:cNvPr>
                <p:cNvSpPr txBox="1"/>
                <p:nvPr/>
              </p:nvSpPr>
              <p:spPr>
                <a:xfrm>
                  <a:off x="9601497" y="5596311"/>
                  <a:ext cx="8498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552AE4F-CDE2-4B2D-8851-2D0C1D149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497" y="5596311"/>
                  <a:ext cx="849848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39EB558-4E0F-4A22-B624-33CA4EEB437E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H="1">
              <a:off x="10026421" y="5410200"/>
              <a:ext cx="424926" cy="186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97CA72C-8F90-4B3F-88B5-CB48E0426959}"/>
                    </a:ext>
                  </a:extLst>
                </p:cNvPr>
                <p:cNvSpPr txBox="1"/>
                <p:nvPr/>
              </p:nvSpPr>
              <p:spPr>
                <a:xfrm>
                  <a:off x="7730142" y="4296550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97CA72C-8F90-4B3F-88B5-CB48E0426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0142" y="4296550"/>
                  <a:ext cx="42351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4BF286B-E4AC-43AE-92CA-30FDA502BF35}"/>
                    </a:ext>
                  </a:extLst>
                </p:cNvPr>
                <p:cNvSpPr txBox="1"/>
                <p:nvPr/>
              </p:nvSpPr>
              <p:spPr>
                <a:xfrm>
                  <a:off x="8180601" y="429211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4BF286B-E4AC-43AE-92CA-30FDA502B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601" y="4292117"/>
                  <a:ext cx="423514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18A4B57-6EC5-415D-A78F-8F85A3D35055}"/>
                    </a:ext>
                  </a:extLst>
                </p:cNvPr>
                <p:cNvSpPr txBox="1"/>
                <p:nvPr/>
              </p:nvSpPr>
              <p:spPr>
                <a:xfrm>
                  <a:off x="8785908" y="4326205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18A4B57-6EC5-415D-A78F-8F85A3D35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5908" y="4326205"/>
                  <a:ext cx="41068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569292A-9CD3-493E-AAE9-D6DEF9CA124B}"/>
                    </a:ext>
                  </a:extLst>
                </p:cNvPr>
                <p:cNvSpPr txBox="1"/>
                <p:nvPr/>
              </p:nvSpPr>
              <p:spPr>
                <a:xfrm>
                  <a:off x="9412747" y="4295683"/>
                  <a:ext cx="4012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569292A-9CD3-493E-AAE9-D6DEF9CA1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747" y="4295683"/>
                  <a:ext cx="401264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021C9C3-547D-4A49-BD04-9B84D921DA63}"/>
                    </a:ext>
                  </a:extLst>
                </p:cNvPr>
                <p:cNvSpPr txBox="1"/>
                <p:nvPr/>
              </p:nvSpPr>
              <p:spPr>
                <a:xfrm>
                  <a:off x="11353800" y="4295683"/>
                  <a:ext cx="5711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021C9C3-547D-4A49-BD04-9B84D921D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4295683"/>
                  <a:ext cx="571182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4971529-3EA0-4944-BE7E-CE2615926FED}"/>
                    </a:ext>
                  </a:extLst>
                </p:cNvPr>
                <p:cNvSpPr txBox="1"/>
                <p:nvPr/>
              </p:nvSpPr>
              <p:spPr>
                <a:xfrm>
                  <a:off x="10456670" y="4302582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4971529-3EA0-4944-BE7E-CE2615926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6670" y="4302582"/>
                  <a:ext cx="41068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285423D-B8E7-452E-AC60-7A6A0DC6AC7E}"/>
                    </a:ext>
                  </a:extLst>
                </p:cNvPr>
                <p:cNvSpPr txBox="1"/>
                <p:nvPr/>
              </p:nvSpPr>
              <p:spPr>
                <a:xfrm>
                  <a:off x="7303670" y="4289270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285423D-B8E7-452E-AC60-7A6A0DC6A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670" y="4289270"/>
                  <a:ext cx="423514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30A9D0-1B51-4729-B8FE-C67E520F5B42}"/>
                </a:ext>
              </a:extLst>
            </p:cNvPr>
            <p:cNvCxnSpPr>
              <a:cxnSpLocks/>
            </p:cNvCxnSpPr>
            <p:nvPr/>
          </p:nvCxnSpPr>
          <p:spPr>
            <a:xfrm>
              <a:off x="8180601" y="4359276"/>
              <a:ext cx="0" cy="35724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CD4F2F-95CA-41A9-8E0C-E3C863BB90D6}"/>
                </a:ext>
              </a:extLst>
            </p:cNvPr>
            <p:cNvCxnSpPr>
              <a:cxnSpLocks/>
            </p:cNvCxnSpPr>
            <p:nvPr/>
          </p:nvCxnSpPr>
          <p:spPr>
            <a:xfrm>
              <a:off x="8604115" y="4359275"/>
              <a:ext cx="0" cy="35724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DDE278-07B9-40E7-BEA2-EC195FC60069}"/>
                </a:ext>
              </a:extLst>
            </p:cNvPr>
            <p:cNvCxnSpPr>
              <a:cxnSpLocks/>
            </p:cNvCxnSpPr>
            <p:nvPr/>
          </p:nvCxnSpPr>
          <p:spPr>
            <a:xfrm>
              <a:off x="9795641" y="4361087"/>
              <a:ext cx="0" cy="35724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7DCA25-30EB-40EB-9FA6-2429B9741295}"/>
                </a:ext>
              </a:extLst>
            </p:cNvPr>
            <p:cNvCxnSpPr>
              <a:cxnSpLocks/>
            </p:cNvCxnSpPr>
            <p:nvPr/>
          </p:nvCxnSpPr>
          <p:spPr>
            <a:xfrm>
              <a:off x="9366115" y="4359275"/>
              <a:ext cx="0" cy="35724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A5CEE7-BF85-4D26-B027-2DEE9D6D27FC}"/>
                </a:ext>
              </a:extLst>
            </p:cNvPr>
            <p:cNvCxnSpPr>
              <a:cxnSpLocks/>
            </p:cNvCxnSpPr>
            <p:nvPr/>
          </p:nvCxnSpPr>
          <p:spPr>
            <a:xfrm>
              <a:off x="11395840" y="4372467"/>
              <a:ext cx="0" cy="35724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2580ED-09E9-4A5A-A1CB-234658F358CC}"/>
                </a:ext>
              </a:extLst>
            </p:cNvPr>
            <p:cNvCxnSpPr>
              <a:cxnSpLocks/>
            </p:cNvCxnSpPr>
            <p:nvPr/>
          </p:nvCxnSpPr>
          <p:spPr>
            <a:xfrm>
              <a:off x="10219608" y="4359274"/>
              <a:ext cx="0" cy="35724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29B82D-A93E-49AA-A87A-D84A7EF0886D}"/>
                  </a:ext>
                </a:extLst>
              </p:cNvPr>
              <p:cNvSpPr txBox="1"/>
              <p:nvPr/>
            </p:nvSpPr>
            <p:spPr>
              <a:xfrm>
                <a:off x="11657710" y="310495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29B82D-A93E-49AA-A87A-D84A7EF08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710" y="3104952"/>
                <a:ext cx="41068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3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E1D8E5-D5D3-4560-875A-415440A29819}"/>
                  </a:ext>
                </a:extLst>
              </p:cNvPr>
              <p:cNvSpPr/>
              <p:nvPr/>
            </p:nvSpPr>
            <p:spPr>
              <a:xfrm>
                <a:off x="7057072" y="365125"/>
                <a:ext cx="150663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E1D8E5-D5D3-4560-875A-415440A29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72" y="365125"/>
                <a:ext cx="1506631" cy="453137"/>
              </a:xfrm>
              <a:prstGeom prst="rect">
                <a:avLst/>
              </a:prstGeom>
              <a:blipFill>
                <a:blip r:embed="rId3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0285DA-F30E-476B-88C8-B107E744C19E}"/>
                  </a:ext>
                </a:extLst>
              </p:cNvPr>
              <p:cNvSpPr/>
              <p:nvPr/>
            </p:nvSpPr>
            <p:spPr>
              <a:xfrm>
                <a:off x="6978869" y="818262"/>
                <a:ext cx="3350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0285DA-F30E-476B-88C8-B107E744C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869" y="818262"/>
                <a:ext cx="335091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E8B350-3054-4D73-A5BB-232451AFE7DE}"/>
                  </a:ext>
                </a:extLst>
              </p:cNvPr>
              <p:cNvSpPr/>
              <p:nvPr/>
            </p:nvSpPr>
            <p:spPr>
              <a:xfrm>
                <a:off x="6579476" y="1271399"/>
                <a:ext cx="6096000" cy="614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sz="2400" dirty="0"/>
                  <a:t>Include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E8B350-3054-4D73-A5BB-232451AFE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76" y="1271399"/>
                <a:ext cx="6096000" cy="614912"/>
              </a:xfrm>
              <a:prstGeom prst="rect">
                <a:avLst/>
              </a:prstGeom>
              <a:blipFill>
                <a:blip r:embed="rId5"/>
                <a:stretch>
                  <a:fillRect t="-7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98D17-6390-4800-BC15-8D3A24F3F62E}"/>
                  </a:ext>
                </a:extLst>
              </p:cNvPr>
              <p:cNvSpPr/>
              <p:nvPr/>
            </p:nvSpPr>
            <p:spPr>
              <a:xfrm>
                <a:off x="659524" y="2018659"/>
                <a:ext cx="11112063" cy="4557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Naïve Attempt 1: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/>
                  <a:t> is the identity map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Compute range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: find lexicographically minimum length-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 substring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[1..2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lvl="1"/>
                <a:r>
                  <a:rPr lang="en-US" sz="3200" dirty="0"/>
                  <a:t>[Akmal &amp; J’22]: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1/2+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/>
                  <a:t> time via </a:t>
                </a:r>
                <a:r>
                  <a:rPr lang="en-US" sz="3200" b="1" dirty="0"/>
                  <a:t>Divide and Conquer + quantum minimal finding</a:t>
                </a:r>
                <a:r>
                  <a:rPr lang="en-US" sz="3200" dirty="0"/>
                  <a:t>    </a:t>
                </a:r>
                <a:r>
                  <a:rPr lang="en-US" sz="3200" dirty="0">
                    <a:sym typeface="Wingdings" panose="05000000000000000000" pitchFamily="2" charset="2"/>
                  </a:rPr>
                  <a:t>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can be very dense in worst case </a:t>
                </a:r>
                <a:r>
                  <a:rPr lang="en-US" sz="3200" dirty="0">
                    <a:sym typeface="Wingdings" panose="05000000000000000000" pitchFamily="2" charset="2"/>
                  </a:rPr>
                  <a:t> (e.g., in a long increasing string)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98D17-6390-4800-BC15-8D3A24F3F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4" y="2018659"/>
                <a:ext cx="11112063" cy="4557786"/>
              </a:xfrm>
              <a:prstGeom prst="rect">
                <a:avLst/>
              </a:prstGeom>
              <a:blipFill>
                <a:blip r:embed="rId6"/>
                <a:stretch>
                  <a:fillRect l="-1262" t="-1604" b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0F25F48-001D-4460-8C81-C33465F164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Design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0F25F48-001D-4460-8C81-C33465F1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6940CFD-FEE6-4A91-9AE9-8F384252CA6E}"/>
                  </a:ext>
                </a:extLst>
              </p:cNvPr>
              <p:cNvSpPr/>
              <p:nvPr/>
            </p:nvSpPr>
            <p:spPr>
              <a:xfrm>
                <a:off x="4945380" y="4560694"/>
                <a:ext cx="6826207" cy="914400"/>
              </a:xfrm>
              <a:prstGeom prst="wedgeRoundRectCallout">
                <a:avLst>
                  <a:gd name="adj1" fmla="val -29534"/>
                  <a:gd name="adj2" fmla="val -10816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Another application: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1/2+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 time quantum algorithm for </a:t>
                </a:r>
                <a:r>
                  <a:rPr lang="en-US" sz="2400" i="1" dirty="0"/>
                  <a:t>Minimum String Rotation </a:t>
                </a:r>
                <a:r>
                  <a:rPr lang="en-US" sz="2400" dirty="0"/>
                  <a:t>problem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6940CFD-FEE6-4A91-9AE9-8F384252C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380" y="4560694"/>
                <a:ext cx="6826207" cy="914400"/>
              </a:xfrm>
              <a:prstGeom prst="wedgeRoundRectCallout">
                <a:avLst>
                  <a:gd name="adj1" fmla="val -29534"/>
                  <a:gd name="adj2" fmla="val -108160"/>
                  <a:gd name="adj3" fmla="val 16667"/>
                </a:avLst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7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E1D8E5-D5D3-4560-875A-415440A29819}"/>
                  </a:ext>
                </a:extLst>
              </p:cNvPr>
              <p:cNvSpPr/>
              <p:nvPr/>
            </p:nvSpPr>
            <p:spPr>
              <a:xfrm>
                <a:off x="7057072" y="365125"/>
                <a:ext cx="150663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E1D8E5-D5D3-4560-875A-415440A29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72" y="365125"/>
                <a:ext cx="1506631" cy="453137"/>
              </a:xfrm>
              <a:prstGeom prst="rect">
                <a:avLst/>
              </a:prstGeom>
              <a:blipFill>
                <a:blip r:embed="rId3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0285DA-F30E-476B-88C8-B107E744C19E}"/>
                  </a:ext>
                </a:extLst>
              </p:cNvPr>
              <p:cNvSpPr/>
              <p:nvPr/>
            </p:nvSpPr>
            <p:spPr>
              <a:xfrm>
                <a:off x="6978869" y="818262"/>
                <a:ext cx="3350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0285DA-F30E-476B-88C8-B107E744C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869" y="818262"/>
                <a:ext cx="335091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E8B350-3054-4D73-A5BB-232451AFE7DE}"/>
                  </a:ext>
                </a:extLst>
              </p:cNvPr>
              <p:cNvSpPr/>
              <p:nvPr/>
            </p:nvSpPr>
            <p:spPr>
              <a:xfrm>
                <a:off x="6579476" y="1271399"/>
                <a:ext cx="6096000" cy="614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sz="2400" dirty="0"/>
                  <a:t>Include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E8B350-3054-4D73-A5BB-232451AFE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76" y="1271399"/>
                <a:ext cx="6096000" cy="614912"/>
              </a:xfrm>
              <a:prstGeom prst="rect">
                <a:avLst/>
              </a:prstGeom>
              <a:blipFill>
                <a:blip r:embed="rId5"/>
                <a:stretch>
                  <a:fillRect t="-7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98D17-6390-4800-BC15-8D3A24F3F62E}"/>
                  </a:ext>
                </a:extLst>
              </p:cNvPr>
              <p:cNvSpPr/>
              <p:nvPr/>
            </p:nvSpPr>
            <p:spPr>
              <a:xfrm>
                <a:off x="659525" y="1835667"/>
                <a:ext cx="11404656" cy="4446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Attempt 2: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sz="3200" dirty="0"/>
                  <a:t> is a random hash function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Non-periodic assumption: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per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sz="3200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 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distinct</a:t>
                </a:r>
                <a:r>
                  <a:rPr lang="en-US" sz="3200" dirty="0"/>
                  <a:t> substrings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in the window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has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probability of receiving the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in this window (and being included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)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sparsity is good  </a:t>
                </a:r>
                <a:r>
                  <a:rPr lang="en-US" sz="3200" dirty="0">
                    <a:sym typeface="Wingdings" panose="05000000000000000000" pitchFamily="2" charset="2"/>
                  </a:rPr>
                  <a:t></a:t>
                </a: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How to compute range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</m:oMath>
                </a14:m>
                <a:r>
                  <a:rPr lang="en-US" sz="3200" dirty="0"/>
                  <a:t> quantum time??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Easier task: compute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</m:oMath>
                </a14:m>
                <a:r>
                  <a:rPr lang="en-US" sz="3200" dirty="0"/>
                  <a:t> quantum time??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98D17-6390-4800-BC15-8D3A24F3F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5" y="1835667"/>
                <a:ext cx="11404656" cy="4446474"/>
              </a:xfrm>
              <a:prstGeom prst="rect">
                <a:avLst/>
              </a:prstGeom>
              <a:blipFill>
                <a:blip r:embed="rId6"/>
                <a:stretch>
                  <a:fillRect l="-1229" t="-1644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0F25F48-001D-4460-8C81-C33465F164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Design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0F25F48-001D-4460-8C81-C33465F1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37FD1-A442-4B00-B78D-4DB5E48C4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72019" cy="4837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Desired properties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(sampled from a hash family)</a:t>
                </a:r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very high probability.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</m:oMath>
                </a14:m>
                <a:r>
                  <a:rPr lang="en-US" dirty="0"/>
                  <a:t> quantum time.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 We don’t know how to achieve both</a:t>
                </a:r>
              </a:p>
              <a:p>
                <a:pPr lvl="1"/>
                <a:r>
                  <a:rPr lang="en-US" dirty="0"/>
                  <a:t>Natural hash families (e.g., Rabin-Karp)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quantum queries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Actually, only need to distinguish substrings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overlap</a:t>
                </a:r>
              </a:p>
              <a:p>
                <a:r>
                  <a:rPr lang="en-US" dirty="0"/>
                  <a:t>An adaptation of Deterministic Sampling (Vishkin’91) works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37FD1-A442-4B00-B78D-4DB5E48C4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72019" cy="4837642"/>
              </a:xfrm>
              <a:blipFill>
                <a:blip r:embed="rId3"/>
                <a:stretch>
                  <a:fillRect l="-953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5D4C81-830E-4C56-928C-D61BA4E16E57}"/>
                  </a:ext>
                </a:extLst>
              </p:cNvPr>
              <p:cNvSpPr/>
              <p:nvPr/>
            </p:nvSpPr>
            <p:spPr>
              <a:xfrm>
                <a:off x="8188822" y="4009868"/>
                <a:ext cx="1210734" cy="2375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5D4C81-830E-4C56-928C-D61BA4E16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22" y="4009868"/>
                <a:ext cx="1210734" cy="237597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4B7E63-C473-4F7C-922E-713ADB440F08}"/>
                  </a:ext>
                </a:extLst>
              </p:cNvPr>
              <p:cNvSpPr/>
              <p:nvPr/>
            </p:nvSpPr>
            <p:spPr>
              <a:xfrm>
                <a:off x="8400489" y="4314138"/>
                <a:ext cx="1210734" cy="2375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4B7E63-C473-4F7C-922E-713ADB440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89" y="4314138"/>
                <a:ext cx="1210734" cy="237597"/>
              </a:xfrm>
              <a:prstGeom prst="rect">
                <a:avLst/>
              </a:prstGeom>
              <a:blipFill>
                <a:blip r:embed="rId5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6105B59-3FE4-44F6-AD6D-CDBDA3E504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Design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6105B59-3FE4-44F6-AD6D-CDBDA3E50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26A6-57DA-41BC-9A3A-44186E54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Vishkin’s</a:t>
            </a:r>
            <a:r>
              <a:rPr lang="en-US" dirty="0"/>
              <a:t> “Deterministic Sampling”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584B4-8C45-440A-AA5E-5B8A173BA9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883" y="1545870"/>
                <a:ext cx="10515600" cy="53121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technique for </a:t>
                </a:r>
                <a:r>
                  <a:rPr lang="en-US" i="1" dirty="0"/>
                  <a:t>exact string matching</a:t>
                </a:r>
                <a:r>
                  <a:rPr lang="en-US" dirty="0"/>
                  <a:t> problem, originally designed for parallel algorithms Vishkin’91</a:t>
                </a:r>
              </a:p>
              <a:p>
                <a:pPr lvl="1"/>
                <a:r>
                  <a:rPr lang="en-US" dirty="0"/>
                  <a:t>Ramesh and Vinay’03 adapted to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quantum algorithm</a:t>
                </a:r>
              </a:p>
              <a:p>
                <a:pPr lvl="1"/>
                <a:r>
                  <a:rPr lang="en-US" dirty="0"/>
                  <a:t>Log-factors improvement by Wang and Ying 2020.</a:t>
                </a:r>
              </a:p>
              <a:p>
                <a:r>
                  <a:rPr lang="en-US" dirty="0"/>
                  <a:t>Carefully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locations of the non-periodic pattern as </a:t>
                </a:r>
                <a:r>
                  <a:rPr lang="en-US" i="1" dirty="0"/>
                  <a:t>checkpoints</a:t>
                </a:r>
                <a:r>
                  <a:rPr lang="en-US" dirty="0"/>
                  <a:t>, so that: if there are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partial matches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(matching on all the checkpoints), then only the leftmost (or rightmost) one could be a real match.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use these checkpoints to design a hash function (with square-root evaluation time) that distinguish heavily overlap substrings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584B4-8C45-440A-AA5E-5B8A173BA9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83" y="1545870"/>
                <a:ext cx="10515600" cy="5312130"/>
              </a:xfrm>
              <a:blipFill>
                <a:blip r:embed="rId3"/>
                <a:stretch>
                  <a:fillRect l="-1217" t="-1952" r="-1681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0D8350-145B-4ADC-8519-377054F2CB8F}"/>
              </a:ext>
            </a:extLst>
          </p:cNvPr>
          <p:cNvSpPr/>
          <p:nvPr/>
        </p:nvSpPr>
        <p:spPr>
          <a:xfrm>
            <a:off x="3611880" y="5575490"/>
            <a:ext cx="339852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7AA4C-CD2C-4B65-A662-329E4CE14F7B}"/>
              </a:ext>
            </a:extLst>
          </p:cNvPr>
          <p:cNvSpPr/>
          <p:nvPr/>
        </p:nvSpPr>
        <p:spPr>
          <a:xfrm>
            <a:off x="3611880" y="5083529"/>
            <a:ext cx="4343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40BAD-A5AB-4FC7-A3B4-636AD356D31A}"/>
                  </a:ext>
                </a:extLst>
              </p:cNvPr>
              <p:cNvSpPr txBox="1"/>
              <p:nvPr/>
            </p:nvSpPr>
            <p:spPr>
              <a:xfrm>
                <a:off x="137159" y="5496558"/>
                <a:ext cx="3309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Non-periodic</a:t>
                </a:r>
                <a:r>
                  <a:rPr lang="en-US" dirty="0"/>
                  <a:t> Pattern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40BAD-A5AB-4FC7-A3B4-636AD356D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" y="5496558"/>
                <a:ext cx="3309983" cy="369332"/>
              </a:xfrm>
              <a:prstGeom prst="rect">
                <a:avLst/>
              </a:prstGeom>
              <a:blipFill>
                <a:blip r:embed="rId4"/>
                <a:stretch>
                  <a:fillRect l="-14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6E518-5A98-4886-A079-28B4D8A86461}"/>
                  </a:ext>
                </a:extLst>
              </p:cNvPr>
              <p:cNvSpPr txBox="1"/>
              <p:nvPr/>
            </p:nvSpPr>
            <p:spPr>
              <a:xfrm>
                <a:off x="1374502" y="5000819"/>
                <a:ext cx="207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6E518-5A98-4886-A079-28B4D8A86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02" y="5000819"/>
                <a:ext cx="2072640" cy="369332"/>
              </a:xfrm>
              <a:prstGeom prst="rect">
                <a:avLst/>
              </a:prstGeom>
              <a:blipFill>
                <a:blip r:embed="rId5"/>
                <a:stretch>
                  <a:fillRect l="-235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B41622A-AAA6-48E9-9813-16873B556E33}"/>
              </a:ext>
            </a:extLst>
          </p:cNvPr>
          <p:cNvSpPr/>
          <p:nvPr/>
        </p:nvSpPr>
        <p:spPr>
          <a:xfrm>
            <a:off x="3950751" y="5594486"/>
            <a:ext cx="197432" cy="173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FE21E5-69BE-407B-8047-67506A58BD13}"/>
              </a:ext>
            </a:extLst>
          </p:cNvPr>
          <p:cNvSpPr/>
          <p:nvPr/>
        </p:nvSpPr>
        <p:spPr>
          <a:xfrm>
            <a:off x="4582102" y="5603052"/>
            <a:ext cx="197432" cy="173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CD2B09-3BE1-48CE-A623-62A9DBB7B4E8}"/>
              </a:ext>
            </a:extLst>
          </p:cNvPr>
          <p:cNvSpPr/>
          <p:nvPr/>
        </p:nvSpPr>
        <p:spPr>
          <a:xfrm>
            <a:off x="5796251" y="5603052"/>
            <a:ext cx="197432" cy="173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B598D-10D0-4AB6-AFDF-0F239D1FA8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772" y="1890939"/>
                <a:ext cx="10515600" cy="4351338"/>
              </a:xfrm>
            </p:spPr>
            <p:txBody>
              <a:bodyPr/>
              <a:lstStyle/>
              <a:p>
                <a:pPr marL="914400" lvl="1" indent="-457200"/>
                <a:r>
                  <a:rPr lang="en-US" sz="3200" dirty="0"/>
                  <a:t>We can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</m:oMath>
                </a14:m>
                <a:r>
                  <a:rPr lang="en-US" sz="3200" dirty="0"/>
                  <a:t> quantum time</a:t>
                </a:r>
              </a:p>
              <a:p>
                <a:pPr marL="914400" lvl="1" indent="-457200"/>
                <a:r>
                  <a:rPr lang="en-US" sz="3200" dirty="0"/>
                  <a:t>How to compute the minimum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/>
                  <a:t>over a window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, 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</m:oMath>
                </a14:m>
                <a:r>
                  <a:rPr lang="en-US" sz="3200" dirty="0"/>
                  <a:t> quantum time??</a:t>
                </a:r>
              </a:p>
              <a:p>
                <a:pPr marL="1371600" lvl="2" indent="-457200"/>
                <a:r>
                  <a:rPr lang="en-US" sz="2800" dirty="0"/>
                  <a:t>Directly apply minimum finding is too slow</a:t>
                </a:r>
              </a:p>
              <a:p>
                <a:pPr marL="914400" lvl="1" indent="-457200"/>
                <a:r>
                  <a:rPr lang="en-US" sz="3200" dirty="0"/>
                  <a:t>Let’s look at the minimum length-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/>
                  <a:t> substring problem: the divide and conquer strategy can be applied here too.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B598D-10D0-4AB6-AFDF-0F239D1FA8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772" y="1890939"/>
                <a:ext cx="10515600" cy="4351338"/>
              </a:xfrm>
              <a:blipFill>
                <a:blip r:embed="rId3"/>
                <a:stretch>
                  <a:fillRect t="-266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BEF903E2-ED80-4B88-B129-0B5C1BA04D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Design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BEF903E2-ED80-4B88-B129-0B5C1BA04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1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08EB2C-2694-4671-9645-6C7409AF6C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Minimum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substring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08EB2C-2694-4671-9645-6C7409AF6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A8505-E122-48CF-B655-69C23B964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88329" cy="4351338"/>
              </a:xfrm>
            </p:spPr>
            <p:txBody>
              <a:bodyPr/>
              <a:lstStyle/>
              <a:p>
                <a:r>
                  <a:rPr lang="en-US" dirty="0"/>
                  <a:t>Task: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find its lexicographically minimum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substrings</a:t>
                </a:r>
              </a:p>
              <a:p>
                <a:r>
                  <a:rPr lang="en-US" dirty="0"/>
                  <a:t>(Generalizes the Minimum String Rotation problem. [Wang &amp; Ying 2020] first gave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algorithm)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A8505-E122-48CF-B655-69C23B964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88329" cy="4351338"/>
              </a:xfrm>
              <a:blipFill>
                <a:blip r:embed="rId4"/>
                <a:stretch>
                  <a:fillRect l="-93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8DC64AA-74EB-4A7E-9D18-87A77B124E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535795"/>
                <a:ext cx="1108832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minimum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substr also minimizes its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dirty="0"/>
                  <a:t> prefix</a:t>
                </a:r>
              </a:p>
              <a:p>
                <a:r>
                  <a:rPr lang="en-US" dirty="0"/>
                  <a:t>Two recursion calls with halved problem size. Return the smaller of the two.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8DC64AA-74EB-4A7E-9D18-87A77B124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535795"/>
                <a:ext cx="11088329" cy="4351338"/>
              </a:xfrm>
              <a:prstGeom prst="rect">
                <a:avLst/>
              </a:prstGeom>
              <a:blipFill>
                <a:blip r:embed="rId5"/>
                <a:stretch>
                  <a:fillRect l="-93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03830-DB21-46E9-8F11-C4D91546A69C}"/>
                  </a:ext>
                </a:extLst>
              </p:cNvPr>
              <p:cNvSpPr txBox="1"/>
              <p:nvPr/>
            </p:nvSpPr>
            <p:spPr>
              <a:xfrm>
                <a:off x="5073442" y="4246265"/>
                <a:ext cx="786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03830-DB21-46E9-8F11-C4D91546A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42" y="4246265"/>
                <a:ext cx="786582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76B2791-CCDE-4569-880E-C1F92BD7E0F5}"/>
              </a:ext>
            </a:extLst>
          </p:cNvPr>
          <p:cNvGrpSpPr/>
          <p:nvPr/>
        </p:nvGrpSpPr>
        <p:grpSpPr>
          <a:xfrm>
            <a:off x="1111047" y="3768259"/>
            <a:ext cx="9104669" cy="827435"/>
            <a:chOff x="1111047" y="3768259"/>
            <a:chExt cx="9104669" cy="8274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2D3000-ED99-447A-A3DB-7377F733C487}"/>
                </a:ext>
              </a:extLst>
            </p:cNvPr>
            <p:cNvSpPr/>
            <p:nvPr/>
          </p:nvSpPr>
          <p:spPr>
            <a:xfrm>
              <a:off x="1553496" y="3868558"/>
              <a:ext cx="8593394" cy="2654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F43359-10F5-4815-A62F-13BEFEABED5C}"/>
                    </a:ext>
                  </a:extLst>
                </p:cNvPr>
                <p:cNvSpPr txBox="1"/>
                <p:nvPr/>
              </p:nvSpPr>
              <p:spPr>
                <a:xfrm>
                  <a:off x="1484670" y="4134029"/>
                  <a:ext cx="4326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F43359-10F5-4815-A62F-13BEFEABE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670" y="4134029"/>
                  <a:ext cx="43261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FD00740-90B9-4EA2-B785-E90FD2D2770F}"/>
                    </a:ext>
                  </a:extLst>
                </p:cNvPr>
                <p:cNvSpPr txBox="1"/>
                <p:nvPr/>
              </p:nvSpPr>
              <p:spPr>
                <a:xfrm>
                  <a:off x="9792929" y="4131908"/>
                  <a:ext cx="422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FD00740-90B9-4EA2-B785-E90FD2D27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29" y="4131908"/>
                  <a:ext cx="42278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4F59E4F-F630-47C8-8927-FDBF49D33E7A}"/>
                    </a:ext>
                  </a:extLst>
                </p:cNvPr>
                <p:cNvSpPr txBox="1"/>
                <p:nvPr/>
              </p:nvSpPr>
              <p:spPr>
                <a:xfrm>
                  <a:off x="1111047" y="3768259"/>
                  <a:ext cx="4326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4F59E4F-F630-47C8-8927-FDBF49D33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047" y="3768259"/>
                  <a:ext cx="43261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5287CC-DB2A-43FF-8300-BFADFE6FC86B}"/>
              </a:ext>
            </a:extLst>
          </p:cNvPr>
          <p:cNvCxnSpPr>
            <a:cxnSpLocks/>
          </p:cNvCxnSpPr>
          <p:nvPr/>
        </p:nvCxnSpPr>
        <p:spPr>
          <a:xfrm flipV="1">
            <a:off x="3687097" y="4727713"/>
            <a:ext cx="0" cy="503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6100D-F1C9-41DD-B597-7F4053053851}"/>
                  </a:ext>
                </a:extLst>
              </p:cNvPr>
              <p:cNvSpPr txBox="1"/>
              <p:nvPr/>
            </p:nvSpPr>
            <p:spPr>
              <a:xfrm>
                <a:off x="3687097" y="4952987"/>
                <a:ext cx="4532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Starting position of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-length substr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6100D-F1C9-41DD-B597-7F4053053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097" y="4952987"/>
                <a:ext cx="4532671" cy="369332"/>
              </a:xfrm>
              <a:prstGeom prst="rect">
                <a:avLst/>
              </a:prstGeom>
              <a:blipFill>
                <a:blip r:embed="rId10"/>
                <a:stretch>
                  <a:fillRect l="-121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FBD97A-82BF-4AF0-BF04-87607D1B26C6}"/>
              </a:ext>
            </a:extLst>
          </p:cNvPr>
          <p:cNvCxnSpPr/>
          <p:nvPr/>
        </p:nvCxnSpPr>
        <p:spPr>
          <a:xfrm>
            <a:off x="3687097" y="3615964"/>
            <a:ext cx="0" cy="76625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9728AF-3C1E-4BAA-8760-C9709A9F6348}"/>
              </a:ext>
            </a:extLst>
          </p:cNvPr>
          <p:cNvCxnSpPr>
            <a:cxnSpLocks/>
          </p:cNvCxnSpPr>
          <p:nvPr/>
        </p:nvCxnSpPr>
        <p:spPr>
          <a:xfrm flipH="1" flipV="1">
            <a:off x="2762865" y="4403981"/>
            <a:ext cx="877529" cy="35295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00BAB0-91CC-467E-87E4-2FE3BED7D740}"/>
              </a:ext>
            </a:extLst>
          </p:cNvPr>
          <p:cNvCxnSpPr>
            <a:cxnSpLocks/>
          </p:cNvCxnSpPr>
          <p:nvPr/>
        </p:nvCxnSpPr>
        <p:spPr>
          <a:xfrm flipV="1">
            <a:off x="3733801" y="4403981"/>
            <a:ext cx="887360" cy="3529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B256A1-7829-4CC6-812B-528DC30AC53D}"/>
              </a:ext>
            </a:extLst>
          </p:cNvPr>
          <p:cNvSpPr/>
          <p:nvPr/>
        </p:nvSpPr>
        <p:spPr>
          <a:xfrm>
            <a:off x="1543666" y="3615964"/>
            <a:ext cx="4296696" cy="161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67C7F7-AB00-4BE0-A63C-80D4C5A8F49A}"/>
              </a:ext>
            </a:extLst>
          </p:cNvPr>
          <p:cNvCxnSpPr/>
          <p:nvPr/>
        </p:nvCxnSpPr>
        <p:spPr>
          <a:xfrm>
            <a:off x="5850193" y="3598606"/>
            <a:ext cx="0" cy="76625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98E9A-7BED-4575-939D-8B7301CF5911}"/>
              </a:ext>
            </a:extLst>
          </p:cNvPr>
          <p:cNvSpPr/>
          <p:nvPr/>
        </p:nvSpPr>
        <p:spPr>
          <a:xfrm>
            <a:off x="3687097" y="4151387"/>
            <a:ext cx="4296696" cy="1614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6" grpId="0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08EB2C-2694-4671-9645-6C7409AF6C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Minimum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substring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08EB2C-2694-4671-9645-6C7409AF6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A8505-E122-48CF-B655-69C23B964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88329" cy="4351338"/>
              </a:xfrm>
            </p:spPr>
            <p:txBody>
              <a:bodyPr/>
              <a:lstStyle/>
              <a:p>
                <a:r>
                  <a:rPr lang="en-US" dirty="0"/>
                  <a:t>Task: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find its lexicographically minimum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substrings</a:t>
                </a:r>
              </a:p>
              <a:p>
                <a:r>
                  <a:rPr lang="en-US" dirty="0"/>
                  <a:t>What if there are multiple minimizers?</a:t>
                </a:r>
              </a:p>
              <a:p>
                <a:pPr lvl="1"/>
                <a:r>
                  <a:rPr lang="en-US" dirty="0"/>
                  <a:t>They must form an arithmetic progression, with difference being the period</a:t>
                </a:r>
              </a:p>
              <a:p>
                <a:pPr lvl="1"/>
                <a:r>
                  <a:rPr lang="en-US" dirty="0"/>
                  <a:t>Only the first one and the last one can be useful.</a:t>
                </a:r>
              </a:p>
              <a:p>
                <a:r>
                  <a:rPr lang="en-US" dirty="0"/>
                  <a:t>Quantum speedup: use </a:t>
                </a:r>
                <a:r>
                  <a:rPr lang="en-US" dirty="0">
                    <a:solidFill>
                      <a:srgbClr val="C00000"/>
                    </a:solidFill>
                  </a:rPr>
                  <a:t>quantum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minimum finding </a:t>
                </a:r>
                <a:r>
                  <a:rPr lang="en-US" dirty="0"/>
                  <a:t>for the “conquer” step</a:t>
                </a:r>
              </a:p>
              <a:p>
                <a:pPr lvl="1"/>
                <a:r>
                  <a:rPr lang="en-US" dirty="0"/>
                  <a:t>Increase the branching factor from 2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Recursion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r>
                  <a:rPr lang="en-US" dirty="0"/>
                  <a:t>⋅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/>
                  <a:t>    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A8505-E122-48CF-B655-69C23B964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88329" cy="4351338"/>
              </a:xfrm>
              <a:blipFill>
                <a:blip r:embed="rId4"/>
                <a:stretch>
                  <a:fillRect l="-935" t="-2241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AEBC19DB-A1A1-4B4D-AF7D-165B61F36468}"/>
              </a:ext>
            </a:extLst>
          </p:cNvPr>
          <p:cNvGrpSpPr/>
          <p:nvPr/>
        </p:nvGrpSpPr>
        <p:grpSpPr>
          <a:xfrm>
            <a:off x="8682162" y="4950541"/>
            <a:ext cx="3244366" cy="1827429"/>
            <a:chOff x="8931761" y="4803057"/>
            <a:chExt cx="3244366" cy="1827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0A65148-E36A-443F-B4F3-3B9F53AEBB29}"/>
                    </a:ext>
                  </a:extLst>
                </p:cNvPr>
                <p:cNvSpPr/>
                <p:nvPr/>
              </p:nvSpPr>
              <p:spPr>
                <a:xfrm>
                  <a:off x="10215716" y="4803057"/>
                  <a:ext cx="1248697" cy="221227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0A65148-E36A-443F-B4F3-3B9F53AEBB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5716" y="4803057"/>
                  <a:ext cx="1248697" cy="221227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AE9EDD-A843-4F13-9724-B9AD5FC89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1084" y="5024284"/>
              <a:ext cx="550606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CC9A7A-D5B6-4342-B48D-D9013F35F7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7950" y="5024284"/>
              <a:ext cx="226141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6A3E27-7CAC-4E26-8190-79D52630DE7F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10840065" y="5024284"/>
              <a:ext cx="186810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8B20E3-676D-4E1A-9737-88A3BDD16547}"/>
                </a:ext>
              </a:extLst>
            </p:cNvPr>
            <p:cNvCxnSpPr>
              <a:cxnSpLocks/>
            </p:cNvCxnSpPr>
            <p:nvPr/>
          </p:nvCxnSpPr>
          <p:spPr>
            <a:xfrm>
              <a:off x="11026875" y="5024284"/>
              <a:ext cx="540777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C8E62B-1011-41FE-8F78-525AD409346F}"/>
                </a:ext>
              </a:extLst>
            </p:cNvPr>
            <p:cNvSpPr/>
            <p:nvPr/>
          </p:nvSpPr>
          <p:spPr>
            <a:xfrm>
              <a:off x="9532377" y="5356112"/>
              <a:ext cx="550606" cy="2040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n/b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E67CA0E-F645-46D4-A058-B9EFC5FAC9C4}"/>
                </a:ext>
              </a:extLst>
            </p:cNvPr>
            <p:cNvSpPr/>
            <p:nvPr/>
          </p:nvSpPr>
          <p:spPr>
            <a:xfrm>
              <a:off x="10171472" y="5356112"/>
              <a:ext cx="550606" cy="2040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n/b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12B2DA-15A3-4D86-999A-251A64223BD3}"/>
                </a:ext>
              </a:extLst>
            </p:cNvPr>
            <p:cNvSpPr/>
            <p:nvPr/>
          </p:nvSpPr>
          <p:spPr>
            <a:xfrm>
              <a:off x="10820397" y="5356112"/>
              <a:ext cx="550606" cy="2040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n/b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414639B-2D80-451F-9541-ED5FB01E0F3C}"/>
                </a:ext>
              </a:extLst>
            </p:cNvPr>
            <p:cNvSpPr/>
            <p:nvPr/>
          </p:nvSpPr>
          <p:spPr>
            <a:xfrm>
              <a:off x="11464413" y="5362180"/>
              <a:ext cx="550606" cy="2040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n/b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BC61C05-CECF-493F-9DDA-F89DDF378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5728" y="5560142"/>
              <a:ext cx="309720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38B1F8-CCCC-4AA3-AD23-6413DFB56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5785" y="5560142"/>
              <a:ext cx="103241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953C515-0CB9-4B91-B0F0-99CC219B14D8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9807680" y="5560142"/>
              <a:ext cx="44244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9B61149-195C-4387-8BEF-F39449E0C859}"/>
                </a:ext>
              </a:extLst>
            </p:cNvPr>
            <p:cNvCxnSpPr>
              <a:cxnSpLocks/>
            </p:cNvCxnSpPr>
            <p:nvPr/>
          </p:nvCxnSpPr>
          <p:spPr>
            <a:xfrm>
              <a:off x="9945331" y="5560142"/>
              <a:ext cx="154855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0785AF4-3BFB-416B-A957-992C431BFA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5138" y="5560142"/>
              <a:ext cx="309720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06B35-2010-4349-89DD-8418BA0D1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65195" y="5560142"/>
              <a:ext cx="103241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079AA05-B6DD-4259-BB17-677AFF0EA4EC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090" y="5560142"/>
              <a:ext cx="44244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D50303-DCAB-4D81-B204-A1824E54F7CC}"/>
                </a:ext>
              </a:extLst>
            </p:cNvPr>
            <p:cNvCxnSpPr>
              <a:cxnSpLocks/>
            </p:cNvCxnSpPr>
            <p:nvPr/>
          </p:nvCxnSpPr>
          <p:spPr>
            <a:xfrm>
              <a:off x="11884741" y="5560142"/>
              <a:ext cx="154855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B36E80-EE70-4AB0-8794-98E7046C8043}"/>
                </a:ext>
              </a:extLst>
            </p:cNvPr>
            <p:cNvSpPr/>
            <p:nvPr/>
          </p:nvSpPr>
          <p:spPr>
            <a:xfrm>
              <a:off x="10513525" y="552055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E7FF45-4877-41F2-B1B4-4FFFDEBE0920}"/>
                </a:ext>
              </a:extLst>
            </p:cNvPr>
            <p:cNvSpPr/>
            <p:nvPr/>
          </p:nvSpPr>
          <p:spPr>
            <a:xfrm>
              <a:off x="9496276" y="5712907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8D4496-7BED-42D8-8568-FD4A86BE766A}"/>
                </a:ext>
              </a:extLst>
            </p:cNvPr>
            <p:cNvSpPr/>
            <p:nvPr/>
          </p:nvSpPr>
          <p:spPr>
            <a:xfrm>
              <a:off x="11447125" y="571844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25E33C2-2CC7-4E84-90EA-54FDD8B241A2}"/>
                </a:ext>
              </a:extLst>
            </p:cNvPr>
            <p:cNvSpPr/>
            <p:nvPr/>
          </p:nvSpPr>
          <p:spPr>
            <a:xfrm>
              <a:off x="8931761" y="6082239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B08274-5301-48E3-B4D3-FA2C15588A15}"/>
                </a:ext>
              </a:extLst>
            </p:cNvPr>
            <p:cNvSpPr/>
            <p:nvPr/>
          </p:nvSpPr>
          <p:spPr>
            <a:xfrm>
              <a:off x="9163863" y="6082239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892B3D3-F7E2-4876-AD4A-734653586AE2}"/>
                </a:ext>
              </a:extLst>
            </p:cNvPr>
            <p:cNvSpPr/>
            <p:nvPr/>
          </p:nvSpPr>
          <p:spPr>
            <a:xfrm>
              <a:off x="9398237" y="6086681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C093E2A-9480-4FB5-99BD-25DF9A504CE5}"/>
                </a:ext>
              </a:extLst>
            </p:cNvPr>
            <p:cNvSpPr/>
            <p:nvPr/>
          </p:nvSpPr>
          <p:spPr>
            <a:xfrm>
              <a:off x="9630339" y="6086681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FDE35B4-2D7A-4AA7-BF1D-82BA21A4FB64}"/>
                </a:ext>
              </a:extLst>
            </p:cNvPr>
            <p:cNvSpPr/>
            <p:nvPr/>
          </p:nvSpPr>
          <p:spPr>
            <a:xfrm>
              <a:off x="10103411" y="592142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5CB949B-CFCC-4B95-ADB5-F466C80558A4}"/>
                </a:ext>
              </a:extLst>
            </p:cNvPr>
            <p:cNvSpPr/>
            <p:nvPr/>
          </p:nvSpPr>
          <p:spPr>
            <a:xfrm>
              <a:off x="11353800" y="6089554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C45B0E7-D707-458D-B625-31E115C57562}"/>
                </a:ext>
              </a:extLst>
            </p:cNvPr>
            <p:cNvSpPr/>
            <p:nvPr/>
          </p:nvSpPr>
          <p:spPr>
            <a:xfrm>
              <a:off x="11585902" y="6089554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1357BD0-AAC4-4D05-8BA5-0E0D206427F5}"/>
                </a:ext>
              </a:extLst>
            </p:cNvPr>
            <p:cNvSpPr/>
            <p:nvPr/>
          </p:nvSpPr>
          <p:spPr>
            <a:xfrm>
              <a:off x="11820276" y="6093996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4727DE8-8147-4A58-A2B9-4B9F464E72F3}"/>
                </a:ext>
              </a:extLst>
            </p:cNvPr>
            <p:cNvSpPr/>
            <p:nvPr/>
          </p:nvSpPr>
          <p:spPr>
            <a:xfrm>
              <a:off x="12052378" y="6093996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D115DBB-07B7-45AB-B1FF-5EBC41082A03}"/>
                    </a:ext>
                  </a:extLst>
                </p:cNvPr>
                <p:cNvSpPr/>
                <p:nvPr/>
              </p:nvSpPr>
              <p:spPr>
                <a:xfrm>
                  <a:off x="10466777" y="6261154"/>
                  <a:ext cx="12578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dirty="0"/>
                    <a:t> leaves </a:t>
                  </a: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D115DBB-07B7-45AB-B1FF-5EBC41082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6777" y="6261154"/>
                  <a:ext cx="125784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339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C04A8F7-5811-4B63-9732-6444ED1396DA}"/>
                    </a:ext>
                  </a:extLst>
                </p:cNvPr>
                <p:cNvSpPr/>
                <p:nvPr/>
              </p:nvSpPr>
              <p:spPr>
                <a:xfrm>
                  <a:off x="11324826" y="5023122"/>
                  <a:ext cx="3676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C04A8F7-5811-4B63-9732-6444ED1396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4826" y="5023122"/>
                  <a:ext cx="3676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02E2697A-3A4D-4C13-8AEF-7B8356A88F06}"/>
              </a:ext>
            </a:extLst>
          </p:cNvPr>
          <p:cNvSpPr/>
          <p:nvPr/>
        </p:nvSpPr>
        <p:spPr>
          <a:xfrm>
            <a:off x="7031040" y="5644947"/>
            <a:ext cx="2132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A tournament tree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3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96D46-E7D0-4134-B10A-9450970F995F}"/>
                  </a:ext>
                </a:extLst>
              </p:cNvPr>
              <p:cNvSpPr txBox="1"/>
              <p:nvPr/>
            </p:nvSpPr>
            <p:spPr>
              <a:xfrm>
                <a:off x="838200" y="2250699"/>
                <a:ext cx="166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⟩|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96D46-E7D0-4134-B10A-9450970F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50699"/>
                <a:ext cx="16607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CDD66-7965-46A7-8044-AE30443B72FC}"/>
                  </a:ext>
                </a:extLst>
              </p:cNvPr>
              <p:cNvSpPr txBox="1"/>
              <p:nvPr/>
            </p:nvSpPr>
            <p:spPr>
              <a:xfrm>
                <a:off x="2787642" y="2250699"/>
                <a:ext cx="2491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⟩|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CDD66-7965-46A7-8044-AE30443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42" y="2250699"/>
                <a:ext cx="24910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C45DF1-D85B-4EB4-938F-B28648A7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Black-box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1F7F3-870B-49BD-A1F7-32992108C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859" y="1592916"/>
                <a:ext cx="11607970" cy="4342371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Input string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given as an oracle:</a:t>
                </a:r>
              </a:p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b="1" dirty="0"/>
                  <a:t>Query complexity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    </a:t>
                </a:r>
                <a:r>
                  <a:rPr lang="en-US" dirty="0"/>
                  <a:t>(with 1/3 error probability)</a:t>
                </a:r>
              </a:p>
              <a:p>
                <a:pPr lvl="1"/>
                <a:r>
                  <a:rPr lang="en-US" sz="2800" dirty="0"/>
                  <a:t>We do not optimize log-factors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) in this work</a:t>
                </a:r>
              </a:p>
              <a:p>
                <a:r>
                  <a:rPr lang="en-US" sz="3200" b="1" dirty="0"/>
                  <a:t>Time complexity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also counts the number of elementary gates </a:t>
                </a:r>
              </a:p>
              <a:p>
                <a:pPr lvl="1"/>
                <a:r>
                  <a:rPr lang="en-US" sz="2800" dirty="0"/>
                  <a:t>(Most of) our algorithms are </a:t>
                </a:r>
                <a:r>
                  <a:rPr lang="en-US" sz="2800" u="sng" dirty="0"/>
                  <a:t>time-efficient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32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1F7F3-870B-49BD-A1F7-32992108C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859" y="1592916"/>
                <a:ext cx="11607970" cy="4342371"/>
              </a:xfrm>
              <a:blipFill>
                <a:blip r:embed="rId5"/>
                <a:stretch>
                  <a:fillRect l="-1207" t="-2805"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343BEC-B1EF-42C2-861B-85B29AC18016}"/>
              </a:ext>
            </a:extLst>
          </p:cNvPr>
          <p:cNvCxnSpPr>
            <a:cxnSpLocks/>
          </p:cNvCxnSpPr>
          <p:nvPr/>
        </p:nvCxnSpPr>
        <p:spPr>
          <a:xfrm>
            <a:off x="2287793" y="2531657"/>
            <a:ext cx="6051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7FD1-A442-4B00-B78D-4DB5E48C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8080" cy="483764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56AC1B7-76FE-48F8-9E80-C7C1A5978F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Design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56AC1B7-76FE-48F8-9E80-C7C1A5978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C4535F1-1436-4BEF-88FA-2892EBFC12A2}"/>
              </a:ext>
            </a:extLst>
          </p:cNvPr>
          <p:cNvGrpSpPr/>
          <p:nvPr/>
        </p:nvGrpSpPr>
        <p:grpSpPr>
          <a:xfrm>
            <a:off x="6597724" y="1327357"/>
            <a:ext cx="4158766" cy="1793891"/>
            <a:chOff x="8931761" y="4803057"/>
            <a:chExt cx="3244366" cy="1487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F355251-5146-42E1-AE07-0ACBBF62327E}"/>
                    </a:ext>
                  </a:extLst>
                </p:cNvPr>
                <p:cNvSpPr/>
                <p:nvPr/>
              </p:nvSpPr>
              <p:spPr>
                <a:xfrm>
                  <a:off x="10215716" y="4803057"/>
                  <a:ext cx="1248697" cy="221227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F355251-5146-42E1-AE07-0ACBBF623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5716" y="4803057"/>
                  <a:ext cx="1248697" cy="2212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0692F2-3F77-4744-8E82-60A9B98F9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1084" y="5024284"/>
              <a:ext cx="550606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A348B6-F997-4E00-8F8F-D6CD8A898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7950" y="5024284"/>
              <a:ext cx="226141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28547E-9C8D-430F-AB96-9B32CB65CE42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0840065" y="5024284"/>
              <a:ext cx="186810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86BD09-14E1-4F36-8B29-246C441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26875" y="5024284"/>
              <a:ext cx="540777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037E46A-BF2E-4DFD-A5E8-F02CA43B2F1A}"/>
                    </a:ext>
                  </a:extLst>
                </p:cNvPr>
                <p:cNvSpPr/>
                <p:nvPr/>
              </p:nvSpPr>
              <p:spPr>
                <a:xfrm>
                  <a:off x="9532377" y="5356112"/>
                  <a:ext cx="550606" cy="20403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/b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037E46A-BF2E-4DFD-A5E8-F02CA43B2F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2377" y="5356112"/>
                  <a:ext cx="550606" cy="204030"/>
                </a:xfrm>
                <a:prstGeom prst="rect">
                  <a:avLst/>
                </a:prstGeom>
                <a:blipFill>
                  <a:blip r:embed="rId5"/>
                  <a:stretch>
                    <a:fillRect t="-33333" b="-5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DC563F9-B13F-470C-88C0-FADA3B77F21F}"/>
                    </a:ext>
                  </a:extLst>
                </p:cNvPr>
                <p:cNvSpPr/>
                <p:nvPr/>
              </p:nvSpPr>
              <p:spPr>
                <a:xfrm>
                  <a:off x="10171472" y="5356112"/>
                  <a:ext cx="550606" cy="20403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/b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DC563F9-B13F-470C-88C0-FADA3B77F2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1472" y="5356112"/>
                  <a:ext cx="550606" cy="204030"/>
                </a:xfrm>
                <a:prstGeom prst="rect">
                  <a:avLst/>
                </a:prstGeom>
                <a:blipFill>
                  <a:blip r:embed="rId6"/>
                  <a:stretch>
                    <a:fillRect t="-33333" b="-5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A02ED13-457D-4FF8-A772-1E65E1880700}"/>
                    </a:ext>
                  </a:extLst>
                </p:cNvPr>
                <p:cNvSpPr/>
                <p:nvPr/>
              </p:nvSpPr>
              <p:spPr>
                <a:xfrm>
                  <a:off x="10820397" y="5356112"/>
                  <a:ext cx="550606" cy="20403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/b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A02ED13-457D-4FF8-A772-1E65E18807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397" y="5356112"/>
                  <a:ext cx="550606" cy="204030"/>
                </a:xfrm>
                <a:prstGeom prst="rect">
                  <a:avLst/>
                </a:prstGeom>
                <a:blipFill>
                  <a:blip r:embed="rId7"/>
                  <a:stretch>
                    <a:fillRect t="-33333" b="-5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5140709-6553-4151-8240-1E4ACCB61655}"/>
                    </a:ext>
                  </a:extLst>
                </p:cNvPr>
                <p:cNvSpPr/>
                <p:nvPr/>
              </p:nvSpPr>
              <p:spPr>
                <a:xfrm>
                  <a:off x="11464413" y="5362180"/>
                  <a:ext cx="550606" cy="20403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/b</a:t>
                  </a: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5140709-6553-4151-8240-1E4ACCB616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4413" y="5362180"/>
                  <a:ext cx="550606" cy="204030"/>
                </a:xfrm>
                <a:prstGeom prst="rect">
                  <a:avLst/>
                </a:prstGeom>
                <a:blipFill>
                  <a:blip r:embed="rId8"/>
                  <a:stretch>
                    <a:fillRect t="-32558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F998BB-DC38-45B3-B910-E44C7C6EFF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5728" y="5560142"/>
              <a:ext cx="309720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9D013B-3CCB-4A3E-9A74-52625C3D3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5785" y="5560142"/>
              <a:ext cx="103241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1B6A90-2BE8-49C3-9DFC-2944A6B488F7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9807680" y="5560142"/>
              <a:ext cx="44244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4B7E74-CD31-42E9-9E1C-65FBF1028E78}"/>
                </a:ext>
              </a:extLst>
            </p:cNvPr>
            <p:cNvCxnSpPr>
              <a:cxnSpLocks/>
            </p:cNvCxnSpPr>
            <p:nvPr/>
          </p:nvCxnSpPr>
          <p:spPr>
            <a:xfrm>
              <a:off x="9945331" y="5560142"/>
              <a:ext cx="154855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46803D-4B42-49FC-8C06-D2086A5FE0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5138" y="5560142"/>
              <a:ext cx="309720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D5F4A5-6C90-4859-95F2-C31060CEEA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65195" y="5560142"/>
              <a:ext cx="103241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F94ACBD-6B0E-4548-9BA1-2150E1E701B4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090" y="5560142"/>
              <a:ext cx="44244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16931A-E78D-4BA0-834C-233E238E58B3}"/>
                </a:ext>
              </a:extLst>
            </p:cNvPr>
            <p:cNvCxnSpPr>
              <a:cxnSpLocks/>
            </p:cNvCxnSpPr>
            <p:nvPr/>
          </p:nvCxnSpPr>
          <p:spPr>
            <a:xfrm>
              <a:off x="11884741" y="5560142"/>
              <a:ext cx="154855" cy="260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123561-319C-4655-847F-B7661D4849C6}"/>
                </a:ext>
              </a:extLst>
            </p:cNvPr>
            <p:cNvSpPr/>
            <p:nvPr/>
          </p:nvSpPr>
          <p:spPr>
            <a:xfrm>
              <a:off x="10513525" y="552055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A094E9-BB91-4B1F-A8C4-B64EF514133B}"/>
                </a:ext>
              </a:extLst>
            </p:cNvPr>
            <p:cNvSpPr/>
            <p:nvPr/>
          </p:nvSpPr>
          <p:spPr>
            <a:xfrm>
              <a:off x="9496276" y="5712907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6A8FCE-59FD-4F23-907D-568CDF76B542}"/>
                </a:ext>
              </a:extLst>
            </p:cNvPr>
            <p:cNvSpPr/>
            <p:nvPr/>
          </p:nvSpPr>
          <p:spPr>
            <a:xfrm>
              <a:off x="11447125" y="571844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C94027-1508-4122-857E-B922F207094E}"/>
                </a:ext>
              </a:extLst>
            </p:cNvPr>
            <p:cNvSpPr/>
            <p:nvPr/>
          </p:nvSpPr>
          <p:spPr>
            <a:xfrm>
              <a:off x="8931761" y="6082239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D85F3CE-1EC5-49D6-A97A-BECFB59CD48D}"/>
                </a:ext>
              </a:extLst>
            </p:cNvPr>
            <p:cNvSpPr/>
            <p:nvPr/>
          </p:nvSpPr>
          <p:spPr>
            <a:xfrm>
              <a:off x="9163863" y="6082239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5A96DEB-4EEB-49DB-B82B-892555E12CBE}"/>
                </a:ext>
              </a:extLst>
            </p:cNvPr>
            <p:cNvSpPr/>
            <p:nvPr/>
          </p:nvSpPr>
          <p:spPr>
            <a:xfrm>
              <a:off x="9398237" y="6086681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210A4B-85B7-4476-8291-A5A7D52B7257}"/>
                </a:ext>
              </a:extLst>
            </p:cNvPr>
            <p:cNvSpPr/>
            <p:nvPr/>
          </p:nvSpPr>
          <p:spPr>
            <a:xfrm>
              <a:off x="9630339" y="6086681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F4370E-B136-4CDA-A719-9DBA3E877C37}"/>
                </a:ext>
              </a:extLst>
            </p:cNvPr>
            <p:cNvSpPr/>
            <p:nvPr/>
          </p:nvSpPr>
          <p:spPr>
            <a:xfrm>
              <a:off x="10103411" y="592142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8484F5-8395-4537-A7B8-F8FF34D43ABE}"/>
                </a:ext>
              </a:extLst>
            </p:cNvPr>
            <p:cNvSpPr/>
            <p:nvPr/>
          </p:nvSpPr>
          <p:spPr>
            <a:xfrm>
              <a:off x="11353800" y="6089554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F2562A-0C11-4A8D-AABB-AE500C48E1F5}"/>
                </a:ext>
              </a:extLst>
            </p:cNvPr>
            <p:cNvSpPr/>
            <p:nvPr/>
          </p:nvSpPr>
          <p:spPr>
            <a:xfrm>
              <a:off x="11585902" y="6089554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69073B4-1550-4B0E-8C8A-B0E05BA85417}"/>
                </a:ext>
              </a:extLst>
            </p:cNvPr>
            <p:cNvSpPr/>
            <p:nvPr/>
          </p:nvSpPr>
          <p:spPr>
            <a:xfrm>
              <a:off x="11820276" y="6093996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955465-D6F3-4019-B5F3-0525AAD0BE05}"/>
                </a:ext>
              </a:extLst>
            </p:cNvPr>
            <p:cNvSpPr/>
            <p:nvPr/>
          </p:nvSpPr>
          <p:spPr>
            <a:xfrm>
              <a:off x="12052378" y="6093996"/>
              <a:ext cx="123749" cy="1376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4AB5016-93F8-4B2E-8C6F-3DBDDA67332A}"/>
                    </a:ext>
                  </a:extLst>
                </p:cNvPr>
                <p:cNvSpPr/>
                <p:nvPr/>
              </p:nvSpPr>
              <p:spPr>
                <a:xfrm>
                  <a:off x="11324826" y="5023122"/>
                  <a:ext cx="3676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4AB5016-93F8-4B2E-8C6F-3DBDDA673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4826" y="5023122"/>
                  <a:ext cx="36766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E6194E-0A7A-41ED-9317-4A225E6022A7}"/>
                  </a:ext>
                </a:extLst>
              </p:cNvPr>
              <p:cNvSpPr/>
              <p:nvPr/>
            </p:nvSpPr>
            <p:spPr>
              <a:xfrm>
                <a:off x="644814" y="2989685"/>
                <a:ext cx="33612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define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E6194E-0A7A-41ED-9317-4A225E602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4" y="2989685"/>
                <a:ext cx="3361241" cy="523220"/>
              </a:xfrm>
              <a:prstGeom prst="rect">
                <a:avLst/>
              </a:prstGeom>
              <a:blipFill>
                <a:blip r:embed="rId10"/>
                <a:stretch>
                  <a:fillRect l="-3811" t="-10465" r="-290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50D21E81-38E6-45A6-BFFC-24A3057846C5}"/>
              </a:ext>
            </a:extLst>
          </p:cNvPr>
          <p:cNvSpPr/>
          <p:nvPr/>
        </p:nvSpPr>
        <p:spPr>
          <a:xfrm>
            <a:off x="9827028" y="809095"/>
            <a:ext cx="2132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A tournament tree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E0FE78-2AC5-463D-8D85-FD2A0937A8BF}"/>
                  </a:ext>
                </a:extLst>
              </p:cNvPr>
              <p:cNvSpPr/>
              <p:nvPr/>
            </p:nvSpPr>
            <p:spPr>
              <a:xfrm>
                <a:off x="1254414" y="3647842"/>
                <a:ext cx="105410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1..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1.. 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1.. 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∘⋯∘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1.. 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E0FE78-2AC5-463D-8D85-FD2A0937A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14" y="3647842"/>
                <a:ext cx="1054102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4DD8F1-063C-4D96-92F1-97F33F7ACB0A}"/>
                  </a:ext>
                </a:extLst>
              </p:cNvPr>
              <p:cNvSpPr/>
              <p:nvPr/>
            </p:nvSpPr>
            <p:spPr>
              <a:xfrm>
                <a:off x="3410175" y="2180348"/>
                <a:ext cx="1185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levels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4DD8F1-063C-4D96-92F1-97F33F7AC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175" y="2180348"/>
                <a:ext cx="1185261" cy="461665"/>
              </a:xfrm>
              <a:prstGeom prst="rect">
                <a:avLst/>
              </a:prstGeom>
              <a:blipFill>
                <a:blip r:embed="rId12"/>
                <a:stretch>
                  <a:fillRect l="-1538" t="-10667" r="-717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81E276-3725-49C5-9726-FA17AA5E892B}"/>
                  </a:ext>
                </a:extLst>
              </p:cNvPr>
              <p:cNvSpPr/>
              <p:nvPr/>
            </p:nvSpPr>
            <p:spPr>
              <a:xfrm>
                <a:off x="4533257" y="2703367"/>
                <a:ext cx="2037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81E276-3725-49C5-9726-FA17AA5E8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57" y="2703367"/>
                <a:ext cx="2037481" cy="461665"/>
              </a:xfrm>
              <a:prstGeom prst="rect">
                <a:avLst/>
              </a:prstGeom>
              <a:blipFill>
                <a:blip r:embed="rId13"/>
                <a:stretch>
                  <a:fillRect l="-4790" t="-10526" r="-23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054D94-E8F6-4045-BF9D-AD3B24953DB4}"/>
                  </a:ext>
                </a:extLst>
              </p:cNvPr>
              <p:cNvSpPr/>
              <p:nvPr/>
            </p:nvSpPr>
            <p:spPr>
              <a:xfrm>
                <a:off x="5448370" y="1209205"/>
                <a:ext cx="15526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054D94-E8F6-4045-BF9D-AD3B24953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70" y="1209205"/>
                <a:ext cx="1552669" cy="461665"/>
              </a:xfrm>
              <a:prstGeom prst="rect">
                <a:avLst/>
              </a:prstGeom>
              <a:blipFill>
                <a:blip r:embed="rId14"/>
                <a:stretch>
                  <a:fillRect l="-629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C0B9E71-BF48-4D1B-B8B6-58ABDFAF7641}"/>
                  </a:ext>
                </a:extLst>
              </p:cNvPr>
              <p:cNvSpPr/>
              <p:nvPr/>
            </p:nvSpPr>
            <p:spPr>
              <a:xfrm>
                <a:off x="4759497" y="1825625"/>
                <a:ext cx="2170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C0B9E71-BF48-4D1B-B8B6-58ABDFAF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97" y="1825625"/>
                <a:ext cx="2170146" cy="461665"/>
              </a:xfrm>
              <a:prstGeom prst="rect">
                <a:avLst/>
              </a:prstGeom>
              <a:blipFill>
                <a:blip r:embed="rId15"/>
                <a:stretch>
                  <a:fillRect l="-44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D0C62753-52C5-410F-89C9-B6C3E6D01C12}"/>
              </a:ext>
            </a:extLst>
          </p:cNvPr>
          <p:cNvSpPr/>
          <p:nvPr/>
        </p:nvSpPr>
        <p:spPr>
          <a:xfrm>
            <a:off x="5674993" y="2233940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9E5692-A69D-4079-A98E-1ACD65675F50}"/>
                  </a:ext>
                </a:extLst>
              </p:cNvPr>
              <p:cNvSpPr/>
              <p:nvPr/>
            </p:nvSpPr>
            <p:spPr>
              <a:xfrm>
                <a:off x="694904" y="4267845"/>
                <a:ext cx="7563289" cy="1514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Use recursion + quantum minimum finding to find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argmi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1/2+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quantum time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9E5692-A69D-4079-A98E-1ACD65675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" y="4267845"/>
                <a:ext cx="7563289" cy="1514132"/>
              </a:xfrm>
              <a:prstGeom prst="rect">
                <a:avLst/>
              </a:prstGeom>
              <a:blipFill>
                <a:blip r:embed="rId16"/>
                <a:stretch>
                  <a:fillRect l="-1692" t="-3629" r="-403" b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C4205C0-F7B2-4377-A0BD-2483FB42B4F6}"/>
                  </a:ext>
                </a:extLst>
              </p:cNvPr>
              <p:cNvSpPr/>
              <p:nvPr/>
            </p:nvSpPr>
            <p:spPr>
              <a:xfrm>
                <a:off x="694904" y="5796020"/>
                <a:ext cx="11100537" cy="98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Omitted details: (1) dealing with multiple minimizers (2) Sparsity analysis (worsens by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factor)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C4205C0-F7B2-4377-A0BD-2483FB42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" y="5796020"/>
                <a:ext cx="11100537" cy="983154"/>
              </a:xfrm>
              <a:prstGeom prst="rect">
                <a:avLst/>
              </a:prstGeom>
              <a:blipFill>
                <a:blip r:embed="rId17"/>
                <a:stretch>
                  <a:fillRect l="-1153" t="-621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8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/>
      <p:bldP spid="4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549A-1418-425A-823E-48A26F9A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8480" cy="1325563"/>
          </a:xfrm>
        </p:spPr>
        <p:txBody>
          <a:bodyPr/>
          <a:lstStyle/>
          <a:p>
            <a:r>
              <a:rPr lang="en-US" dirty="0"/>
              <a:t>Other applications of quantum string sync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383C95-A183-4409-804F-F4B6783E8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(Combined with [KK’19]) Data structure for LCE queries:</a:t>
                </a:r>
              </a:p>
              <a:p>
                <a:pPr lvl="1"/>
                <a:r>
                  <a:rPr lang="en-US" dirty="0"/>
                  <a:t>Given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there is a quantum preprocessing algorithm that outputs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𝑝𝑟𝑒𝑝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a classical data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(with high success probability), such that: given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one can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𝐿𝐶𝐸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𝑎𝑛𝑠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rad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quantum time, given access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(Combined with [CKW’20]) string matching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Hamming mismatches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quantum query complexity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383C95-A183-4409-804F-F4B6783E8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205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255C-CB15-400E-8AC7-206FB83D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F45B5F-5D7A-49BF-824B-7D11060F3588}"/>
              </a:ext>
            </a:extLst>
          </p:cNvPr>
          <p:cNvSpPr/>
          <p:nvPr/>
        </p:nvSpPr>
        <p:spPr>
          <a:xfrm>
            <a:off x="1262216" y="4232637"/>
            <a:ext cx="2841523" cy="73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Quantum walks + data structures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7CE073-8D68-40AE-8672-41FA775E8EDA}"/>
              </a:ext>
            </a:extLst>
          </p:cNvPr>
          <p:cNvSpPr/>
          <p:nvPr/>
        </p:nvSpPr>
        <p:spPr>
          <a:xfrm>
            <a:off x="4791996" y="4232637"/>
            <a:ext cx="2841523" cy="73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Quantum string synchronizing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F161A69-0336-4465-B643-EC83C96EFBA4}"/>
                  </a:ext>
                </a:extLst>
              </p:cNvPr>
              <p:cNvSpPr/>
              <p:nvPr/>
            </p:nvSpPr>
            <p:spPr>
              <a:xfrm>
                <a:off x="3027106" y="5425927"/>
                <a:ext cx="2841523" cy="73741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LCS with threshold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F161A69-0336-4465-B643-EC83C96EF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06" y="5425927"/>
                <a:ext cx="2841523" cy="737419"/>
              </a:xfrm>
              <a:prstGeom prst="roundRect">
                <a:avLst/>
              </a:prstGeom>
              <a:blipFill>
                <a:blip r:embed="rId3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9A1056-BA7C-48FB-BE81-46A1D6328A47}"/>
              </a:ext>
            </a:extLst>
          </p:cNvPr>
          <p:cNvSpPr/>
          <p:nvPr/>
        </p:nvSpPr>
        <p:spPr>
          <a:xfrm>
            <a:off x="7068164" y="2986549"/>
            <a:ext cx="2841523" cy="73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Vishkin’s</a:t>
            </a:r>
            <a:r>
              <a:rPr lang="en-US" sz="2400" dirty="0"/>
              <a:t> sampling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41CAB6-2A6E-4506-B54A-18E27137DB30}"/>
              </a:ext>
            </a:extLst>
          </p:cNvPr>
          <p:cNvSpPr/>
          <p:nvPr/>
        </p:nvSpPr>
        <p:spPr>
          <a:xfrm>
            <a:off x="3991897" y="2986548"/>
            <a:ext cx="2841523" cy="73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Divide and conquer + minimum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93E5001-3DFB-4564-ABD3-58DEEADDAF26}"/>
                  </a:ext>
                </a:extLst>
              </p:cNvPr>
              <p:cNvSpPr/>
              <p:nvPr/>
            </p:nvSpPr>
            <p:spPr>
              <a:xfrm>
                <a:off x="2895600" y="1766859"/>
                <a:ext cx="2841523" cy="73741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Minimum length-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 substring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93E5001-3DFB-4564-ABD3-58DEEADDA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766859"/>
                <a:ext cx="2841523" cy="737419"/>
              </a:xfrm>
              <a:prstGeom prst="roundRect">
                <a:avLst/>
              </a:prstGeom>
              <a:blipFill>
                <a:blip r:embed="rId4"/>
                <a:stretch>
                  <a:fillRect t="-11382" b="-2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5F0C03-0553-485F-8805-20DF8AA61721}"/>
              </a:ext>
            </a:extLst>
          </p:cNvPr>
          <p:cNvSpPr/>
          <p:nvPr/>
        </p:nvSpPr>
        <p:spPr>
          <a:xfrm>
            <a:off x="6548282" y="1771619"/>
            <a:ext cx="2841523" cy="73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Minimum String Rotation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B5727E-11C6-4A0C-B824-569C592C1ECF}"/>
              </a:ext>
            </a:extLst>
          </p:cNvPr>
          <p:cNvCxnSpPr>
            <a:stCxn id="8" idx="0"/>
            <a:endCxn id="11" idx="2"/>
          </p:cNvCxnSpPr>
          <p:nvPr/>
        </p:nvCxnSpPr>
        <p:spPr>
          <a:xfrm flipH="1" flipV="1">
            <a:off x="4316362" y="2504278"/>
            <a:ext cx="1096297" cy="48227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88D14D-ED38-4916-9F0E-5E0F4EBEC35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5737123" y="2135569"/>
            <a:ext cx="811159" cy="476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BA8EB6-45B9-42F8-8FCD-EF15C8C66488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5412659" y="3723967"/>
            <a:ext cx="800099" cy="50867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F874A6-BAF6-4561-AFCD-41DCFC033A96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flipH="1">
            <a:off x="6212758" y="3723968"/>
            <a:ext cx="2276168" cy="508669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3649BA-1916-4470-A3C2-20DE09C8878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4447868" y="4970056"/>
            <a:ext cx="1764890" cy="455871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A8F653-A463-4D39-9331-7DE725FC6DF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682978" y="4970056"/>
            <a:ext cx="1764889" cy="45587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DE26B2-DCCB-4529-8F35-7F46D66DF93A}"/>
              </a:ext>
            </a:extLst>
          </p:cNvPr>
          <p:cNvCxnSpPr>
            <a:cxnSpLocks/>
            <a:stCxn id="5" idx="2"/>
            <a:endCxn id="35" idx="0"/>
          </p:cNvCxnSpPr>
          <p:nvPr/>
        </p:nvCxnSpPr>
        <p:spPr>
          <a:xfrm>
            <a:off x="6212758" y="4970056"/>
            <a:ext cx="1402324" cy="45587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46EAA3D-173B-43A5-8BB4-41CAF29FF379}"/>
              </a:ext>
            </a:extLst>
          </p:cNvPr>
          <p:cNvSpPr/>
          <p:nvPr/>
        </p:nvSpPr>
        <p:spPr>
          <a:xfrm>
            <a:off x="6476997" y="5425926"/>
            <a:ext cx="2276169" cy="73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Quantum LCE 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9E19C29-1825-4BD5-A320-4C9052A8FB65}"/>
              </a:ext>
            </a:extLst>
          </p:cNvPr>
          <p:cNvCxnSpPr>
            <a:cxnSpLocks/>
          </p:cNvCxnSpPr>
          <p:nvPr/>
        </p:nvCxnSpPr>
        <p:spPr>
          <a:xfrm>
            <a:off x="8753166" y="5794635"/>
            <a:ext cx="701162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7DA7843-A4C5-42BB-BC5C-416EAB31F0E8}"/>
                  </a:ext>
                </a:extLst>
              </p:cNvPr>
              <p:cNvSpPr/>
              <p:nvPr/>
            </p:nvSpPr>
            <p:spPr>
              <a:xfrm>
                <a:off x="9491814" y="5420859"/>
                <a:ext cx="2276169" cy="73741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-mismatch matching</a:t>
                </a: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7DA7843-A4C5-42BB-BC5C-416EAB31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814" y="5420859"/>
                <a:ext cx="2276169" cy="737419"/>
              </a:xfrm>
              <a:prstGeom prst="roundRect">
                <a:avLst/>
              </a:prstGeom>
              <a:blipFill>
                <a:blip r:embed="rId5"/>
                <a:stretch>
                  <a:fillRect t="-11382" b="-2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538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475D-A9F9-4C65-9D18-CAC52480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5BA72-2028-4BD8-A0D1-FE8FFEAC1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275" y="1947677"/>
                <a:ext cx="1157105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Remove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factors?</a:t>
                </a:r>
              </a:p>
              <a:p>
                <a:pPr lvl="1"/>
                <a:r>
                  <a:rPr lang="en-US" dirty="0"/>
                  <a:t>Open question asked by Childs, Kothari, Kovacs-</a:t>
                </a:r>
                <a:r>
                  <a:rPr lang="en-US" dirty="0" err="1"/>
                  <a:t>Deak</a:t>
                </a:r>
                <a:r>
                  <a:rPr lang="en-US" dirty="0"/>
                  <a:t>, Sundaram, and Wang (2022): quantum divide and conquer for minimum finding?</a:t>
                </a:r>
              </a:p>
              <a:p>
                <a:r>
                  <a:rPr lang="en-US" b="1" dirty="0"/>
                  <a:t>Thanks!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5BA72-2028-4BD8-A0D1-FE8FFEAC1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275" y="1947677"/>
                <a:ext cx="11571057" cy="4351338"/>
              </a:xfrm>
              <a:blipFill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9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BABB-B71E-41A0-9450-BAD0375B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quantum string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B2DFA-4049-4C53-B4FC-F29350FEEA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58400" cy="4351338"/>
              </a:xfrm>
            </p:spPr>
            <p:txBody>
              <a:bodyPr/>
              <a:lstStyle/>
              <a:p>
                <a:r>
                  <a:rPr lang="en-US" i="1" dirty="0"/>
                  <a:t>Exact String Matching </a:t>
                </a:r>
                <a:r>
                  <a:rPr lang="en-US" dirty="0"/>
                  <a:t>problem: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occur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(contiguous) substring?</a:t>
                </a:r>
              </a:p>
              <a:p>
                <a:pPr lvl="1"/>
                <a:r>
                  <a:rPr lang="en-US" dirty="0"/>
                  <a:t>Ramesh and Vinay 2003: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quantum query &amp; time complexity</a:t>
                </a:r>
              </a:p>
              <a:p>
                <a:pPr lvl="2"/>
                <a:r>
                  <a:rPr lang="en-US" dirty="0"/>
                  <a:t>Optimal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factors.</a:t>
                </a:r>
              </a:p>
              <a:p>
                <a:pPr lvl="2"/>
                <a:r>
                  <a:rPr lang="en-US" dirty="0"/>
                  <a:t>Based on </a:t>
                </a:r>
                <a:r>
                  <a:rPr lang="en-US" dirty="0" err="1"/>
                  <a:t>Vishkin</a:t>
                </a:r>
                <a:r>
                  <a:rPr lang="en-US" dirty="0"/>
                  <a:t> (1991)’s “Deterministic Sampling” method</a:t>
                </a:r>
              </a:p>
              <a:p>
                <a:endParaRPr lang="en-US" dirty="0"/>
              </a:p>
              <a:p>
                <a:r>
                  <a:rPr lang="en-US" dirty="0"/>
                  <a:t>Implies an algorithm for computing </a:t>
                </a:r>
                <a:r>
                  <a:rPr lang="en-US" i="1" dirty="0"/>
                  <a:t>period</a:t>
                </a:r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per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   :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quantum query &amp; time complexity  (by [KRRW’15] or [Wang &amp; Ying’20] 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B2DFA-4049-4C53-B4FC-F29350FEE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58400" cy="4351338"/>
              </a:xfrm>
              <a:blipFill>
                <a:blip r:embed="rId3"/>
                <a:stretch>
                  <a:fillRect l="-1091" t="-2241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EE6-1933-4CE2-9541-ED4D1C46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38"/>
            <a:ext cx="10515600" cy="1325563"/>
          </a:xfrm>
        </p:spPr>
        <p:txBody>
          <a:bodyPr/>
          <a:lstStyle/>
          <a:p>
            <a:r>
              <a:rPr lang="en-US" dirty="0"/>
              <a:t>Quantum algorithm for LCS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F8A23A-4DB9-4DBF-B3B1-64B3552B6ECA}"/>
                  </a:ext>
                </a:extLst>
              </p:cNvPr>
              <p:cNvSpPr/>
              <p:nvPr/>
            </p:nvSpPr>
            <p:spPr>
              <a:xfrm>
                <a:off x="1137458" y="1657886"/>
                <a:ext cx="8474110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5/6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800" dirty="0"/>
                  <a:t>quantum query &amp; time complexity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F8A23A-4DB9-4DBF-B3B1-64B3552B6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58" y="1657886"/>
                <a:ext cx="8474110" cy="648191"/>
              </a:xfrm>
              <a:prstGeom prst="rect">
                <a:avLst/>
              </a:prstGeom>
              <a:blipFill>
                <a:blip r:embed="rId3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555C564-80A2-4D50-A73B-95662E7EAF28}"/>
              </a:ext>
            </a:extLst>
          </p:cNvPr>
          <p:cNvSpPr/>
          <p:nvPr/>
        </p:nvSpPr>
        <p:spPr>
          <a:xfrm>
            <a:off x="945367" y="1258883"/>
            <a:ext cx="1059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First quantum algorithm by Le Gall and </a:t>
            </a:r>
            <a:r>
              <a:rPr lang="en-US" sz="2800" dirty="0" err="1"/>
              <a:t>Seddighin</a:t>
            </a:r>
            <a:r>
              <a:rPr lang="en-US" sz="2800" dirty="0"/>
              <a:t> (</a:t>
            </a:r>
            <a:r>
              <a:rPr lang="en-US" sz="2800" dirty="0" err="1"/>
              <a:t>arXiv</a:t>
            </a:r>
            <a:r>
              <a:rPr lang="en-US" sz="2800" dirty="0"/>
              <a:t> 2020, ITCS’22):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2455802-3730-486C-9118-73369AAD5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5367" y="2395490"/>
                <a:ext cx="865167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Binary search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decision problem </a:t>
                </a:r>
                <a:r>
                  <a:rPr lang="en-US" b="1" i="1" dirty="0"/>
                  <a:t>LCS with threshold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?” 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2455802-3730-486C-9118-73369AAD5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5367" y="2395490"/>
                <a:ext cx="8651677" cy="4351338"/>
              </a:xfrm>
              <a:blipFill>
                <a:blip r:embed="rId4"/>
                <a:stretch>
                  <a:fillRect l="-140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DCEACC-0CCB-4CEE-9EA9-A21CFE33B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714" y="2825728"/>
            <a:ext cx="5215722" cy="4032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DE2BEE-6EF3-4779-BAB9-D9822C2E6DB8}"/>
                  </a:ext>
                </a:extLst>
              </p:cNvPr>
              <p:cNvSpPr/>
              <p:nvPr/>
            </p:nvSpPr>
            <p:spPr>
              <a:xfrm>
                <a:off x="945367" y="3959521"/>
                <a:ext cx="5794948" cy="1895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 Gall &amp; </a:t>
                </a:r>
                <a:r>
                  <a:rPr lang="en-US" sz="2800" dirty="0" err="1"/>
                  <a:t>Seddighin</a:t>
                </a:r>
                <a:r>
                  <a:rPr lang="en-US" sz="2800" dirty="0"/>
                  <a:t>: 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m:rPr>
                                <m:lit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Lower bound?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DE2BEE-6EF3-4779-BAB9-D9822C2E6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67" y="3959521"/>
                <a:ext cx="5794948" cy="1895262"/>
              </a:xfrm>
              <a:prstGeom prst="rect">
                <a:avLst/>
              </a:prstGeom>
              <a:blipFill>
                <a:blip r:embed="rId6"/>
                <a:stretch>
                  <a:fillRect l="-2103" t="-3226" b="-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B5F263-17C5-4CA4-BAB4-E47F3141CB12}"/>
              </a:ext>
            </a:extLst>
          </p:cNvPr>
          <p:cNvSpPr txBox="1"/>
          <p:nvPr/>
        </p:nvSpPr>
        <p:spPr>
          <a:xfrm>
            <a:off x="10913431" y="6093230"/>
            <a:ext cx="66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BF8F1-DF1B-4ED8-B9B3-B1EB2C073993}"/>
              </a:ext>
            </a:extLst>
          </p:cNvPr>
          <p:cNvSpPr txBox="1"/>
          <p:nvPr/>
        </p:nvSpPr>
        <p:spPr>
          <a:xfrm>
            <a:off x="6884529" y="6093230"/>
            <a:ext cx="66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AD548-E76C-4074-82A3-D7CC9B394B37}"/>
                  </a:ext>
                </a:extLst>
              </p:cNvPr>
              <p:cNvSpPr txBox="1"/>
              <p:nvPr/>
            </p:nvSpPr>
            <p:spPr>
              <a:xfrm>
                <a:off x="7718572" y="3366000"/>
                <a:ext cx="66640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5/6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AD548-E76C-4074-82A3-D7CC9B39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72" y="3366000"/>
                <a:ext cx="666404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5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7" grpId="0" uiExpand="1" build="p"/>
      <p:bldP spid="3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DB7F58-3CB5-4CEC-B138-18886DF32B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083800" cy="1325563"/>
              </a:xfrm>
            </p:spPr>
            <p:txBody>
              <a:bodyPr/>
              <a:lstStyle/>
              <a:p>
                <a:r>
                  <a:rPr lang="en-US" dirty="0"/>
                  <a:t>Extreme case: LCS with threshold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DB7F58-3CB5-4CEC-B138-18886DF32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083800" cy="1325563"/>
              </a:xfrm>
              <a:blipFill>
                <a:blip r:embed="rId3"/>
                <a:stretch>
                  <a:fillRect l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AC0BFA7-2223-483F-A5B9-7A0F1EE34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62136"/>
                <a:ext cx="10799619" cy="4351338"/>
              </a:xfrm>
            </p:spPr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),</a:t>
                </a:r>
              </a:p>
              <a:p>
                <a:pPr lvl="1"/>
                <a:r>
                  <a:rPr lang="en-US" dirty="0"/>
                  <a:t>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𝐿𝐶𝑆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zero</a:t>
                </a:r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?”</a:t>
                </a:r>
              </a:p>
              <a:p>
                <a:pPr lvl="1"/>
                <a:r>
                  <a:rPr lang="en-US" dirty="0"/>
                  <a:t>i.e. Are there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= (Bipartite) </a:t>
                </a:r>
                <a:r>
                  <a:rPr lang="en-US" b="1" dirty="0"/>
                  <a:t>Element Distinctness</a:t>
                </a:r>
                <a:r>
                  <a:rPr lang="en-US" dirty="0"/>
                  <a:t> problem (aka claw finding)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(Aaronson &amp; Shi’02, Ambainis’03)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complexity via quantum walks + data structures (Ambainis’03) assuming QRAM (quantum-read quantum-write)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AC0BFA7-2223-483F-A5B9-7A0F1EE34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62136"/>
                <a:ext cx="10799619" cy="4351338"/>
              </a:xfrm>
              <a:blipFill>
                <a:blip r:embed="rId4"/>
                <a:stretch>
                  <a:fillRect l="-95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5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237CB8-4E76-4FAD-8EEE-61B5336AEF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Extreme case: LCS with threshold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237CB8-4E76-4FAD-8EEE-61B5336AE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08D29-6847-4F19-B0EB-F2D33EC74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𝐿𝐶𝑆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?”</a:t>
                </a:r>
              </a:p>
              <a:p>
                <a:pPr lvl="1"/>
                <a:r>
                  <a:rPr lang="en-US" dirty="0"/>
                  <a:t>i.e.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hold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= </a:t>
                </a:r>
                <a:r>
                  <a:rPr lang="en-US" b="1" dirty="0"/>
                  <a:t>Unstructured Search</a:t>
                </a:r>
                <a:r>
                  <a:rPr lang="en-US" dirty="0"/>
                  <a:t>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   (BBBV’93, Grover’96)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08D29-6847-4F19-B0EB-F2D33EC74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4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86683-D175-4C9A-B11D-2169A421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73" y="279445"/>
            <a:ext cx="6201946" cy="47947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8DC0D6A-2795-4096-9726-2D52C95A2BC6}"/>
              </a:ext>
            </a:extLst>
          </p:cNvPr>
          <p:cNvSpPr/>
          <p:nvPr/>
        </p:nvSpPr>
        <p:spPr>
          <a:xfrm>
            <a:off x="6286174" y="1739664"/>
            <a:ext cx="211668" cy="2178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4994CC-7832-4750-880F-F1DE482DC37A}"/>
              </a:ext>
            </a:extLst>
          </p:cNvPr>
          <p:cNvSpPr/>
          <p:nvPr/>
        </p:nvSpPr>
        <p:spPr>
          <a:xfrm>
            <a:off x="11657076" y="2452968"/>
            <a:ext cx="211668" cy="2178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55A3FA-A8C0-42DC-BE95-83C0982F7FE5}"/>
                  </a:ext>
                </a:extLst>
              </p:cNvPr>
              <p:cNvSpPr/>
              <p:nvPr/>
            </p:nvSpPr>
            <p:spPr>
              <a:xfrm>
                <a:off x="1381309" y="1323064"/>
                <a:ext cx="4092596" cy="11299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(bipartite) Element Distinctness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55A3FA-A8C0-42DC-BE95-83C0982F7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09" y="1323064"/>
                <a:ext cx="4092596" cy="1129904"/>
              </a:xfrm>
              <a:prstGeom prst="rect">
                <a:avLst/>
              </a:prstGeom>
              <a:blipFill>
                <a:blip r:embed="rId4"/>
                <a:stretch>
                  <a:fillRect l="-2229" r="-1932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29730D-6E49-4C6D-B909-D07D552A2700}"/>
                  </a:ext>
                </a:extLst>
              </p:cNvPr>
              <p:cNvSpPr/>
              <p:nvPr/>
            </p:nvSpPr>
            <p:spPr>
              <a:xfrm>
                <a:off x="7957223" y="2722249"/>
                <a:ext cx="3699853" cy="112214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Unstructured Search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29730D-6E49-4C6D-B909-D07D552A2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223" y="2722249"/>
                <a:ext cx="3699853" cy="1122144"/>
              </a:xfrm>
              <a:prstGeom prst="rect">
                <a:avLst/>
              </a:prstGeom>
              <a:blipFill>
                <a:blip r:embed="rId5"/>
                <a:stretch>
                  <a:fillRect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61470-EA8D-45BD-B530-4C70AB92E491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6497842" y="1848611"/>
            <a:ext cx="5159234" cy="713304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D9F8904-30BD-4FC0-9FE2-68A439783629}"/>
                  </a:ext>
                </a:extLst>
              </p:cNvPr>
              <p:cNvSpPr/>
              <p:nvPr/>
            </p:nvSpPr>
            <p:spPr>
              <a:xfrm>
                <a:off x="1381309" y="2672430"/>
                <a:ext cx="4092596" cy="112990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2800" dirty="0"/>
                  <a:t>query lower bound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D9F8904-30BD-4FC0-9FE2-68A439783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09" y="2672430"/>
                <a:ext cx="4092596" cy="1129904"/>
              </a:xfrm>
              <a:prstGeom prst="roundRect">
                <a:avLst/>
              </a:prstGeom>
              <a:blipFill>
                <a:blip r:embed="rId6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C1A56C2-89E8-494D-971F-92C50C4F61F4}"/>
              </a:ext>
            </a:extLst>
          </p:cNvPr>
          <p:cNvSpPr/>
          <p:nvPr/>
        </p:nvSpPr>
        <p:spPr>
          <a:xfrm>
            <a:off x="838200" y="3849856"/>
            <a:ext cx="4704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(via composition of two problems)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CB99CF42-D525-464D-84EF-144F504441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LCS with threshold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CB99CF42-D525-464D-84EF-144F50444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C7934E32-A07B-4D52-A1E6-C7853CFBEF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09071"/>
                <a:ext cx="10541319" cy="15607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</a:t>
                </a:r>
                <a:r>
                  <a:rPr lang="en-US" sz="2400" b="1" dirty="0"/>
                  <a:t>([J-Nogler’23] + [Akmal-J’22])</a:t>
                </a:r>
                <a:r>
                  <a:rPr lang="en-US" b="1" dirty="0"/>
                  <a:t>: </a:t>
                </a:r>
                <a:r>
                  <a:rPr lang="en-US" dirty="0"/>
                  <a:t>LCS with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is solvable in quantum query and time complexity</a:t>
                </a:r>
              </a:p>
              <a:p>
                <a:pPr marL="457200" lvl="1" indent="0" algn="ctr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C7934E32-A07B-4D52-A1E6-C7853CFBE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09071"/>
                <a:ext cx="10541319" cy="1560717"/>
              </a:xfrm>
              <a:blipFill>
                <a:blip r:embed="rId8"/>
                <a:stretch>
                  <a:fillRect l="-1215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25052-A983-4779-A2FD-1DEEB4EA7D81}"/>
              </a:ext>
            </a:extLst>
          </p:cNvPr>
          <p:cNvCxnSpPr>
            <a:cxnSpLocks/>
          </p:cNvCxnSpPr>
          <p:nvPr/>
        </p:nvCxnSpPr>
        <p:spPr>
          <a:xfrm>
            <a:off x="6497842" y="1809472"/>
            <a:ext cx="5235619" cy="5362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1025C6-18CD-4565-8C30-924743C6BD3B}"/>
                  </a:ext>
                </a:extLst>
              </p:cNvPr>
              <p:cNvSpPr/>
              <p:nvPr/>
            </p:nvSpPr>
            <p:spPr>
              <a:xfrm>
                <a:off x="9606104" y="1434051"/>
                <a:ext cx="2204386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acc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[Akmal-J’22]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1025C6-18CD-4565-8C30-924743C6B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104" y="1434051"/>
                <a:ext cx="2204386" cy="379656"/>
              </a:xfrm>
              <a:prstGeom prst="rect">
                <a:avLst/>
              </a:prstGeom>
              <a:blipFill>
                <a:blip r:embed="rId9"/>
                <a:stretch>
                  <a:fillRect t="-7937" r="-2216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78ED20B-15D1-49B3-89C9-AD483BD482D1}"/>
              </a:ext>
            </a:extLst>
          </p:cNvPr>
          <p:cNvSpPr/>
          <p:nvPr/>
        </p:nvSpPr>
        <p:spPr>
          <a:xfrm>
            <a:off x="428964" y="4407220"/>
            <a:ext cx="55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Main result: almost tight upper bound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946865-9B2D-454B-8839-C93E5989D55A}"/>
              </a:ext>
            </a:extLst>
          </p:cNvPr>
          <p:cNvSpPr txBox="1"/>
          <p:nvPr/>
        </p:nvSpPr>
        <p:spPr>
          <a:xfrm>
            <a:off x="11133013" y="4200529"/>
            <a:ext cx="66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A08CE5-04F5-4D43-A8D4-C9445D42BF5D}"/>
              </a:ext>
            </a:extLst>
          </p:cNvPr>
          <p:cNvSpPr txBox="1"/>
          <p:nvPr/>
        </p:nvSpPr>
        <p:spPr>
          <a:xfrm>
            <a:off x="6361277" y="4200529"/>
            <a:ext cx="66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d=1</a:t>
            </a:r>
          </a:p>
        </p:txBody>
      </p:sp>
    </p:spTree>
    <p:extLst>
      <p:ext uri="{BB962C8B-B14F-4D97-AF65-F5344CB8AC3E}">
        <p14:creationId xmlns:p14="http://schemas.microsoft.com/office/powerpoint/2010/main" val="33612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3" grpId="0"/>
      <p:bldP spid="17" grpId="0" uiExpand="1" build="p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D3E5-57E5-4C8E-84A1-26637E98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4"/>
            <a:ext cx="10515600" cy="1325563"/>
          </a:xfrm>
        </p:spPr>
        <p:txBody>
          <a:bodyPr/>
          <a:lstStyle/>
          <a:p>
            <a:r>
              <a:rPr lang="en-US" dirty="0"/>
              <a:t>A Composition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01AC-457C-4F33-94BF-5C476D9B2F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402" y="398631"/>
                <a:ext cx="10665883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Input (given as an oracle): </a:t>
                </a:r>
              </a:p>
              <a:p>
                <a:pPr marL="457200" lvl="1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= a list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strings, each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marL="457200" lvl="1" indent="0">
                  <a:buNone/>
                </a:pPr>
                <a:endParaRPr lang="en-US" sz="1050" dirty="0"/>
              </a:p>
              <a:p>
                <a:pPr marL="457200" lvl="1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: similar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01AC-457C-4F33-94BF-5C476D9B2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402" y="398631"/>
                <a:ext cx="10665883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D548DE-0608-4095-9660-67C91FE6403C}"/>
              </a:ext>
            </a:extLst>
          </p:cNvPr>
          <p:cNvCxnSpPr>
            <a:cxnSpLocks/>
          </p:cNvCxnSpPr>
          <p:nvPr/>
        </p:nvCxnSpPr>
        <p:spPr>
          <a:xfrm>
            <a:off x="9135533" y="2053319"/>
            <a:ext cx="331820" cy="64021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D745819-6AED-4931-A354-6EE109CA27B6}"/>
              </a:ext>
            </a:extLst>
          </p:cNvPr>
          <p:cNvGrpSpPr/>
          <p:nvPr/>
        </p:nvGrpSpPr>
        <p:grpSpPr>
          <a:xfrm>
            <a:off x="1353495" y="2646403"/>
            <a:ext cx="9845341" cy="1088459"/>
            <a:chOff x="1582096" y="2748004"/>
            <a:chExt cx="9845341" cy="10884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863F1C1-6696-40A2-9521-CAB981FB0624}"/>
                </a:ext>
              </a:extLst>
            </p:cNvPr>
            <p:cNvGrpSpPr/>
            <p:nvPr/>
          </p:nvGrpSpPr>
          <p:grpSpPr>
            <a:xfrm>
              <a:off x="1582096" y="2748004"/>
              <a:ext cx="9845341" cy="625474"/>
              <a:chOff x="1582096" y="2748004"/>
              <a:chExt cx="9845341" cy="6254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156DF33-49C0-4AD6-AA3B-E2606DA177EB}"/>
                      </a:ext>
                    </a:extLst>
                  </p:cNvPr>
                  <p:cNvSpPr/>
                  <p:nvPr/>
                </p:nvSpPr>
                <p:spPr>
                  <a:xfrm>
                    <a:off x="1951565" y="2827962"/>
                    <a:ext cx="2370667" cy="392730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/>
                            <m:t>$$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156DF33-49C0-4AD6-AA3B-E2606DA177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1565" y="2827962"/>
                    <a:ext cx="2370667" cy="3927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604" r="-1279" b="-179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E04E7C-EEE8-44A4-9B1C-1E92E12D614C}"/>
                      </a:ext>
                    </a:extLst>
                  </p:cNvPr>
                  <p:cNvSpPr/>
                  <p:nvPr/>
                </p:nvSpPr>
                <p:spPr>
                  <a:xfrm>
                    <a:off x="4637617" y="2827962"/>
                    <a:ext cx="2370667" cy="392730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/>
                            <m:t>$$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E04E7C-EEE8-44A4-9B1C-1E92E12D61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617" y="2827962"/>
                    <a:ext cx="2370667" cy="3927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348" r="-1535" b="-179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FEF2DED8-7C18-4EDE-BC6A-3E1438014E16}"/>
                      </a:ext>
                    </a:extLst>
                  </p:cNvPr>
                  <p:cNvSpPr/>
                  <p:nvPr/>
                </p:nvSpPr>
                <p:spPr>
                  <a:xfrm>
                    <a:off x="7582409" y="2800178"/>
                    <a:ext cx="51648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FEF2DED8-7C18-4EDE-BC6A-3E1438014E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2409" y="2800178"/>
                    <a:ext cx="51648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2E1660CC-39D4-4012-9882-A20405BB5112}"/>
                      </a:ext>
                    </a:extLst>
                  </p:cNvPr>
                  <p:cNvSpPr/>
                  <p:nvPr/>
                </p:nvSpPr>
                <p:spPr>
                  <a:xfrm>
                    <a:off x="8574244" y="2827962"/>
                    <a:ext cx="2492197" cy="392730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/>
                            <m:t>$$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$$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2E1660CC-39D4-4012-9882-A20405BB51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4244" y="2827962"/>
                    <a:ext cx="2492197" cy="3927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406" r="-243" b="-179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7C2E39-8321-4A9C-B853-6B61FA62AF7B}"/>
                      </a:ext>
                    </a:extLst>
                  </p:cNvPr>
                  <p:cNvSpPr/>
                  <p:nvPr/>
                </p:nvSpPr>
                <p:spPr>
                  <a:xfrm>
                    <a:off x="4304559" y="2911813"/>
                    <a:ext cx="31611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7C2E39-8321-4A9C-B853-6B61FA62A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4559" y="2911813"/>
                    <a:ext cx="31611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506455-3209-4CEF-8070-B7FDDD562B74}"/>
                      </a:ext>
                    </a:extLst>
                  </p:cNvPr>
                  <p:cNvSpPr/>
                  <p:nvPr/>
                </p:nvSpPr>
                <p:spPr>
                  <a:xfrm>
                    <a:off x="7008284" y="2911813"/>
                    <a:ext cx="31611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506455-3209-4CEF-8070-B7FDDD562B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8284" y="2911813"/>
                    <a:ext cx="31611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03AADB79-29AE-44B4-B19A-F2CB360A61CF}"/>
                      </a:ext>
                    </a:extLst>
                  </p:cNvPr>
                  <p:cNvSpPr/>
                  <p:nvPr/>
                </p:nvSpPr>
                <p:spPr>
                  <a:xfrm>
                    <a:off x="8258132" y="2911812"/>
                    <a:ext cx="316112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03AADB79-29AE-44B4-B19A-F2CB360A61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132" y="2911812"/>
                    <a:ext cx="316112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15BB060-BF42-4912-8C9B-22896F4BB818}"/>
                      </a:ext>
                    </a:extLst>
                  </p:cNvPr>
                  <p:cNvSpPr/>
                  <p:nvPr/>
                </p:nvSpPr>
                <p:spPr>
                  <a:xfrm>
                    <a:off x="1582096" y="2748004"/>
                    <a:ext cx="36099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15BB060-BF42-4912-8C9B-22896F4BB8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2096" y="2748004"/>
                    <a:ext cx="360996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90" r="-6780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AF67D8D9-BED6-41A3-92FB-9445BCC2A978}"/>
                      </a:ext>
                    </a:extLst>
                  </p:cNvPr>
                  <p:cNvSpPr/>
                  <p:nvPr/>
                </p:nvSpPr>
                <p:spPr>
                  <a:xfrm>
                    <a:off x="11066441" y="2748004"/>
                    <a:ext cx="36099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AF67D8D9-BED6-41A3-92FB-9445BCC2A9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6441" y="2748004"/>
                    <a:ext cx="360996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085" r="-5085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6250199-6DDB-4D66-9B0F-CFF1AC882A1C}"/>
                  </a:ext>
                </a:extLst>
              </p:cNvPr>
              <p:cNvCxnSpPr/>
              <p:nvPr/>
            </p:nvCxnSpPr>
            <p:spPr>
              <a:xfrm>
                <a:off x="8574244" y="3373477"/>
                <a:ext cx="2492197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6E12D84-F4E0-491D-9BB9-9D81A1D12781}"/>
                    </a:ext>
                  </a:extLst>
                </p:cNvPr>
                <p:cNvSpPr txBox="1"/>
                <p:nvPr/>
              </p:nvSpPr>
              <p:spPr>
                <a:xfrm>
                  <a:off x="9145799" y="3374798"/>
                  <a:ext cx="14017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length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6E12D84-F4E0-491D-9BB9-9D81A1D127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5799" y="3374798"/>
                  <a:ext cx="1401763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6957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23A59E-F56B-4A39-A7CF-5459A4857A7D}"/>
                  </a:ext>
                </a:extLst>
              </p:cNvPr>
              <p:cNvSpPr txBox="1"/>
              <p:nvPr/>
            </p:nvSpPr>
            <p:spPr>
              <a:xfrm>
                <a:off x="6779683" y="1193148"/>
                <a:ext cx="50239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Promise: One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∖{$}</m:t>
                    </m:r>
                  </m:oMath>
                </a14:m>
                <a:r>
                  <a:rPr lang="en-US" sz="2400" dirty="0"/>
                  <a:t> placed </a:t>
                </a:r>
                <a:r>
                  <a:rPr lang="en-US" sz="2400" b="1" dirty="0"/>
                  <a:t>at an unknown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23A59E-F56B-4A39-A7CF-5459A4857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683" y="1193148"/>
                <a:ext cx="5023915" cy="830997"/>
              </a:xfrm>
              <a:prstGeom prst="rect">
                <a:avLst/>
              </a:prstGeom>
              <a:blipFill>
                <a:blip r:embed="rId14"/>
                <a:stretch>
                  <a:fillRect l="-182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6ED9E34-C60D-4B83-90E6-C3C6DC624535}"/>
              </a:ext>
            </a:extLst>
          </p:cNvPr>
          <p:cNvGrpSpPr/>
          <p:nvPr/>
        </p:nvGrpSpPr>
        <p:grpSpPr>
          <a:xfrm>
            <a:off x="1353495" y="3943294"/>
            <a:ext cx="9845341" cy="625474"/>
            <a:chOff x="1582096" y="4044895"/>
            <a:chExt cx="9845341" cy="6254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5332B0-BCE7-47B6-8266-6C77BADD286A}"/>
                    </a:ext>
                  </a:extLst>
                </p:cNvPr>
                <p:cNvSpPr/>
                <p:nvPr/>
              </p:nvSpPr>
              <p:spPr>
                <a:xfrm>
                  <a:off x="1951565" y="4124853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/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5332B0-BCE7-47B6-8266-6C77BADD28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1565" y="4124853"/>
                  <a:ext cx="2370667" cy="392730"/>
                </a:xfrm>
                <a:prstGeom prst="rect">
                  <a:avLst/>
                </a:prstGeom>
                <a:blipFill>
                  <a:blip r:embed="rId15"/>
                  <a:stretch>
                    <a:fillRect l="-4092" r="-767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C234F0C-FECE-4AF7-A6C6-5319F98A51D3}"/>
                    </a:ext>
                  </a:extLst>
                </p:cNvPr>
                <p:cNvSpPr/>
                <p:nvPr/>
              </p:nvSpPr>
              <p:spPr>
                <a:xfrm>
                  <a:off x="4637617" y="4124853"/>
                  <a:ext cx="237066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/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C234F0C-FECE-4AF7-A6C6-5319F98A51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617" y="4124853"/>
                  <a:ext cx="2370667" cy="392730"/>
                </a:xfrm>
                <a:prstGeom prst="rect">
                  <a:avLst/>
                </a:prstGeom>
                <a:blipFill>
                  <a:blip r:embed="rId16"/>
                  <a:stretch>
                    <a:fillRect l="-3836" r="-1023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FFC2A06-A031-4645-861F-BB9F1265AFBB}"/>
                    </a:ext>
                  </a:extLst>
                </p:cNvPr>
                <p:cNvSpPr/>
                <p:nvPr/>
              </p:nvSpPr>
              <p:spPr>
                <a:xfrm>
                  <a:off x="7582409" y="4097069"/>
                  <a:ext cx="5164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FFC2A06-A031-4645-861F-BB9F1265AF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409" y="4097069"/>
                  <a:ext cx="516487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F7672AD-2633-41BC-B9D6-DDA3A60C723C}"/>
                    </a:ext>
                  </a:extLst>
                </p:cNvPr>
                <p:cNvSpPr/>
                <p:nvPr/>
              </p:nvSpPr>
              <p:spPr>
                <a:xfrm>
                  <a:off x="8574244" y="4124853"/>
                  <a:ext cx="2492197" cy="39273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/>
                          <m:t>$$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sz="2400" dirty="0"/>
                          <m:t>$$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F7672AD-2633-41BC-B9D6-DDA3A60C72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244" y="4124853"/>
                  <a:ext cx="2492197" cy="392730"/>
                </a:xfrm>
                <a:prstGeom prst="rect">
                  <a:avLst/>
                </a:prstGeom>
                <a:blipFill>
                  <a:blip r:embed="rId18"/>
                  <a:stretch>
                    <a:fillRect l="-2920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463AEB5-7024-4DE9-A934-F1495B8C51B2}"/>
                    </a:ext>
                  </a:extLst>
                </p:cNvPr>
                <p:cNvSpPr/>
                <p:nvPr/>
              </p:nvSpPr>
              <p:spPr>
                <a:xfrm>
                  <a:off x="4304559" y="4208704"/>
                  <a:ext cx="3161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463AEB5-7024-4DE9-A934-F1495B8C5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559" y="4208704"/>
                  <a:ext cx="316112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414E014-351E-4115-984D-8C0F009B3988}"/>
                    </a:ext>
                  </a:extLst>
                </p:cNvPr>
                <p:cNvSpPr/>
                <p:nvPr/>
              </p:nvSpPr>
              <p:spPr>
                <a:xfrm>
                  <a:off x="7008284" y="4208704"/>
                  <a:ext cx="3161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414E014-351E-4115-984D-8C0F009B39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8284" y="4208704"/>
                  <a:ext cx="316112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DE00BCD-3114-41C3-8DD4-257C0C6043A2}"/>
                    </a:ext>
                  </a:extLst>
                </p:cNvPr>
                <p:cNvSpPr/>
                <p:nvPr/>
              </p:nvSpPr>
              <p:spPr>
                <a:xfrm>
                  <a:off x="8258132" y="4208703"/>
                  <a:ext cx="31611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DE00BCD-3114-41C3-8DD4-257C0C6043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8132" y="4208703"/>
                  <a:ext cx="316112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C96898F-BFBD-4B65-8936-F1BD1CA16F58}"/>
                    </a:ext>
                  </a:extLst>
                </p:cNvPr>
                <p:cNvSpPr/>
                <p:nvPr/>
              </p:nvSpPr>
              <p:spPr>
                <a:xfrm>
                  <a:off x="1582096" y="4044895"/>
                  <a:ext cx="3609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C96898F-BFBD-4B65-8936-F1BD1CA16F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096" y="4044895"/>
                  <a:ext cx="360996" cy="461665"/>
                </a:xfrm>
                <a:prstGeom prst="rect">
                  <a:avLst/>
                </a:prstGeom>
                <a:blipFill>
                  <a:blip r:embed="rId22"/>
                  <a:stretch>
                    <a:fillRect l="-3390" r="-678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D79CEBE-D79D-4394-B5AC-03D0B0C8641F}"/>
                    </a:ext>
                  </a:extLst>
                </p:cNvPr>
                <p:cNvSpPr/>
                <p:nvPr/>
              </p:nvSpPr>
              <p:spPr>
                <a:xfrm>
                  <a:off x="11066441" y="4044895"/>
                  <a:ext cx="3609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D79CEBE-D79D-4394-B5AC-03D0B0C864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6441" y="4044895"/>
                  <a:ext cx="360996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5085" r="-508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7C53EB4-5161-4848-B523-256321661C12}"/>
                  </a:ext>
                </a:extLst>
              </p:cNvPr>
              <p:cNvSpPr/>
              <p:nvPr/>
            </p:nvSpPr>
            <p:spPr>
              <a:xfrm>
                <a:off x="812207" y="4540016"/>
                <a:ext cx="550060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Task: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b="0" i="0" dirty="0">
                    <a:latin typeface="+mj-lt"/>
                  </a:rPr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7C53EB4-5161-4848-B523-256321661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07" y="4540016"/>
                <a:ext cx="5500608" cy="557910"/>
              </a:xfrm>
              <a:prstGeom prst="rect">
                <a:avLst/>
              </a:prstGeom>
              <a:blipFill>
                <a:blip r:embed="rId24"/>
                <a:stretch>
                  <a:fillRect l="-2215"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4C81EE-BF53-4F9A-BC7C-B69253F01248}"/>
                  </a:ext>
                </a:extLst>
              </p:cNvPr>
              <p:cNvSpPr/>
              <p:nvPr/>
            </p:nvSpPr>
            <p:spPr>
              <a:xfrm>
                <a:off x="838200" y="5585846"/>
                <a:ext cx="11294092" cy="883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composition theorem for promise search [BHKKLS Crypto’11]</a:t>
                </a:r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requires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quantum queries (tight)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4C81EE-BF53-4F9A-BC7C-B69253F01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85846"/>
                <a:ext cx="11294092" cy="883383"/>
              </a:xfrm>
              <a:prstGeom prst="rect">
                <a:avLst/>
              </a:prstGeom>
              <a:blipFill>
                <a:blip r:embed="rId25"/>
                <a:stretch>
                  <a:fillRect l="-864" t="-5517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7381639-8E3B-42B2-B700-E694E88315A8}"/>
              </a:ext>
            </a:extLst>
          </p:cNvPr>
          <p:cNvSpPr/>
          <p:nvPr/>
        </p:nvSpPr>
        <p:spPr>
          <a:xfrm>
            <a:off x="1010627" y="5094979"/>
            <a:ext cx="10603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Composition</a:t>
            </a:r>
            <a:r>
              <a:rPr lang="en-US" sz="2000" dirty="0"/>
              <a:t> of </a:t>
            </a:r>
            <a:r>
              <a:rPr lang="en-US" sz="2000" u="sng" dirty="0">
                <a:solidFill>
                  <a:srgbClr val="C00000"/>
                </a:solidFill>
              </a:rPr>
              <a:t>outer function (Bipartite) Element Distinctness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with 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</a:rPr>
              <a:t>inner function “promise search”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7" grpId="0"/>
      <p:bldP spid="69" grpId="0"/>
      <p:bldP spid="70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9716</TotalTime>
  <Words>3669</Words>
  <Application>Microsoft Office PowerPoint</Application>
  <PresentationFormat>Widescreen</PresentationFormat>
  <Paragraphs>521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Merriweather</vt:lpstr>
      <vt:lpstr>等线</vt:lpstr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Quantum Speed-ups for   String Synchronizing Sets,   Longest Common Substring,   and k-mismatch Matching</vt:lpstr>
      <vt:lpstr>Longest Common Substring (LCS) Problem</vt:lpstr>
      <vt:lpstr>Quantum Black-box Model</vt:lpstr>
      <vt:lpstr>Earlier quantum string algorithms</vt:lpstr>
      <vt:lpstr>Quantum algorithm for LCS</vt:lpstr>
      <vt:lpstr>Extreme case: LCS with threshold d=1</vt:lpstr>
      <vt:lpstr>Extreme case: LCS with threshold d=n</vt:lpstr>
      <vt:lpstr>LCS with threshold d</vt:lpstr>
      <vt:lpstr>A Composition Lower Bound</vt:lpstr>
      <vt:lpstr>Lower Bound for LCS with threshold d</vt:lpstr>
      <vt:lpstr>LCS with threshold d – Warm up algorithm (Le Gall &amp; Seddighin)</vt:lpstr>
      <vt:lpstr>Revisiting the hard instance</vt:lpstr>
      <vt:lpstr>Anchoring for LCS with threshold d [SV13, CCIKPRRW18, ACPR19, ACPR20, BGKK20, CGP20, CKPR21, …]</vt:lpstr>
      <vt:lpstr>Anchoring for LCS with threshold d [SV13, CCIKPRRW18, ACPR19, ACPR20, BGKK20, CGP20, CKPR21, …]</vt:lpstr>
      <vt:lpstr>Anchoring for LCS with threshold d [SV13, CCIKPRRW18, ACPR19, ACPR20, BGKK20, CGP20, CKPR21, …]</vt:lpstr>
      <vt:lpstr>Anchoring for LCS with threshold d  </vt:lpstr>
      <vt:lpstr>Strongly explicit anchor set</vt:lpstr>
      <vt:lpstr>String Synchronizing Set [Kempa-Kociumaka STOC’19], [CKPR’21] </vt:lpstr>
      <vt:lpstr>String Synchronizing Set [Kempa-Kociumaka STOC’19], [CKPR’21] </vt:lpstr>
      <vt:lpstr>String Synchronizing Set</vt:lpstr>
      <vt:lpstr>Quantum String Synchronizing Set</vt:lpstr>
      <vt:lpstr>Construction of τ-synchronizing set A</vt:lpstr>
      <vt:lpstr>Design mapping H</vt:lpstr>
      <vt:lpstr>Design mapping H</vt:lpstr>
      <vt:lpstr>Design mapping H</vt:lpstr>
      <vt:lpstr>Vishkin’s “Deterministic Sampling”</vt:lpstr>
      <vt:lpstr>Design mapping H</vt:lpstr>
      <vt:lpstr>Minimum length-n/2 substring problem</vt:lpstr>
      <vt:lpstr>Minimum length-n/2 substring problem</vt:lpstr>
      <vt:lpstr>Design mapping H</vt:lpstr>
      <vt:lpstr>Other applications of quantum string sync sets</vt:lpstr>
      <vt:lpstr>Summary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Speed-ups for   String Synchronizing Sets,   Longest Common Substring,   and k-mismatch Matching</dc:title>
  <dc:creator>Ce Jin</dc:creator>
  <cp:lastModifiedBy>Ce Jin</cp:lastModifiedBy>
  <cp:revision>907</cp:revision>
  <dcterms:created xsi:type="dcterms:W3CDTF">2022-03-07T23:04:13Z</dcterms:created>
  <dcterms:modified xsi:type="dcterms:W3CDTF">2022-11-30T16:24:09Z</dcterms:modified>
</cp:coreProperties>
</file>