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0" r:id="rId4"/>
    <p:sldId id="258" r:id="rId5"/>
    <p:sldId id="263" r:id="rId6"/>
    <p:sldId id="259" r:id="rId7"/>
    <p:sldId id="271" r:id="rId8"/>
    <p:sldId id="260" r:id="rId9"/>
    <p:sldId id="261" r:id="rId10"/>
    <p:sldId id="262" r:id="rId11"/>
    <p:sldId id="272" r:id="rId12"/>
    <p:sldId id="273" r:id="rId13"/>
    <p:sldId id="265" r:id="rId14"/>
    <p:sldId id="267" r:id="rId15"/>
    <p:sldId id="275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9388" autoAdjust="0"/>
  </p:normalViewPr>
  <p:slideViewPr>
    <p:cSldViewPr snapToGrid="0">
      <p:cViewPr varScale="1">
        <p:scale>
          <a:sx n="90" d="100"/>
          <a:sy n="90" d="100"/>
        </p:scale>
        <p:origin x="8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4A0A5-7F70-4FFB-8613-B674F97205A4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2BDCE-2093-451A-AAAA-319BCA60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61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02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81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55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67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42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00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64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74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09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16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16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73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83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There are several previous results on MA </a:t>
                </a:r>
                <a:r>
                  <a:rPr lang="en-US" sz="1200" dirty="0" err="1"/>
                  <a:t>porotocols</a:t>
                </a:r>
                <a:r>
                  <a:rPr lang="en-US" sz="1200" dirty="0"/>
                  <a:t> for counting k cliques in a n vertex graph, and they achieved nearly quadratic speedup compared to the best known algorithms.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Here we consider a harder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Our zero triangle protocol has implications for the APSP problem, where we have a directed graph..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Best known algorithm runs in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𝑛^(𝑘−𝑜(1))</a:t>
                </a:r>
                <a:r>
                  <a:rPr lang="en-US" sz="1200" dirty="0"/>
                  <a:t> time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05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F803C-DCCF-4BD6-AA9B-E22A12ED4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41B886-8E29-4F31-8B50-3F0391366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9A70F-4D44-42C7-808A-DB0A1DAD3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F2CB4-2C2F-4602-BB51-82CE9A031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7BA18-BF43-4283-B667-5788974F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93A06-A18D-4163-9378-0D6A1FB4E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B08DE7-F753-4E78-B398-32D9094A0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7EE1D-E66C-4B93-B525-E9DF6571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B2CE4-CF1A-4E82-A02C-77F8AB020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32379-3CA5-4717-8A64-32EBB0C84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91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CE2E9A-E7AF-46E1-8933-1A99D34695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E48579-85C3-46AF-9312-3074DE8D5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57F40-F0AB-4965-8456-A78719F11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223E8-4242-40DB-A58E-C39981554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8A838-AC55-4B8E-A385-9B0BC9EAD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67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74D54-82BA-4456-9558-14092993B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A4893-06BE-4BD5-8692-175BF2852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7F64F-1A18-4043-95E6-73DA5127F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D439A-FE2B-4A45-BF0F-44AFC7A7B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123CA-87FB-4E4F-9FF8-8A98C485D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35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E340-C379-47FA-B01C-294F6EC3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7D3CC-F06F-45E2-AD76-97B5F20A7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5F160-314C-432C-A708-96152B1C5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43158-F264-499F-9317-098DBB50F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5FBB6-3E87-40E6-A36B-61716CA2E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3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3B8ED-977F-438E-983B-BEF03E580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19920-6DCE-4399-ACC2-BA3EAA71B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623B9-F8EA-47CC-9EA3-8AF0E9D42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31708-6DCB-44D3-B324-3B3E533C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50AE0-5432-454C-A523-62E990743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2C393-C57C-4526-B3D1-33D41E21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36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7D533-C0D3-4F2B-B9A5-56E3BDFEA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85AC2-B823-4742-A9CA-D7345DAC0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17A51E-E6CE-4CA2-8BD5-CD6C4D3A7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345002-1E33-4BA4-8C79-12ACEECCEA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5042F8-2ED8-4988-95A4-ABD90BE8CB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04EEB4-E3A8-4276-B176-5D3ECDC84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828E39-DC95-4CDE-AB62-3E2237E5B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A5C394-A3EA-4AC6-9002-27027B359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9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6811B-EA87-4C87-9EF4-51D4D87E0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8BE56C-8AD3-4691-9EC0-4D5638C00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A63BB-2A1B-46AA-BD91-F6ABF042A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9DA5E-5EAC-4A27-920D-7416ACB1D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7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DA0FFE-787F-445E-8A57-3D7C4E073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3E8138-1104-4359-A20F-79D43024E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7708B-8701-4B62-B30C-45C61EED9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1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D68D6-F6AE-4A51-8C2E-3A209DD42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BD857-6A62-41CC-B416-DABAF8E85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F0CAE-6A58-4CC1-9298-3BB3FEBCF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0A35D-A000-433B-9479-E0DDFB7B6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3059B-0D4D-45C0-94F0-DB491CAB3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39E9F-F8C1-4B81-92A5-C55369644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E1975-0F66-46DB-9936-D5ADB564B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157AA-EC4E-4992-B154-9BAD6D1376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B11CE-0C05-459B-BE81-E62278D1F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B9F83-1E44-4B3E-91F6-7ECCCB38A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B3B8B-D115-401E-9F47-85AD0489C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8B68A-8EAE-4612-8081-58FF919F1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0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556008-C901-4FE8-9E02-CF9CE3731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8B562-B5A4-49E3-A439-5F57FB7B7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73CCB-F184-432A-9996-FAB1949B6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925A9-7AF2-40AD-A884-4A79CFA2369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A405B-6B93-4D70-8BB4-3CAE18BA3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3E651-23F4-439B-8479-2D79054E3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7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41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6.png"/><Relationship Id="rId5" Type="http://schemas.openxmlformats.org/officeDocument/2006/relationships/image" Target="../media/image39.png"/><Relationship Id="rId10" Type="http://schemas.openxmlformats.org/officeDocument/2006/relationships/image" Target="../media/image45.png"/><Relationship Id="rId4" Type="http://schemas.openxmlformats.org/officeDocument/2006/relationships/image" Target="../media/image38.pn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8929A-D465-4031-B730-451936637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40380"/>
            <a:ext cx="106045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463F5C"/>
                </a:solidFill>
                <a:latin typeface="Merriweather"/>
              </a:rPr>
              <a:t>Improved </a:t>
            </a:r>
            <a:r>
              <a:rPr lang="en-US" b="1" dirty="0">
                <a:solidFill>
                  <a:srgbClr val="C00000"/>
                </a:solidFill>
                <a:latin typeface="Merriweather"/>
              </a:rPr>
              <a:t>Merlin-Arthur Protocols </a:t>
            </a:r>
            <a:r>
              <a:rPr lang="en-US" b="1" dirty="0">
                <a:solidFill>
                  <a:srgbClr val="463F5C"/>
                </a:solidFill>
                <a:latin typeface="Merriweather"/>
              </a:rPr>
              <a:t>for Central Problems</a:t>
            </a:r>
            <a:br>
              <a:rPr lang="en-US" b="1" dirty="0">
                <a:solidFill>
                  <a:srgbClr val="463F5C"/>
                </a:solidFill>
                <a:latin typeface="Merriweather"/>
              </a:rPr>
            </a:br>
            <a:r>
              <a:rPr lang="en-US" b="1" dirty="0">
                <a:solidFill>
                  <a:srgbClr val="463F5C"/>
                </a:solidFill>
                <a:latin typeface="Merriweather"/>
              </a:rPr>
              <a:t> in </a:t>
            </a:r>
            <a:r>
              <a:rPr lang="en-US" b="1" dirty="0">
                <a:solidFill>
                  <a:srgbClr val="0070C0"/>
                </a:solidFill>
                <a:latin typeface="Merriweather"/>
              </a:rPr>
              <a:t>Fine-Grained Complexity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6126AAD-85E8-4BFF-B8E6-F858962FC6C4}"/>
              </a:ext>
            </a:extLst>
          </p:cNvPr>
          <p:cNvSpPr txBox="1">
            <a:spLocks/>
          </p:cNvSpPr>
          <p:nvPr/>
        </p:nvSpPr>
        <p:spPr>
          <a:xfrm>
            <a:off x="899592" y="133227"/>
            <a:ext cx="7389440" cy="1790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b="1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4337DAB-0B6A-4C6D-A52A-80401E590CD9}"/>
              </a:ext>
            </a:extLst>
          </p:cNvPr>
          <p:cNvSpPr txBox="1">
            <a:spLocks/>
          </p:cNvSpPr>
          <p:nvPr/>
        </p:nvSpPr>
        <p:spPr>
          <a:xfrm>
            <a:off x="3225800" y="5930781"/>
            <a:ext cx="58293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ITCS 2022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DBC113-4253-444D-8FA8-D2B0034F5496}"/>
              </a:ext>
            </a:extLst>
          </p:cNvPr>
          <p:cNvSpPr/>
          <p:nvPr/>
        </p:nvSpPr>
        <p:spPr>
          <a:xfrm>
            <a:off x="491999" y="4834591"/>
            <a:ext cx="2197285" cy="8640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700" dirty="0" err="1"/>
              <a:t>Shyan</a:t>
            </a:r>
            <a:r>
              <a:rPr lang="en-US" altLang="zh-CN" sz="2700" dirty="0"/>
              <a:t> Akmal</a:t>
            </a:r>
          </a:p>
          <a:p>
            <a:pPr algn="ctr"/>
            <a:r>
              <a:rPr lang="en-US" altLang="zh-CN" sz="2700" dirty="0"/>
              <a:t>MIT</a:t>
            </a:r>
            <a:endParaRPr lang="zh-CN" altLang="en-US" sz="27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74C887-61DC-43DA-8C0D-6A35521F317E}"/>
              </a:ext>
            </a:extLst>
          </p:cNvPr>
          <p:cNvSpPr/>
          <p:nvPr/>
        </p:nvSpPr>
        <p:spPr>
          <a:xfrm>
            <a:off x="5041808" y="4836877"/>
            <a:ext cx="2197284" cy="8618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700" b="1" dirty="0"/>
              <a:t>Ce </a:t>
            </a:r>
            <a:r>
              <a:rPr lang="en-US" altLang="zh-CN" sz="2700" b="1" dirty="0" err="1"/>
              <a:t>Jin</a:t>
            </a:r>
            <a:endParaRPr lang="en-US" altLang="zh-CN" sz="2700" b="1" dirty="0"/>
          </a:p>
          <a:p>
            <a:pPr algn="ctr"/>
            <a:r>
              <a:rPr lang="en-US" altLang="zh-CN" sz="2700" b="1" dirty="0"/>
              <a:t>MIT</a:t>
            </a:r>
            <a:endParaRPr lang="zh-CN" altLang="en-US" sz="27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C10164-7AFC-4149-AFF2-38403740CF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93" r="14369" b="18310"/>
          <a:stretch/>
        </p:blipFill>
        <p:spPr>
          <a:xfrm>
            <a:off x="5400617" y="2913992"/>
            <a:ext cx="1390766" cy="1656246"/>
          </a:xfrm>
          <a:prstGeom prst="rect">
            <a:avLst/>
          </a:prstGeom>
        </p:spPr>
      </p:pic>
      <p:pic>
        <p:nvPicPr>
          <p:cNvPr id="1026" name="Picture 2" descr="Shyan Akmal">
            <a:extLst>
              <a:ext uri="{FF2B5EF4-FFF2-40B4-BE49-F238E27FC236}">
                <a16:creationId xmlns:a16="http://schemas.microsoft.com/office/drawing/2014/main" id="{0737423A-AB87-41AC-84D5-09670B92C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81326"/>
            <a:ext cx="1721170" cy="172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ijie Chen">
            <a:extLst>
              <a:ext uri="{FF2B5EF4-FFF2-40B4-BE49-F238E27FC236}">
                <a16:creationId xmlns:a16="http://schemas.microsoft.com/office/drawing/2014/main" id="{AC67D97E-DC25-4D90-90F8-7B081D97FC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2" t="5403" r="8051" b="14314"/>
          <a:stretch/>
        </p:blipFill>
        <p:spPr bwMode="auto">
          <a:xfrm>
            <a:off x="3033075" y="2913991"/>
            <a:ext cx="1671379" cy="165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182348F-DF05-4546-9C52-A651E776F465}"/>
              </a:ext>
            </a:extLst>
          </p:cNvPr>
          <p:cNvSpPr/>
          <p:nvPr/>
        </p:nvSpPr>
        <p:spPr>
          <a:xfrm>
            <a:off x="2751809" y="4834591"/>
            <a:ext cx="2197285" cy="8640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700" dirty="0" err="1"/>
              <a:t>Lijie</a:t>
            </a:r>
            <a:r>
              <a:rPr lang="en-US" altLang="zh-CN" sz="2700" dirty="0"/>
              <a:t> Chen</a:t>
            </a:r>
          </a:p>
          <a:p>
            <a:pPr algn="ctr"/>
            <a:r>
              <a:rPr lang="en-US" altLang="zh-CN" sz="2700" dirty="0"/>
              <a:t>MIT</a:t>
            </a:r>
            <a:endParaRPr lang="zh-CN" altLang="en-US" sz="2700" dirty="0"/>
          </a:p>
        </p:txBody>
      </p:sp>
      <p:pic>
        <p:nvPicPr>
          <p:cNvPr id="1028" name="Picture 4" descr="Malvika Raj Joshi">
            <a:extLst>
              <a:ext uri="{FF2B5EF4-FFF2-40B4-BE49-F238E27FC236}">
                <a16:creationId xmlns:a16="http://schemas.microsoft.com/office/drawing/2014/main" id="{5FAE0E17-F1E6-4C16-A1AB-DFD8C20CED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 r="8753" b="17110"/>
          <a:stretch/>
        </p:blipFill>
        <p:spPr bwMode="auto">
          <a:xfrm>
            <a:off x="7515491" y="2927980"/>
            <a:ext cx="1721170" cy="167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C4EA939-12B2-4AD6-8FD0-2F0381DAF685}"/>
              </a:ext>
            </a:extLst>
          </p:cNvPr>
          <p:cNvSpPr/>
          <p:nvPr/>
        </p:nvSpPr>
        <p:spPr>
          <a:xfrm>
            <a:off x="7331806" y="4834590"/>
            <a:ext cx="2197285" cy="8640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700" dirty="0" err="1"/>
              <a:t>Malvika</a:t>
            </a:r>
            <a:r>
              <a:rPr lang="en-US" altLang="zh-CN" sz="2700" dirty="0"/>
              <a:t> Raj</a:t>
            </a:r>
          </a:p>
          <a:p>
            <a:pPr algn="ctr"/>
            <a:r>
              <a:rPr lang="en-US" altLang="zh-CN" sz="2700" dirty="0"/>
              <a:t>UC Berkeley</a:t>
            </a:r>
            <a:endParaRPr lang="zh-CN" altLang="en-US" sz="2700" dirty="0"/>
          </a:p>
        </p:txBody>
      </p:sp>
      <p:pic>
        <p:nvPicPr>
          <p:cNvPr id="1030" name="Picture 6" descr="https://people.csail.mit.edu/rrw/me.jpg">
            <a:extLst>
              <a:ext uri="{FF2B5EF4-FFF2-40B4-BE49-F238E27FC236}">
                <a16:creationId xmlns:a16="http://schemas.microsoft.com/office/drawing/2014/main" id="{46482C30-8351-44F2-8A14-B38608EF71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8" t="8877" r="24232" b="4866"/>
          <a:stretch/>
        </p:blipFill>
        <p:spPr bwMode="auto">
          <a:xfrm>
            <a:off x="9960769" y="2912150"/>
            <a:ext cx="1481931" cy="172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C86AEB1-3747-404F-86F9-F537C762E017}"/>
              </a:ext>
            </a:extLst>
          </p:cNvPr>
          <p:cNvSpPr/>
          <p:nvPr/>
        </p:nvSpPr>
        <p:spPr>
          <a:xfrm>
            <a:off x="9639772" y="4834589"/>
            <a:ext cx="2197285" cy="8640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Ryan Williams</a:t>
            </a:r>
          </a:p>
          <a:p>
            <a:pPr algn="ctr"/>
            <a:r>
              <a:rPr lang="en-US" altLang="zh-CN" sz="2700" dirty="0"/>
              <a:t>MIT</a:t>
            </a:r>
            <a:endParaRPr lang="zh-CN" altLang="en-US" sz="2700" dirty="0"/>
          </a:p>
        </p:txBody>
      </p:sp>
    </p:spTree>
    <p:extLst>
      <p:ext uri="{BB962C8B-B14F-4D97-AF65-F5344CB8AC3E}">
        <p14:creationId xmlns:p14="http://schemas.microsoft.com/office/powerpoint/2010/main" val="98349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D9503-F9E1-4643-9897-0A3A1BBF2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4: Quantified Boolean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3C782D-602A-45FF-B872-D756576F20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8880" y="2783613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PSPACE-complete problem with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algorithm</a:t>
                </a:r>
              </a:p>
              <a:p>
                <a:r>
                  <a:rPr lang="en-US" dirty="0"/>
                  <a:t>[Williams’16] gave a 3-round (AMA) protocol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/3</m:t>
                        </m:r>
                      </m:sup>
                    </m:sSup>
                    <m:r>
                      <a:rPr lang="pt-BR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time</a:t>
                </a:r>
              </a:p>
              <a:p>
                <a:pPr lvl="1"/>
                <a:r>
                  <a:rPr lang="en-US" dirty="0"/>
                  <a:t>Open question [Williams’16]: Is there an MA protocol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time?</a:t>
                </a:r>
              </a:p>
              <a:p>
                <a:endParaRPr lang="en-US" dirty="0"/>
              </a:p>
              <a:p>
                <a:r>
                  <a:rPr lang="en-US" b="1" dirty="0"/>
                  <a:t>Theorem</a:t>
                </a:r>
                <a:r>
                  <a:rPr lang="en-US" dirty="0"/>
                  <a:t>: True QBF can be certified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/5</m:t>
                        </m:r>
                      </m:sup>
                    </m:sSup>
                    <m:r>
                      <a:rPr lang="pt-BR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pt-BR" dirty="0"/>
                  <a:t>MA time.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3C782D-602A-45FF-B872-D756576F20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8880" y="2783613"/>
                <a:ext cx="10515600" cy="4351338"/>
              </a:xfrm>
              <a:blipFill>
                <a:blip r:embed="rId3"/>
                <a:stretch>
                  <a:fillRect l="-1159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85A6EB4-4F04-4677-A039-749FB5588ACD}"/>
                  </a:ext>
                </a:extLst>
              </p:cNvPr>
              <p:cNvSpPr/>
              <p:nvPr/>
            </p:nvSpPr>
            <p:spPr>
              <a:xfrm>
                <a:off x="1130300" y="1458050"/>
                <a:ext cx="8451850" cy="118355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dirty="0"/>
                  <a:t>Given a Quantified Boolean Formula in </a:t>
                </a:r>
                <a:r>
                  <a:rPr lang="en-US" sz="2000" dirty="0" err="1"/>
                  <a:t>prenex</a:t>
                </a:r>
                <a:r>
                  <a:rPr lang="en-US" sz="2000" dirty="0"/>
                  <a:t> normal form,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⋯(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err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i="1" dirty="0" err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err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 dirty="0" err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, . . . , 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err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 dirty="0" err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∈{∃, ∀}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dirty="0"/>
                  <a:t> is a formula of size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, decide whether it is a True QBF.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85A6EB4-4F04-4677-A039-749FB5588A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300" y="1458050"/>
                <a:ext cx="8451850" cy="1183550"/>
              </a:xfrm>
              <a:prstGeom prst="rect">
                <a:avLst/>
              </a:prstGeom>
              <a:blipFill>
                <a:blip r:embed="rId4"/>
                <a:stretch>
                  <a:fillRect l="-648" b="-1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C9D5176-451B-458D-93CB-AB1AC7262FF2}"/>
              </a:ext>
            </a:extLst>
          </p:cNvPr>
          <p:cNvCxnSpPr/>
          <p:nvPr/>
        </p:nvCxnSpPr>
        <p:spPr>
          <a:xfrm>
            <a:off x="361122" y="6311900"/>
            <a:ext cx="566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EEECFA-3AFA-42BD-A2D7-7C8E9B883DFA}"/>
                  </a:ext>
                </a:extLst>
              </p:cNvPr>
              <p:cNvSpPr txBox="1"/>
              <p:nvPr/>
            </p:nvSpPr>
            <p:spPr>
              <a:xfrm>
                <a:off x="361122" y="6313280"/>
                <a:ext cx="37147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600" dirty="0"/>
                  <a:t> hides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factors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EEECFA-3AFA-42BD-A2D7-7C8E9B883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22" y="6313280"/>
                <a:ext cx="3714750" cy="338554"/>
              </a:xfrm>
              <a:prstGeom prst="rect">
                <a:avLst/>
              </a:prstGeom>
              <a:blipFill>
                <a:blip r:embed="rId5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079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43021B-7CE7-42BB-89AB-BA18F4DD0373}"/>
              </a:ext>
            </a:extLst>
          </p:cNvPr>
          <p:cNvSpPr/>
          <p:nvPr/>
        </p:nvSpPr>
        <p:spPr>
          <a:xfrm>
            <a:off x="1936750" y="1654176"/>
            <a:ext cx="7912100" cy="9572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3-SUM, (min,+)-convolution, Subset Sum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303F1E-1076-446B-851C-AC93D0B4E265}"/>
              </a:ext>
            </a:extLst>
          </p:cNvPr>
          <p:cNvSpPr/>
          <p:nvPr/>
        </p:nvSpPr>
        <p:spPr>
          <a:xfrm>
            <a:off x="1936750" y="2872582"/>
            <a:ext cx="7912100" cy="9572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Counting Zero-weight Cliques, APSP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BCE3C2A4-78CB-4492-9398-A52BD8EAA806}"/>
                  </a:ext>
                </a:extLst>
              </p:cNvPr>
              <p:cNvSpPr/>
              <p:nvPr/>
            </p:nvSpPr>
            <p:spPr>
              <a:xfrm>
                <a:off x="1936750" y="4090988"/>
                <a:ext cx="7912100" cy="957262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-</a:t>
                </a:r>
                <a:r>
                  <a:rPr lang="en-US" sz="3200" dirty="0" err="1"/>
                  <a:t>Unsatisfiability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BCE3C2A4-78CB-4492-9398-A52BD8EAA8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750" y="4090988"/>
                <a:ext cx="7912100" cy="957262"/>
              </a:xfrm>
              <a:prstGeom prst="roundRect">
                <a:avLst/>
              </a:prstGeom>
              <a:blipFill>
                <a:blip r:embed="rId3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33C9C04-7304-4C7D-B577-502FDD7EEE45}"/>
              </a:ext>
            </a:extLst>
          </p:cNvPr>
          <p:cNvSpPr/>
          <p:nvPr/>
        </p:nvSpPr>
        <p:spPr>
          <a:xfrm>
            <a:off x="1920875" y="5309394"/>
            <a:ext cx="7912100" cy="9572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Quantified Boolean Formula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35D81B-44EC-4804-9550-D36B5647CF60}"/>
              </a:ext>
            </a:extLst>
          </p:cNvPr>
          <p:cNvSpPr/>
          <p:nvPr/>
        </p:nvSpPr>
        <p:spPr>
          <a:xfrm>
            <a:off x="10040937" y="1844418"/>
            <a:ext cx="1901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This talk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11AA7C-D7AA-401A-872B-5BAD83992376}"/>
              </a:ext>
            </a:extLst>
          </p:cNvPr>
          <p:cNvSpPr/>
          <p:nvPr/>
        </p:nvSpPr>
        <p:spPr>
          <a:xfrm>
            <a:off x="1331912" y="1473201"/>
            <a:ext cx="10610850" cy="1319212"/>
          </a:xfrm>
          <a:prstGeom prst="rect">
            <a:avLst/>
          </a:prstGeom>
          <a:noFill/>
          <a:ln w="571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61FA5C6-E98D-427E-A717-1478F9E79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2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C00F7-75FF-449D-A4A4-3BDB98F7B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NO-3-SUM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BB02B5-0C27-4AB0-9DE3-31A082CBFA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02138"/>
                <a:ext cx="11353800" cy="115137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400" dirty="0"/>
                  <a:t>Input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A </a:t>
                </a:r>
                <a:r>
                  <a:rPr lang="en-US" sz="2400" i="1" dirty="0"/>
                  <a:t>3-SUM solution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(repeated indices allowed)</a:t>
                </a:r>
              </a:p>
              <a:p>
                <a:r>
                  <a:rPr lang="en-US" sz="2400" dirty="0"/>
                  <a:t>Task: Certify that no 3-SUM solution exists,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MA time.</a:t>
                </a:r>
              </a:p>
              <a:p>
                <a:endParaRPr lang="en-US" sz="11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BB02B5-0C27-4AB0-9DE3-31A082CBFA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02138"/>
                <a:ext cx="11353800" cy="1151371"/>
              </a:xfrm>
              <a:blipFill>
                <a:blip r:embed="rId3"/>
                <a:stretch>
                  <a:fillRect l="-644" t="-11111" b="-5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62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58C00F7-75FF-449D-A4A4-3BDB98F7BD4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3600" dirty="0"/>
                  <a:t>Step 1:  NO-3-SUM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3600" dirty="0"/>
                  <a:t> #3-SUM with small input range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58C00F7-75FF-449D-A4A4-3BDB98F7BD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BB02B5-0C27-4AB0-9DE3-31A082CBFA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02138"/>
                <a:ext cx="11353800" cy="268495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400" dirty="0"/>
                  <a:t>Input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A </a:t>
                </a:r>
                <a:r>
                  <a:rPr lang="en-US" sz="2400" i="1" dirty="0"/>
                  <a:t>3-SUM solution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(repeated indices allowed)</a:t>
                </a:r>
              </a:p>
              <a:p>
                <a:r>
                  <a:rPr lang="en-US" sz="2400" dirty="0"/>
                  <a:t>Task: Certify that no 3-SUM solution exists,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MA time.</a:t>
                </a:r>
              </a:p>
              <a:p>
                <a:endParaRPr lang="en-US" sz="1100" dirty="0"/>
              </a:p>
              <a:p>
                <a:pPr marL="0" indent="0">
                  <a:buNone/>
                </a:pPr>
                <a:r>
                  <a:rPr lang="en-US" dirty="0"/>
                  <a:t>Idea from [CGIMPS’16]: Pick a positive integer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/>
                  <a:t>A </a:t>
                </a:r>
                <a:r>
                  <a:rPr lang="en-US" b="1" i="1" dirty="0">
                    <a:solidFill>
                      <a:srgbClr val="C00000"/>
                    </a:solidFill>
                  </a:rPr>
                  <a:t>relaxed</a:t>
                </a:r>
                <a:r>
                  <a:rPr lang="en-US" dirty="0"/>
                  <a:t> 3-SUM solution: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such that there are at most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relaxed solutions.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BB02B5-0C27-4AB0-9DE3-31A082CBFA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02138"/>
                <a:ext cx="11353800" cy="2684954"/>
              </a:xfrm>
              <a:blipFill>
                <a:blip r:embed="rId4"/>
                <a:stretch>
                  <a:fillRect l="-967" t="-4773"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B8BE199-8AED-4059-B465-0D84CCF7901A}"/>
              </a:ext>
            </a:extLst>
          </p:cNvPr>
          <p:cNvSpPr/>
          <p:nvPr/>
        </p:nvSpPr>
        <p:spPr>
          <a:xfrm>
            <a:off x="6499759" y="4447697"/>
            <a:ext cx="1587500" cy="4152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Verifier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E516D1-0DEE-4238-BA9B-16947070993C}"/>
              </a:ext>
            </a:extLst>
          </p:cNvPr>
          <p:cNvSpPr/>
          <p:nvPr/>
        </p:nvSpPr>
        <p:spPr>
          <a:xfrm>
            <a:off x="895938" y="4436582"/>
            <a:ext cx="1587500" cy="4263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78A85FE-83E4-4B6F-8848-C436481D891D}"/>
                  </a:ext>
                </a:extLst>
              </p:cNvPr>
              <p:cNvSpPr txBox="1"/>
              <p:nvPr/>
            </p:nvSpPr>
            <p:spPr>
              <a:xfrm>
                <a:off x="2570655" y="3908858"/>
                <a:ext cx="5516604" cy="653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Sends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and the list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of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relaxed solutions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78A85FE-83E4-4B6F-8848-C436481D8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655" y="3908858"/>
                <a:ext cx="5516604" cy="653128"/>
              </a:xfrm>
              <a:prstGeom prst="rect">
                <a:avLst/>
              </a:prstGeom>
              <a:blipFill>
                <a:blip r:embed="rId5"/>
                <a:stretch>
                  <a:fillRect l="-994" t="-4673" r="-994" b="-14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DFB57280-8F93-4297-A3AC-1B5E66C795BD}"/>
              </a:ext>
            </a:extLst>
          </p:cNvPr>
          <p:cNvSpPr/>
          <p:nvPr/>
        </p:nvSpPr>
        <p:spPr>
          <a:xfrm>
            <a:off x="3468149" y="4502331"/>
            <a:ext cx="2736850" cy="53260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4ED052-D5F0-4809-A3EA-858E06C86A85}"/>
                  </a:ext>
                </a:extLst>
              </p:cNvPr>
              <p:cNvSpPr txBox="1"/>
              <p:nvPr/>
            </p:nvSpPr>
            <p:spPr>
              <a:xfrm>
                <a:off x="6709075" y="4922591"/>
                <a:ext cx="542058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Checks:</a:t>
                </a:r>
              </a:p>
              <a:p>
                <a:pPr marL="342900" indent="-342900">
                  <a:buFontTx/>
                  <a:buAutoNum type="arabicParenBoth"/>
                </a:pPr>
                <a:r>
                  <a:rPr lang="en-US" dirty="0"/>
                  <a:t>The 3-tuples in the list are distinct relaxed solutions </a:t>
                </a:r>
              </a:p>
              <a:p>
                <a:pPr marL="342900" indent="-342900">
                  <a:buAutoNum type="arabicParenBoth"/>
                </a:pPr>
                <a:r>
                  <a:rPr lang="en-US" dirty="0"/>
                  <a:t>None of the relaxed solutions are real solutions</a:t>
                </a:r>
              </a:p>
              <a:p>
                <a:pPr marL="342900" indent="-342900">
                  <a:buAutoNum type="arabicParenBoth"/>
                </a:pPr>
                <a:r>
                  <a:rPr lang="en-US" b="1" dirty="0"/>
                  <a:t>The input has exactly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b="1" dirty="0"/>
                  <a:t> relaxed solutions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4ED052-D5F0-4809-A3EA-858E06C86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075" y="4922591"/>
                <a:ext cx="5420580" cy="1200329"/>
              </a:xfrm>
              <a:prstGeom prst="rect">
                <a:avLst/>
              </a:prstGeom>
              <a:blipFill>
                <a:blip r:embed="rId6"/>
                <a:stretch>
                  <a:fillRect l="-1012" t="-3061" b="-7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09C65B6-3518-4288-97DB-2129D6E16197}"/>
                  </a:ext>
                </a:extLst>
              </p:cNvPr>
              <p:cNvSpPr/>
              <p:nvPr/>
            </p:nvSpPr>
            <p:spPr>
              <a:xfrm>
                <a:off x="429337" y="5124105"/>
                <a:ext cx="6077623" cy="115137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dirty="0"/>
                  <a:t>New task: Given input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m:rPr>
                        <m:lit/>
                      </m:rP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(where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),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/>
                  <a:t>prove that the number of tuples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09C65B6-3518-4288-97DB-2129D6E161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37" y="5124105"/>
                <a:ext cx="6077623" cy="1151371"/>
              </a:xfrm>
              <a:prstGeom prst="rect">
                <a:avLst/>
              </a:prstGeom>
              <a:blipFill>
                <a:blip r:embed="rId7"/>
                <a:stretch>
                  <a:fillRect l="-901" b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8CB382-BDEF-41A5-9C01-238AC26895DF}"/>
                  </a:ext>
                </a:extLst>
              </p:cNvPr>
              <p:cNvSpPr txBox="1"/>
              <p:nvPr/>
            </p:nvSpPr>
            <p:spPr>
              <a:xfrm>
                <a:off x="455363" y="6275476"/>
                <a:ext cx="57496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8CB382-BDEF-41A5-9C01-238AC2689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63" y="6275476"/>
                <a:ext cx="5749636" cy="369332"/>
              </a:xfrm>
              <a:prstGeom prst="rect">
                <a:avLst/>
              </a:prstGeom>
              <a:blipFill>
                <a:blip r:embed="rId8"/>
                <a:stretch>
                  <a:fillRect l="-95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844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2E925-20C0-40FF-A8E1-E184BB490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Step 2: Verifying Polynomial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397242-64E1-4014-B302-9BCC3B44DF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2544" y="2297984"/>
                <a:ext cx="11580292" cy="2322507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Define degree-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polynomial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r>
                  <a:rPr lang="en-US" sz="2400" dirty="0"/>
                  <a:t>, and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≤3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endParaRPr lang="en-US" sz="2400" dirty="0"/>
              </a:p>
              <a:p>
                <a:r>
                  <a:rPr lang="en-US" sz="2400" dirty="0"/>
                  <a:t>Inspired by [Nederlof’17],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1≤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≤3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|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Merlin sends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 claims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Arthur picks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/>
                  <a:t>, and checks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endParaRPr lang="en-US" sz="2400" dirty="0"/>
              </a:p>
              <a:p>
                <a:pPr lvl="1"/>
                <a:r>
                  <a:rPr lang="en-US" sz="2000" dirty="0"/>
                  <a:t>Failure probability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, by Schwartz-Zippel Lemma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397242-64E1-4014-B302-9BCC3B44DF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2544" y="2297984"/>
                <a:ext cx="11580292" cy="2322507"/>
              </a:xfrm>
              <a:blipFill>
                <a:blip r:embed="rId3"/>
                <a:stretch>
                  <a:fillRect l="-737" t="-2625" b="-2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D47D84-E76A-401E-A2B0-41DA65F2E80C}"/>
                  </a:ext>
                </a:extLst>
              </p:cNvPr>
              <p:cNvSpPr/>
              <p:nvPr/>
            </p:nvSpPr>
            <p:spPr>
              <a:xfrm>
                <a:off x="838197" y="1428219"/>
                <a:ext cx="8483012" cy="73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Given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1,2,…,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, prove that </a:t>
                </a:r>
              </a:p>
              <a:p>
                <a:r>
                  <a:rPr lang="en-US" sz="2000" dirty="0"/>
                  <a:t>the number of tuples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D47D84-E76A-401E-A2B0-41DA65F2E8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7" y="1428219"/>
                <a:ext cx="8483012" cy="732573"/>
              </a:xfrm>
              <a:prstGeom prst="rect">
                <a:avLst/>
              </a:prstGeom>
              <a:blipFill>
                <a:blip r:embed="rId4"/>
                <a:stretch>
                  <a:fillRect l="-718" t="-4167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AF1C7E6-5CC2-4249-83DA-813680AB02FD}"/>
              </a:ext>
            </a:extLst>
          </p:cNvPr>
          <p:cNvSpPr/>
          <p:nvPr/>
        </p:nvSpPr>
        <p:spPr>
          <a:xfrm>
            <a:off x="893616" y="1781073"/>
            <a:ext cx="6612970" cy="379719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7840C159-6808-4B34-95FE-55B19E17E7B3}"/>
                  </a:ext>
                </a:extLst>
              </p:cNvPr>
              <p:cNvSpPr/>
              <p:nvPr/>
            </p:nvSpPr>
            <p:spPr>
              <a:xfrm>
                <a:off x="8244307" y="1191861"/>
                <a:ext cx="1018309" cy="577418"/>
              </a:xfrm>
              <a:prstGeom prst="wedgeRoundRectCallout">
                <a:avLst>
                  <a:gd name="adj1" fmla="val -120599"/>
                  <a:gd name="adj2" fmla="val 64201"/>
                  <a:gd name="adj3" fmla="val 16667"/>
                </a:avLst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7840C159-6808-4B34-95FE-55B19E17E7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307" y="1191861"/>
                <a:ext cx="1018309" cy="577418"/>
              </a:xfrm>
              <a:prstGeom prst="wedgeRoundRectCallout">
                <a:avLst>
                  <a:gd name="adj1" fmla="val -120599"/>
                  <a:gd name="adj2" fmla="val 64201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FB508C72-A322-4D96-90F6-5CA90ED8BB6B}"/>
                  </a:ext>
                </a:extLst>
              </p:cNvPr>
              <p:cNvSpPr/>
              <p:nvPr/>
            </p:nvSpPr>
            <p:spPr>
              <a:xfrm>
                <a:off x="8385461" y="3202740"/>
                <a:ext cx="3616594" cy="488115"/>
              </a:xfrm>
              <a:prstGeom prst="wedgeRoundRectCallout">
                <a:avLst>
                  <a:gd name="adj1" fmla="val -62165"/>
                  <a:gd name="adj2" fmla="val -49961"/>
                  <a:gd name="adj3" fmla="val 16667"/>
                </a:avLst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rgbClr val="7030A0"/>
                    </a:solidFill>
                  </a:rPr>
                  <a:t> </a:t>
                </a: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FB508C72-A322-4D96-90F6-5CA90ED8BB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5461" y="3202740"/>
                <a:ext cx="3616594" cy="488115"/>
              </a:xfrm>
              <a:prstGeom prst="wedgeRoundRectCallout">
                <a:avLst>
                  <a:gd name="adj1" fmla="val -62165"/>
                  <a:gd name="adj2" fmla="val -49961"/>
                  <a:gd name="adj3" fmla="val 16667"/>
                </a:avLst>
              </a:prstGeom>
              <a:blipFill>
                <a:blip r:embed="rId6"/>
                <a:stretch>
                  <a:fillRect b="-10588"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B8682B3-B66F-4254-B1CB-FF6CF871C79A}"/>
              </a:ext>
            </a:extLst>
          </p:cNvPr>
          <p:cNvSpPr/>
          <p:nvPr/>
        </p:nvSpPr>
        <p:spPr>
          <a:xfrm>
            <a:off x="7661561" y="3728507"/>
            <a:ext cx="1447801" cy="577418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4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2E925-20C0-40FF-A8E1-E184BB490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Step 2: Verifying Polynomial Coefficients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397242-64E1-4014-B302-9BCC3B44DF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2544" y="2297984"/>
                <a:ext cx="11580292" cy="2322507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Define degree-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polynomial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r>
                  <a:rPr lang="en-US" sz="2400" dirty="0"/>
                  <a:t>, and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≤3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endParaRPr lang="en-US" sz="2400" dirty="0"/>
              </a:p>
              <a:p>
                <a:r>
                  <a:rPr lang="en-US" sz="2400" dirty="0"/>
                  <a:t>Inspired by [Nederlof’17],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1≤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≤3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|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How to evaluate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397242-64E1-4014-B302-9BCC3B44DF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2544" y="2297984"/>
                <a:ext cx="11580292" cy="2322507"/>
              </a:xfrm>
              <a:blipFill>
                <a:blip r:embed="rId3"/>
                <a:stretch>
                  <a:fillRect l="-737" t="-2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D47D84-E76A-401E-A2B0-41DA65F2E80C}"/>
                  </a:ext>
                </a:extLst>
              </p:cNvPr>
              <p:cNvSpPr/>
              <p:nvPr/>
            </p:nvSpPr>
            <p:spPr>
              <a:xfrm>
                <a:off x="838197" y="1428219"/>
                <a:ext cx="8483012" cy="73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Given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1,2,…,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, prove that </a:t>
                </a:r>
              </a:p>
              <a:p>
                <a:r>
                  <a:rPr lang="en-US" sz="2000" dirty="0"/>
                  <a:t>the number of tuples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D47D84-E76A-401E-A2B0-41DA65F2E8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7" y="1428219"/>
                <a:ext cx="8483012" cy="732573"/>
              </a:xfrm>
              <a:prstGeom prst="rect">
                <a:avLst/>
              </a:prstGeom>
              <a:blipFill>
                <a:blip r:embed="rId4"/>
                <a:stretch>
                  <a:fillRect l="-718" t="-4167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AF1C7E6-5CC2-4249-83DA-813680AB02FD}"/>
              </a:ext>
            </a:extLst>
          </p:cNvPr>
          <p:cNvSpPr/>
          <p:nvPr/>
        </p:nvSpPr>
        <p:spPr>
          <a:xfrm>
            <a:off x="893616" y="1781073"/>
            <a:ext cx="6612970" cy="379719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7840C159-6808-4B34-95FE-55B19E17E7B3}"/>
                  </a:ext>
                </a:extLst>
              </p:cNvPr>
              <p:cNvSpPr/>
              <p:nvPr/>
            </p:nvSpPr>
            <p:spPr>
              <a:xfrm>
                <a:off x="8244307" y="1191861"/>
                <a:ext cx="1018309" cy="577418"/>
              </a:xfrm>
              <a:prstGeom prst="wedgeRoundRectCallout">
                <a:avLst>
                  <a:gd name="adj1" fmla="val -120599"/>
                  <a:gd name="adj2" fmla="val 64201"/>
                  <a:gd name="adj3" fmla="val 16667"/>
                </a:avLst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7840C159-6808-4B34-95FE-55B19E17E7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307" y="1191861"/>
                <a:ext cx="1018309" cy="577418"/>
              </a:xfrm>
              <a:prstGeom prst="wedgeRoundRectCallout">
                <a:avLst>
                  <a:gd name="adj1" fmla="val -120599"/>
                  <a:gd name="adj2" fmla="val 64201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FB508C72-A322-4D96-90F6-5CA90ED8BB6B}"/>
                  </a:ext>
                </a:extLst>
              </p:cNvPr>
              <p:cNvSpPr/>
              <p:nvPr/>
            </p:nvSpPr>
            <p:spPr>
              <a:xfrm>
                <a:off x="8385461" y="3202740"/>
                <a:ext cx="3616594" cy="488115"/>
              </a:xfrm>
              <a:prstGeom prst="wedgeRoundRectCallout">
                <a:avLst>
                  <a:gd name="adj1" fmla="val -62165"/>
                  <a:gd name="adj2" fmla="val -49961"/>
                  <a:gd name="adj3" fmla="val 16667"/>
                </a:avLst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rgbClr val="7030A0"/>
                    </a:solidFill>
                  </a:rPr>
                  <a:t> </a:t>
                </a: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FB508C72-A322-4D96-90F6-5CA90ED8BB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5461" y="3202740"/>
                <a:ext cx="3616594" cy="488115"/>
              </a:xfrm>
              <a:prstGeom prst="wedgeRoundRectCallout">
                <a:avLst>
                  <a:gd name="adj1" fmla="val -62165"/>
                  <a:gd name="adj2" fmla="val -49961"/>
                  <a:gd name="adj3" fmla="val 16667"/>
                </a:avLst>
              </a:prstGeom>
              <a:blipFill>
                <a:blip r:embed="rId6"/>
                <a:stretch>
                  <a:fillRect b="-10588"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6A60795-CAC1-4965-A2EC-24A7713C6CC6}"/>
                  </a:ext>
                </a:extLst>
              </p:cNvPr>
              <p:cNvSpPr/>
              <p:nvPr/>
            </p:nvSpPr>
            <p:spPr>
              <a:xfrm>
                <a:off x="722544" y="4649665"/>
                <a:ext cx="10955487" cy="5961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800" dirty="0"/>
                  <a:t> equals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term coefficient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𝑟𝑥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6A60795-CAC1-4965-A2EC-24A7713C6C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44" y="4649665"/>
                <a:ext cx="10955487" cy="596189"/>
              </a:xfrm>
              <a:prstGeom prst="rect">
                <a:avLst/>
              </a:prstGeom>
              <a:blipFill>
                <a:blip r:embed="rId7"/>
                <a:stretch>
                  <a:fillRect t="-5102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CDBF5E-2435-43F1-90DE-E5644CA5FB2C}"/>
                  </a:ext>
                </a:extLst>
              </p:cNvPr>
              <p:cNvSpPr txBox="1"/>
              <p:nvPr/>
            </p:nvSpPr>
            <p:spPr>
              <a:xfrm>
                <a:off x="6892118" y="5131102"/>
                <a:ext cx="46884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𝑟𝑥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CDBF5E-2435-43F1-90DE-E5644CA5F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118" y="5131102"/>
                <a:ext cx="4688413" cy="461665"/>
              </a:xfrm>
              <a:prstGeom prst="rect">
                <a:avLst/>
              </a:prstGeom>
              <a:blipFill>
                <a:blip r:embed="rId8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9E60743-FA15-4E8B-B97D-C602FBBE3E81}"/>
                  </a:ext>
                </a:extLst>
              </p:cNvPr>
              <p:cNvSpPr/>
              <p:nvPr/>
            </p:nvSpPr>
            <p:spPr>
              <a:xfrm>
                <a:off x="7042747" y="5592767"/>
                <a:ext cx="4766498" cy="537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i="0" dirty="0">
                    <a:latin typeface="+mj-lt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mod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9E60743-FA15-4E8B-B97D-C602FBBE3E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747" y="5592767"/>
                <a:ext cx="4766498" cy="537135"/>
              </a:xfrm>
              <a:prstGeom prst="rect">
                <a:avLst/>
              </a:prstGeom>
              <a:blipFill>
                <a:blip r:embed="rId9"/>
                <a:stretch>
                  <a:fillRect l="-1918" t="-3371" b="-15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with Corners Rounded 15">
                <a:extLst>
                  <a:ext uri="{FF2B5EF4-FFF2-40B4-BE49-F238E27FC236}">
                    <a16:creationId xmlns:a16="http://schemas.microsoft.com/office/drawing/2014/main" id="{5860B71B-4374-4BE0-9172-10A10F6AD82F}"/>
                  </a:ext>
                </a:extLst>
              </p:cNvPr>
              <p:cNvSpPr/>
              <p:nvPr/>
            </p:nvSpPr>
            <p:spPr>
              <a:xfrm>
                <a:off x="7377029" y="6205207"/>
                <a:ext cx="3983182" cy="387550"/>
              </a:xfrm>
              <a:prstGeom prst="wedgeRoundRectCallout">
                <a:avLst>
                  <a:gd name="adj1" fmla="val -3093"/>
                  <a:gd name="adj2" fmla="val -100864"/>
                  <a:gd name="adj3" fmla="val 16667"/>
                </a:avLst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Computable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time using FFT</a:t>
                </a:r>
              </a:p>
            </p:txBody>
          </p:sp>
        </mc:Choice>
        <mc:Fallback xmlns="">
          <p:sp>
            <p:nvSpPr>
              <p:cNvPr id="16" name="Speech Bubble: Rectangle with Corners Rounded 15">
                <a:extLst>
                  <a:ext uri="{FF2B5EF4-FFF2-40B4-BE49-F238E27FC236}">
                    <a16:creationId xmlns:a16="http://schemas.microsoft.com/office/drawing/2014/main" id="{5860B71B-4374-4BE0-9172-10A10F6AD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029" y="6205207"/>
                <a:ext cx="3983182" cy="387550"/>
              </a:xfrm>
              <a:prstGeom prst="wedgeRoundRectCallout">
                <a:avLst>
                  <a:gd name="adj1" fmla="val -3093"/>
                  <a:gd name="adj2" fmla="val -100864"/>
                  <a:gd name="adj3" fmla="val 16667"/>
                </a:avLst>
              </a:prstGeom>
              <a:blipFill>
                <a:blip r:embed="rId10"/>
                <a:stretch>
                  <a:fillRect b="-12871"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7DE0156-8FC8-4876-8BF2-8D9C50C2EB76}"/>
                  </a:ext>
                </a:extLst>
              </p:cNvPr>
              <p:cNvSpPr/>
              <p:nvPr/>
            </p:nvSpPr>
            <p:spPr>
              <a:xfrm>
                <a:off x="1209876" y="5497353"/>
                <a:ext cx="4688413" cy="70785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Total MA time =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|+</m:t>
                        </m:r>
                        <m:r>
                          <a:rPr lang="en-US" sz="2000" b="1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̃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7DE0156-8FC8-4876-8BF2-8D9C50C2EB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876" y="5497353"/>
                <a:ext cx="4688413" cy="7078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B9E77CB-2D99-4CBA-8CAE-3B3CD63DDF3B}"/>
                  </a:ext>
                </a:extLst>
              </p:cNvPr>
              <p:cNvSpPr/>
              <p:nvPr/>
            </p:nvSpPr>
            <p:spPr>
              <a:xfrm>
                <a:off x="1318152" y="3744596"/>
                <a:ext cx="6058877" cy="537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Note that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≤3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B9E77CB-2D99-4CBA-8CAE-3B3CD63DDF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152" y="3744596"/>
                <a:ext cx="6058877" cy="537198"/>
              </a:xfrm>
              <a:prstGeom prst="rect">
                <a:avLst/>
              </a:prstGeom>
              <a:blipFill>
                <a:blip r:embed="rId12"/>
                <a:stretch>
                  <a:fillRect l="-1509" t="-4545"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D0728F0-3DC8-4852-9377-0AA38A65452B}"/>
                  </a:ext>
                </a:extLst>
              </p:cNvPr>
              <p:cNvSpPr/>
              <p:nvPr/>
            </p:nvSpPr>
            <p:spPr>
              <a:xfrm>
                <a:off x="737265" y="4176464"/>
                <a:ext cx="7648196" cy="537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4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−1)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≤3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mod</m:t>
                            </m:r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D0728F0-3DC8-4852-9377-0AA38A6545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65" y="4176464"/>
                <a:ext cx="7648196" cy="5371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59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  <p:bldP spid="11" grpId="0"/>
      <p:bldP spid="12" grpId="0"/>
      <p:bldP spid="16" grpId="0" animBg="1"/>
      <p:bldP spid="17" grpId="0" animBg="1"/>
      <p:bldP spid="13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4C914-17C1-4D13-8461-C30CEDD62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074C0D-6831-46AB-9533-59784256B1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Can we certify “NO Subset Sum”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/4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MA time?</a:t>
                </a:r>
              </a:p>
              <a:p>
                <a:pPr lvl="1"/>
                <a:r>
                  <a:rPr lang="en-US" dirty="0"/>
                  <a:t>We achieved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/3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Can we certify True QBF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MA time?</a:t>
                </a:r>
              </a:p>
              <a:p>
                <a:pPr lvl="1"/>
                <a:r>
                  <a:rPr lang="en-US" dirty="0"/>
                  <a:t>We achieved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/5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Thanks!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074C0D-6831-46AB-9533-59784256B1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8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10F8E-ED61-490F-801F-35D58218F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Merlin-Arthur Proof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E65057-E2DF-4003-A411-775342143B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0306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Arthur wants Merlin to evaluate a function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/>
                  <a:t> for him</a:t>
                </a:r>
              </a:p>
              <a:p>
                <a:r>
                  <a:rPr lang="en-US" sz="2000" dirty="0"/>
                  <a:t>On input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0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, Merlin needs to convince Arthur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E65057-E2DF-4003-A411-775342143B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0306"/>
                <a:ext cx="10515600" cy="4351338"/>
              </a:xfrm>
              <a:blipFill>
                <a:blip r:embed="rId3"/>
                <a:stretch>
                  <a:fillRect l="-522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2C69258-F8C7-4613-AA53-04C37C224124}"/>
              </a:ext>
            </a:extLst>
          </p:cNvPr>
          <p:cNvSpPr/>
          <p:nvPr/>
        </p:nvSpPr>
        <p:spPr>
          <a:xfrm>
            <a:off x="7556083" y="2511893"/>
            <a:ext cx="1587500" cy="7389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Verifier</a:t>
            </a:r>
          </a:p>
          <a:p>
            <a:pPr algn="ctr"/>
            <a:r>
              <a:rPr lang="en-US" dirty="0"/>
              <a:t>(Arthur)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979344-2A00-4B37-88BB-A356B5B06ED8}"/>
              </a:ext>
            </a:extLst>
          </p:cNvPr>
          <p:cNvSpPr/>
          <p:nvPr/>
        </p:nvSpPr>
        <p:spPr>
          <a:xfrm>
            <a:off x="1730826" y="2500780"/>
            <a:ext cx="1587500" cy="7389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Prover</a:t>
            </a:r>
          </a:p>
          <a:p>
            <a:pPr algn="ctr"/>
            <a:r>
              <a:rPr lang="en-US" dirty="0"/>
              <a:t>(Merlin)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063696-4993-489C-9467-E9BD8C155910}"/>
                  </a:ext>
                </a:extLst>
              </p:cNvPr>
              <p:cNvSpPr txBox="1"/>
              <p:nvPr/>
            </p:nvSpPr>
            <p:spPr>
              <a:xfrm>
                <a:off x="3426325" y="2280803"/>
                <a:ext cx="44007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sends answer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:r>
                  <a:rPr lang="en-US" b="1" dirty="0"/>
                  <a:t>proof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of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063696-4993-489C-9467-E9BD8C155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325" y="2280803"/>
                <a:ext cx="4400738" cy="646331"/>
              </a:xfrm>
              <a:prstGeom prst="rect">
                <a:avLst/>
              </a:prstGeom>
              <a:blipFill>
                <a:blip r:embed="rId4"/>
                <a:stretch>
                  <a:fillRect l="-1108"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Right 8">
            <a:extLst>
              <a:ext uri="{FF2B5EF4-FFF2-40B4-BE49-F238E27FC236}">
                <a16:creationId xmlns:a16="http://schemas.microsoft.com/office/drawing/2014/main" id="{C5B1858D-8C23-4D46-95A1-3A817F62DABA}"/>
              </a:ext>
            </a:extLst>
          </p:cNvPr>
          <p:cNvSpPr/>
          <p:nvPr/>
        </p:nvSpPr>
        <p:spPr>
          <a:xfrm>
            <a:off x="3903784" y="2615082"/>
            <a:ext cx="2736850" cy="53260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3FC980E-50C2-474F-9FC5-4199A4FF98B0}"/>
                  </a:ext>
                </a:extLst>
              </p:cNvPr>
              <p:cNvSpPr/>
              <p:nvPr/>
            </p:nvSpPr>
            <p:spPr>
              <a:xfrm>
                <a:off x="7261641" y="3293245"/>
                <a:ext cx="409215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runs (randomized)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(on word-RAM)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3FC980E-50C2-474F-9FC5-4199A4FF98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641" y="3293245"/>
                <a:ext cx="4092159" cy="646331"/>
              </a:xfrm>
              <a:prstGeom prst="rect">
                <a:avLst/>
              </a:prstGeom>
              <a:blipFill>
                <a:blip r:embed="rId5"/>
                <a:stretch>
                  <a:fillRect l="-1190" t="-4717" r="-163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7749072-DE98-41A9-BE3D-8DBE5245C42B}"/>
                  </a:ext>
                </a:extLst>
              </p:cNvPr>
              <p:cNvSpPr/>
              <p:nvPr/>
            </p:nvSpPr>
            <p:spPr>
              <a:xfrm>
                <a:off x="996950" y="4124680"/>
                <a:ext cx="9326493" cy="984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/>
                  <a:t>Completeness</a:t>
                </a:r>
                <a:r>
                  <a:rPr lang="en-US" sz="2000" dirty="0"/>
                  <a:t>: 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, then exists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000" dirty="0"/>
                  <a:t> such that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accepts with probability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b="1" dirty="0"/>
                  <a:t>Soundness</a:t>
                </a:r>
                <a:r>
                  <a:rPr lang="en-US" sz="2000" dirty="0"/>
                  <a:t>:       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, then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000" dirty="0"/>
                  <a:t> rejects with probability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2/3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7749072-DE98-41A9-BE3D-8DBE5245C4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950" y="4124680"/>
                <a:ext cx="9326493" cy="984885"/>
              </a:xfrm>
              <a:prstGeom prst="rect">
                <a:avLst/>
              </a:prstGeom>
              <a:blipFill>
                <a:blip r:embed="rId6"/>
                <a:stretch>
                  <a:fillRect l="-719" t="-3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EF89562-7FCF-45C5-A6F6-0243C2D6F194}"/>
                  </a:ext>
                </a:extLst>
              </p:cNvPr>
              <p:cNvSpPr/>
              <p:nvPr/>
            </p:nvSpPr>
            <p:spPr>
              <a:xfrm>
                <a:off x="996950" y="5023238"/>
                <a:ext cx="6096000" cy="4001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000" dirty="0"/>
                  <a:t>The </a:t>
                </a:r>
                <a:r>
                  <a:rPr lang="en-US" sz="2000" i="1" u="sng" dirty="0"/>
                  <a:t>Merlin-Arthur time</a:t>
                </a:r>
                <a:r>
                  <a:rPr lang="en-US" sz="2000" i="1" dirty="0"/>
                  <a:t> </a:t>
                </a:r>
                <a:r>
                  <a:rPr lang="en-US" sz="2000" dirty="0"/>
                  <a:t>of this protocol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EF89562-7FCF-45C5-A6F6-0243C2D6F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950" y="5023238"/>
                <a:ext cx="6096000" cy="400110"/>
              </a:xfrm>
              <a:prstGeom prst="rect">
                <a:avLst/>
              </a:prstGeom>
              <a:blipFill>
                <a:blip r:embed="rId7"/>
                <a:stretch>
                  <a:fillRect l="-1100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14551DA5-C846-4778-9B39-C7D34580A2DB}"/>
              </a:ext>
            </a:extLst>
          </p:cNvPr>
          <p:cNvSpPr/>
          <p:nvPr/>
        </p:nvSpPr>
        <p:spPr>
          <a:xfrm>
            <a:off x="8223163" y="5201029"/>
            <a:ext cx="3130637" cy="793455"/>
          </a:xfrm>
          <a:prstGeom prst="wedgeRoundRectCallout">
            <a:avLst>
              <a:gd name="adj1" fmla="val -40891"/>
              <a:gd name="adj2" fmla="val -10262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Non-deterministic</a:t>
            </a:r>
            <a:r>
              <a:rPr lang="en-US" dirty="0"/>
              <a:t> algorithm: rejects with probability 1</a:t>
            </a:r>
          </a:p>
        </p:txBody>
      </p:sp>
    </p:spTree>
    <p:extLst>
      <p:ext uri="{BB962C8B-B14F-4D97-AF65-F5344CB8AC3E}">
        <p14:creationId xmlns:p14="http://schemas.microsoft.com/office/powerpoint/2010/main" val="13140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8" grpId="0"/>
      <p:bldP spid="9" grpId="0" animBg="1"/>
      <p:bldP spid="10" grpId="0"/>
      <p:bldP spid="12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7CC34-155E-428E-A4A4-9F6E4CA86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Fine-grained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32579-3FF3-453B-A74F-FC12BF3B8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FF29F3-D132-4BB1-B6D4-C0ECF93CB51F}"/>
              </a:ext>
            </a:extLst>
          </p:cNvPr>
          <p:cNvSpPr txBox="1"/>
          <p:nvPr/>
        </p:nvSpPr>
        <p:spPr>
          <a:xfrm>
            <a:off x="622300" y="6403176"/>
            <a:ext cx="553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(from </a:t>
            </a:r>
            <a:r>
              <a:rPr lang="en-US" dirty="0" err="1"/>
              <a:t>Vassilevska</a:t>
            </a:r>
            <a:r>
              <a:rPr lang="en-US" dirty="0"/>
              <a:t> Williams ’15)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86328A-0FEB-40C3-937B-22C18ED44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52" y="1600200"/>
            <a:ext cx="9077573" cy="46458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D9A375-6ECB-4263-B360-0AD6E9A3C7F1}"/>
              </a:ext>
            </a:extLst>
          </p:cNvPr>
          <p:cNvSpPr/>
          <p:nvPr/>
        </p:nvSpPr>
        <p:spPr>
          <a:xfrm>
            <a:off x="3272869" y="4692606"/>
            <a:ext cx="859914" cy="431448"/>
          </a:xfrm>
          <a:prstGeom prst="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839976-3471-4A89-8C05-0451E88872AC}"/>
              </a:ext>
            </a:extLst>
          </p:cNvPr>
          <p:cNvSpPr/>
          <p:nvPr/>
        </p:nvSpPr>
        <p:spPr>
          <a:xfrm>
            <a:off x="4419893" y="3884605"/>
            <a:ext cx="859914" cy="431448"/>
          </a:xfrm>
          <a:prstGeom prst="rect">
            <a:avLst/>
          </a:prstGeom>
          <a:noFill/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AAFEEF-E601-4163-A791-1BF94F2BD7A6}"/>
              </a:ext>
            </a:extLst>
          </p:cNvPr>
          <p:cNvSpPr/>
          <p:nvPr/>
        </p:nvSpPr>
        <p:spPr>
          <a:xfrm>
            <a:off x="5635634" y="4687791"/>
            <a:ext cx="859914" cy="431448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446EF6-F15F-44EA-B519-B4336DFDB8D0}"/>
              </a:ext>
            </a:extLst>
          </p:cNvPr>
          <p:cNvSpPr txBox="1"/>
          <p:nvPr/>
        </p:nvSpPr>
        <p:spPr>
          <a:xfrm>
            <a:off x="6734174" y="782747"/>
            <a:ext cx="5097608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Recent interest in </a:t>
            </a:r>
            <a:r>
              <a:rPr lang="en-US" sz="2800" dirty="0">
                <a:solidFill>
                  <a:srgbClr val="C00000"/>
                </a:solidFill>
              </a:rPr>
              <a:t>Merlin-Arthur protocols </a:t>
            </a:r>
            <a:r>
              <a:rPr lang="en-US" sz="2800" dirty="0"/>
              <a:t>for central problems in fine-grained complexity</a:t>
            </a:r>
          </a:p>
        </p:txBody>
      </p:sp>
    </p:spTree>
    <p:extLst>
      <p:ext uri="{BB962C8B-B14F-4D97-AF65-F5344CB8AC3E}">
        <p14:creationId xmlns:p14="http://schemas.microsoft.com/office/powerpoint/2010/main" val="119656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3A9C5-E720-407C-8617-93DBABB6D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Williams’ MA protocol for Orthogonal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41C311-FE19-41E6-887A-60DFB30417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2182" y="2857047"/>
                <a:ext cx="11023399" cy="3101009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[Williams CCC’16]: Counting OV pairs can be done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𝑛𝑑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MA time.</a:t>
                </a:r>
              </a:p>
              <a:p>
                <a:pPr lvl="1"/>
                <a:r>
                  <a:rPr lang="en-US" sz="2000" dirty="0"/>
                  <a:t>Near-optimal time</a:t>
                </a:r>
              </a:p>
              <a:p>
                <a:pPr lvl="1"/>
                <a:r>
                  <a:rPr lang="en-US" sz="2000" dirty="0"/>
                  <a:t>Nearly quadratic speedup (refuting MASETH)</a:t>
                </a:r>
              </a:p>
              <a:p>
                <a:r>
                  <a:rPr lang="en-US" sz="2400" dirty="0"/>
                  <a:t>Williams’ results led to many subsequent works:</a:t>
                </a:r>
              </a:p>
              <a:p>
                <a:pPr lvl="1"/>
                <a:r>
                  <a:rPr lang="en-US" sz="2000" dirty="0"/>
                  <a:t>[Björklund-Kaski’16]: MA Protocols for #k-Clique, Graph Coloring, Set Cover, ...</a:t>
                </a:r>
              </a:p>
              <a:p>
                <a:pPr lvl="1"/>
                <a:r>
                  <a:rPr lang="en-US" sz="2000" dirty="0"/>
                  <a:t>Further work in fine-grained cryptography and average-case fine-grained complexity [BRSV’18, …] </a:t>
                </a:r>
              </a:p>
              <a:p>
                <a:r>
                  <a:rPr lang="en-US" sz="2400" dirty="0"/>
                  <a:t>Question: Are there fast MA protocols for other problems in fine-grained complexity?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41C311-FE19-41E6-887A-60DFB30417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2182" y="2857047"/>
                <a:ext cx="11023399" cy="3101009"/>
              </a:xfrm>
              <a:blipFill>
                <a:blip r:embed="rId3"/>
                <a:stretch>
                  <a:fillRect l="-719" t="-2362" r="-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EF9F1B-96C9-4BDB-ADF5-DFE47545631E}"/>
                  </a:ext>
                </a:extLst>
              </p:cNvPr>
              <p:cNvSpPr txBox="1"/>
              <p:nvPr/>
            </p:nvSpPr>
            <p:spPr>
              <a:xfrm>
                <a:off x="944217" y="1511126"/>
                <a:ext cx="7843355" cy="65158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OV Problem: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; 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⊆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determine if there is an OV pair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so that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≔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EF9F1B-96C9-4BDB-ADF5-DFE475456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217" y="1511126"/>
                <a:ext cx="7843355" cy="651589"/>
              </a:xfrm>
              <a:prstGeom prst="rect">
                <a:avLst/>
              </a:prstGeom>
              <a:blipFill>
                <a:blip r:embed="rId4"/>
                <a:stretch>
                  <a:fillRect l="-621" t="-23853" b="-10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1E4C11D-1771-442D-8E4E-24273DEBC6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0373" y="2231882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Best known algorithms need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/>
                  <a:t> time </a:t>
                </a:r>
                <a:r>
                  <a:rPr lang="en-US" sz="2000" dirty="0"/>
                  <a:t>[Abboud-Williams-Yu’15, Chan-Williams’16] 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1E4C11D-1771-442D-8E4E-24273DEBC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73" y="2231882"/>
                <a:ext cx="10515600" cy="4351338"/>
              </a:xfrm>
              <a:prstGeom prst="rect">
                <a:avLst/>
              </a:prstGeom>
              <a:blipFill>
                <a:blip r:embed="rId5"/>
                <a:stretch>
                  <a:fillRect l="-81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F1F029A-5E4D-4D6A-8A00-1574D494D379}"/>
              </a:ext>
            </a:extLst>
          </p:cNvPr>
          <p:cNvSpPr/>
          <p:nvPr/>
        </p:nvSpPr>
        <p:spPr>
          <a:xfrm>
            <a:off x="944217" y="5735224"/>
            <a:ext cx="9846365" cy="5354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This work: </a:t>
            </a:r>
            <a:r>
              <a:rPr lang="en-US" sz="2400" u="sng" dirty="0">
                <a:solidFill>
                  <a:schemeClr val="tx1"/>
                </a:solidFill>
              </a:rPr>
              <a:t>Near-optimal</a:t>
            </a:r>
            <a:r>
              <a:rPr lang="en-US" sz="2400" dirty="0">
                <a:solidFill>
                  <a:schemeClr val="tx1"/>
                </a:solidFill>
              </a:rPr>
              <a:t> MA protocols for </a:t>
            </a:r>
            <a:r>
              <a:rPr lang="en-US" sz="2400" dirty="0">
                <a:solidFill>
                  <a:srgbClr val="C00000"/>
                </a:solidFill>
              </a:rPr>
              <a:t>3SUM</a:t>
            </a:r>
            <a:r>
              <a:rPr lang="en-US" sz="2400" dirty="0">
                <a:solidFill>
                  <a:schemeClr val="tx1"/>
                </a:solidFill>
              </a:rPr>
              <a:t> and </a:t>
            </a:r>
            <a:r>
              <a:rPr lang="en-US" sz="2400" dirty="0">
                <a:solidFill>
                  <a:srgbClr val="C00000"/>
                </a:solidFill>
              </a:rPr>
              <a:t>APSP</a:t>
            </a:r>
            <a:r>
              <a:rPr lang="en-US" sz="2400" dirty="0">
                <a:solidFill>
                  <a:schemeClr val="tx1"/>
                </a:solidFill>
              </a:rPr>
              <a:t> (and many more…)</a:t>
            </a:r>
          </a:p>
        </p:txBody>
      </p:sp>
    </p:spTree>
    <p:extLst>
      <p:ext uri="{BB962C8B-B14F-4D97-AF65-F5344CB8AC3E}">
        <p14:creationId xmlns:p14="http://schemas.microsoft.com/office/powerpoint/2010/main" val="281333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4D15-D72C-4D28-8524-5A8B2113E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Results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43021B-7CE7-42BB-89AB-BA18F4DD0373}"/>
              </a:ext>
            </a:extLst>
          </p:cNvPr>
          <p:cNvSpPr/>
          <p:nvPr/>
        </p:nvSpPr>
        <p:spPr>
          <a:xfrm>
            <a:off x="1936750" y="1654176"/>
            <a:ext cx="7912100" cy="9572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3-SUM, (min,+)-convolution, Subset Sum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303F1E-1076-446B-851C-AC93D0B4E265}"/>
              </a:ext>
            </a:extLst>
          </p:cNvPr>
          <p:cNvSpPr/>
          <p:nvPr/>
        </p:nvSpPr>
        <p:spPr>
          <a:xfrm>
            <a:off x="1936750" y="2872582"/>
            <a:ext cx="7912100" cy="9572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Counting Zero-weight Cliques, APSP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BCE3C2A4-78CB-4492-9398-A52BD8EAA806}"/>
                  </a:ext>
                </a:extLst>
              </p:cNvPr>
              <p:cNvSpPr/>
              <p:nvPr/>
            </p:nvSpPr>
            <p:spPr>
              <a:xfrm>
                <a:off x="1936750" y="4090988"/>
                <a:ext cx="7912100" cy="957262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-</a:t>
                </a:r>
                <a:r>
                  <a:rPr lang="en-US" sz="3200" dirty="0" err="1"/>
                  <a:t>Unsatisfiability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BCE3C2A4-78CB-4492-9398-A52BD8EAA8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750" y="4090988"/>
                <a:ext cx="7912100" cy="957262"/>
              </a:xfrm>
              <a:prstGeom prst="roundRect">
                <a:avLst/>
              </a:prstGeom>
              <a:blipFill>
                <a:blip r:embed="rId3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33C9C04-7304-4C7D-B577-502FDD7EEE45}"/>
              </a:ext>
            </a:extLst>
          </p:cNvPr>
          <p:cNvSpPr/>
          <p:nvPr/>
        </p:nvSpPr>
        <p:spPr>
          <a:xfrm>
            <a:off x="1920875" y="5309394"/>
            <a:ext cx="7912100" cy="9572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Quantified Boolean Formula</a:t>
            </a:r>
          </a:p>
        </p:txBody>
      </p:sp>
    </p:spTree>
    <p:extLst>
      <p:ext uri="{BB962C8B-B14F-4D97-AF65-F5344CB8AC3E}">
        <p14:creationId xmlns:p14="http://schemas.microsoft.com/office/powerpoint/2010/main" val="201306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2478C5-9A21-4941-979A-1CC62B68F26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Result 1: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-SUM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2478C5-9A21-4941-979A-1CC62B68F2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6C648B-1780-48D4-93E3-9ADBA4655A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1847" y="3520233"/>
                <a:ext cx="10965068" cy="4791075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/>
                  <a:t>Theorem</a:t>
                </a:r>
                <a:r>
                  <a:rPr lang="en-US" sz="2400" dirty="0"/>
                  <a:t>: Certifying that no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-SUM solution exists can be done in MA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/3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pPr lvl="1"/>
                <a:r>
                  <a:rPr lang="en-US" dirty="0"/>
                  <a:t>“NO 3-SUM” can be certified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MA time (near-optimal).</a:t>
                </a:r>
              </a:p>
              <a:p>
                <a:r>
                  <a:rPr lang="en-US" sz="2400" dirty="0"/>
                  <a:t>Previously known [C</a:t>
                </a:r>
                <a:r>
                  <a:rPr lang="en-US" sz="1800" dirty="0"/>
                  <a:t>armosino</a:t>
                </a:r>
                <a:r>
                  <a:rPr lang="en-US" sz="2400" dirty="0"/>
                  <a:t>-G</a:t>
                </a:r>
                <a:r>
                  <a:rPr lang="en-US" sz="1800" dirty="0"/>
                  <a:t>ao</a:t>
                </a:r>
                <a:r>
                  <a:rPr lang="en-US" sz="2400" dirty="0"/>
                  <a:t>-I</a:t>
                </a:r>
                <a:r>
                  <a:rPr lang="en-US" sz="1800" dirty="0"/>
                  <a:t>mpagliazzo</a:t>
                </a:r>
                <a:r>
                  <a:rPr lang="en-US" sz="2400" dirty="0"/>
                  <a:t>-M</a:t>
                </a:r>
                <a:r>
                  <a:rPr lang="en-US" sz="1800" dirty="0"/>
                  <a:t>ihajlin</a:t>
                </a:r>
                <a:r>
                  <a:rPr lang="en-US" sz="2400" dirty="0"/>
                  <a:t>-P</a:t>
                </a:r>
                <a:r>
                  <a:rPr lang="en-US" sz="1800" dirty="0"/>
                  <a:t>aturi</a:t>
                </a:r>
                <a:r>
                  <a:rPr lang="en-US" sz="2400" dirty="0"/>
                  <a:t>-S</a:t>
                </a:r>
                <a:r>
                  <a:rPr lang="en-US" sz="1800" dirty="0"/>
                  <a:t>chneider</a:t>
                </a:r>
                <a:r>
                  <a:rPr lang="en-US" sz="2400" dirty="0"/>
                  <a:t>’16]: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</a:t>
                </a:r>
                <a:r>
                  <a:rPr lang="en-US" sz="2000" dirty="0"/>
                  <a:t> “NO 3-SUM” can be certified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Nondeterministic time.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6C648B-1780-48D4-93E3-9ADBA4655A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1847" y="3520233"/>
                <a:ext cx="10965068" cy="4791075"/>
              </a:xfrm>
              <a:blipFill>
                <a:blip r:embed="rId4"/>
                <a:stretch>
                  <a:fillRect l="-779" t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0D947CE-A6CE-4325-8449-80384C4BEF54}"/>
              </a:ext>
            </a:extLst>
          </p:cNvPr>
          <p:cNvSpPr txBox="1"/>
          <p:nvPr/>
        </p:nvSpPr>
        <p:spPr>
          <a:xfrm>
            <a:off x="8242300" y="3187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7F85CB4-9F87-4375-B0D1-F564E5414988}"/>
                  </a:ext>
                </a:extLst>
              </p:cNvPr>
              <p:cNvSpPr/>
              <p:nvPr/>
            </p:nvSpPr>
            <p:spPr>
              <a:xfrm>
                <a:off x="1850185" y="1550137"/>
                <a:ext cx="7118350" cy="67248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-SUM Problem </a:t>
                </a:r>
                <a:r>
                  <a:rPr lang="en-US" dirty="0"/>
                  <a:t>(for fixed integer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/>
                  <a:t>)</a:t>
                </a:r>
                <a:r>
                  <a:rPr lang="en-US" sz="2000" dirty="0"/>
                  <a:t>: Given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integers, decide if there exist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of them that sum to zero.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7F85CB4-9F87-4375-B0D1-F564E54149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185" y="1550137"/>
                <a:ext cx="7118350" cy="672480"/>
              </a:xfrm>
              <a:prstGeom prst="rect">
                <a:avLst/>
              </a:prstGeom>
              <a:blipFill>
                <a:blip r:embed="rId5"/>
                <a:stretch>
                  <a:fillRect t="-6195" r="-257" b="-16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B8A2AD-BBCD-4B1A-9B7B-4915C457017C}"/>
              </a:ext>
            </a:extLst>
          </p:cNvPr>
          <p:cNvCxnSpPr/>
          <p:nvPr/>
        </p:nvCxnSpPr>
        <p:spPr>
          <a:xfrm>
            <a:off x="626165" y="6070876"/>
            <a:ext cx="566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BBAA28-25B0-4328-824F-01DAAEE7F59E}"/>
                  </a:ext>
                </a:extLst>
              </p:cNvPr>
              <p:cNvSpPr txBox="1"/>
              <p:nvPr/>
            </p:nvSpPr>
            <p:spPr>
              <a:xfrm>
                <a:off x="626165" y="6072256"/>
                <a:ext cx="3714750" cy="344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sz="1600" dirty="0"/>
                  <a:t> hides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factors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BBAA28-25B0-4328-824F-01DAAEE7F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65" y="6072256"/>
                <a:ext cx="3714750" cy="344646"/>
              </a:xfrm>
              <a:prstGeom prst="rect">
                <a:avLst/>
              </a:prstGeom>
              <a:blipFill>
                <a:blip r:embed="rId6"/>
                <a:stretch>
                  <a:fillRect t="-3509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3FD6E0B-DA98-424A-8231-62839B57E3D4}"/>
                  </a:ext>
                </a:extLst>
              </p:cNvPr>
              <p:cNvSpPr/>
              <p:nvPr/>
            </p:nvSpPr>
            <p:spPr>
              <a:xfrm>
                <a:off x="926548" y="2376233"/>
                <a:ext cx="7315752" cy="8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Best known algorithm for 3-SUM runs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400" dirty="0"/>
                  <a:t> time</a:t>
                </a:r>
              </a:p>
              <a:p>
                <a:r>
                  <a:rPr lang="en-US" sz="2400" dirty="0"/>
                  <a:t> 			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-SUM: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d>
                          <m:dPr>
                            <m:begChr m:val="⌈"/>
                            <m:endChr m:val="⌉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/2</m:t>
                            </m:r>
                          </m:e>
                        </m:d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time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3FD6E0B-DA98-424A-8231-62839B57E3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548" y="2376233"/>
                <a:ext cx="7315752" cy="869341"/>
              </a:xfrm>
              <a:prstGeom prst="rect">
                <a:avLst/>
              </a:prstGeom>
              <a:blipFill>
                <a:blip r:embed="rId7"/>
                <a:stretch>
                  <a:fillRect l="-1333" t="-3521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630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60AEE-4D20-4C4F-849D-D0A9E7A65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of the 3-SUM protocol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92199B8-B60E-47B3-9188-27E34B1BE2F0}"/>
                  </a:ext>
                </a:extLst>
              </p:cNvPr>
              <p:cNvSpPr/>
              <p:nvPr/>
            </p:nvSpPr>
            <p:spPr>
              <a:xfrm>
                <a:off x="1621885" y="1481955"/>
                <a:ext cx="6692900" cy="877372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Subset Sum Problem: Given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integers and a target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, decide if there exists a subset of them that sums to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92199B8-B60E-47B3-9188-27E34B1BE2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885" y="1481955"/>
                <a:ext cx="6692900" cy="877372"/>
              </a:xfrm>
              <a:prstGeom prst="rect">
                <a:avLst/>
              </a:prstGeom>
              <a:blipFill>
                <a:blip r:embed="rId3"/>
                <a:stretch>
                  <a:fillRect l="-91" r="-1000" b="-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22DAF7-CB59-4ADE-AA1F-D819359917B4}"/>
              </a:ext>
            </a:extLst>
          </p:cNvPr>
          <p:cNvCxnSpPr/>
          <p:nvPr/>
        </p:nvCxnSpPr>
        <p:spPr>
          <a:xfrm>
            <a:off x="381000" y="6216650"/>
            <a:ext cx="566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7FBC80-EC90-4E3B-B668-6E208F901B68}"/>
                  </a:ext>
                </a:extLst>
              </p:cNvPr>
              <p:cNvSpPr txBox="1"/>
              <p:nvPr/>
            </p:nvSpPr>
            <p:spPr>
              <a:xfrm>
                <a:off x="425450" y="6216650"/>
                <a:ext cx="37147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600" dirty="0"/>
                  <a:t> hides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factors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7FBC80-EC90-4E3B-B668-6E208F901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50" y="6216650"/>
                <a:ext cx="3714750" cy="338554"/>
              </a:xfrm>
              <a:prstGeom prst="rect">
                <a:avLst/>
              </a:prstGeom>
              <a:blipFill>
                <a:blip r:embed="rId4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9067B77-C51C-4D80-AFD7-4D4FC8B61A9A}"/>
                  </a:ext>
                </a:extLst>
              </p:cNvPr>
              <p:cNvSpPr/>
              <p:nvPr/>
            </p:nvSpPr>
            <p:spPr>
              <a:xfrm>
                <a:off x="1504547" y="3788518"/>
                <a:ext cx="6927575" cy="998163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,+)</m:t>
                    </m:r>
                  </m:oMath>
                </a14:m>
                <a:r>
                  <a:rPr lang="en-US" sz="2000" dirty="0"/>
                  <a:t>-convolution: Given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,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1≤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r>
                          <m:rPr>
                            <m:lit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func>
                    <m:r>
                      <m:rPr>
                        <m:lit/>
                      </m:rPr>
                      <a:rPr lang="en-US" sz="20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9067B77-C51C-4D80-AFD7-4D4FC8B61A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547" y="3788518"/>
                <a:ext cx="6927575" cy="998163"/>
              </a:xfrm>
              <a:prstGeom prst="rect">
                <a:avLst/>
              </a:prstGeom>
              <a:blipFill>
                <a:blip r:embed="rId5"/>
                <a:stretch>
                  <a:fillRect l="-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BE881EA-87D2-45C2-BB32-C50800A367F4}"/>
                  </a:ext>
                </a:extLst>
              </p:cNvPr>
              <p:cNvSpPr/>
              <p:nvPr/>
            </p:nvSpPr>
            <p:spPr>
              <a:xfrm>
                <a:off x="1243219" y="5242279"/>
                <a:ext cx="8646768" cy="4707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Theorem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,+)</m:t>
                    </m:r>
                  </m:oMath>
                </a14:m>
                <a:r>
                  <a:rPr lang="en-US" sz="2400" dirty="0"/>
                  <a:t>-convolution can be computed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MA time.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BE881EA-87D2-45C2-BB32-C50800A367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219" y="5242279"/>
                <a:ext cx="8646768" cy="470706"/>
              </a:xfrm>
              <a:prstGeom prst="rect">
                <a:avLst/>
              </a:prstGeom>
              <a:blipFill>
                <a:blip r:embed="rId6"/>
                <a:stretch>
                  <a:fillRect l="-1128" t="-7792" r="-21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749DB12-89D4-40D2-9E04-765E564B0DF9}"/>
                  </a:ext>
                </a:extLst>
              </p:cNvPr>
              <p:cNvSpPr/>
              <p:nvPr/>
            </p:nvSpPr>
            <p:spPr>
              <a:xfrm>
                <a:off x="1243219" y="2501306"/>
                <a:ext cx="8519767" cy="1102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Best known algorithm runs 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time [Horowitz-Sahni’74]</a:t>
                </a:r>
              </a:p>
              <a:p>
                <a:r>
                  <a:rPr lang="en-US" sz="2400" b="1" dirty="0"/>
                  <a:t>Theorem</a:t>
                </a:r>
                <a:r>
                  <a:rPr lang="en-US" sz="2400" dirty="0"/>
                  <a:t>: “NO Subset Sum” can be certified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/3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MA time.</a:t>
                </a:r>
              </a:p>
              <a:p>
                <a:r>
                  <a:rPr lang="en-US" sz="2000" dirty="0"/>
                  <a:t>Previous result [Nederlof’17]: “NO Subset Sum”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0.49991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MA Time.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749DB12-89D4-40D2-9E04-765E564B0D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219" y="2501306"/>
                <a:ext cx="8519767" cy="1102546"/>
              </a:xfrm>
              <a:prstGeom prst="rect">
                <a:avLst/>
              </a:prstGeom>
              <a:blipFill>
                <a:blip r:embed="rId7"/>
                <a:stretch>
                  <a:fillRect l="-1144" t="-1657"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C9A6F81-1DF0-401F-8984-5755BE58D488}"/>
              </a:ext>
            </a:extLst>
          </p:cNvPr>
          <p:cNvSpPr txBox="1"/>
          <p:nvPr/>
        </p:nvSpPr>
        <p:spPr>
          <a:xfrm>
            <a:off x="1243219" y="4829814"/>
            <a:ext cx="7404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the techniques from [Vassilevska-Williams’09], we obtain: </a:t>
            </a:r>
          </a:p>
        </p:txBody>
      </p:sp>
    </p:spTree>
    <p:extLst>
      <p:ext uri="{BB962C8B-B14F-4D97-AF65-F5344CB8AC3E}">
        <p14:creationId xmlns:p14="http://schemas.microsoft.com/office/powerpoint/2010/main" val="87422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BAC6B-56C8-4144-936A-45D252DD6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2: Counting Cliques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DBB9D9-4850-4F08-8320-9C9C8C5475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8818" y="3798967"/>
                <a:ext cx="11416145" cy="4351338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Theorem</a:t>
                </a:r>
                <a:r>
                  <a:rPr lang="en-US" dirty="0"/>
                  <a:t>: #ZW-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-Clique can be solved in MA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/2⌉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#ZW-4-Clique in MA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Further improvement for odd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on sparse graphs</a:t>
                </a:r>
              </a:p>
              <a:p>
                <a:pPr lvl="1"/>
                <a:r>
                  <a:rPr lang="en-US" dirty="0"/>
                  <a:t>e.g., #ZW-Triangle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MA time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proof length</a:t>
                </a:r>
              </a:p>
              <a:p>
                <a:r>
                  <a:rPr lang="en-US" dirty="0"/>
                  <a:t>Implications: APSP (and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,+)</m:t>
                    </m:r>
                  </m:oMath>
                </a14:m>
                <a:r>
                  <a:rPr lang="en-US" dirty="0"/>
                  <a:t>-product) can be solved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MA time</a:t>
                </a:r>
              </a:p>
              <a:p>
                <a:pPr lvl="1"/>
                <a:r>
                  <a:rPr lang="en-US" dirty="0"/>
                  <a:t>Previously known [CGIMPS’16]: APSP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𝟗𝟒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Non-deterministic time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DBB9D9-4850-4F08-8320-9C9C8C5475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8818" y="3798967"/>
                <a:ext cx="11416145" cy="4351338"/>
              </a:xfrm>
              <a:blipFill>
                <a:blip r:embed="rId3"/>
                <a:stretch>
                  <a:fillRect l="-96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3552A2C-95EE-47AB-BC45-A5E89462B75C}"/>
                  </a:ext>
                </a:extLst>
              </p:cNvPr>
              <p:cNvSpPr/>
              <p:nvPr/>
            </p:nvSpPr>
            <p:spPr>
              <a:xfrm>
                <a:off x="978476" y="2888353"/>
                <a:ext cx="9211542" cy="814526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dirty="0"/>
                  <a:t>#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ZeroWeight</a:t>
                </a:r>
                <a:r>
                  <a:rPr lang="en-US" sz="2000" dirty="0"/>
                  <a:t>-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-clique: Given a simple undirected graph (with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vertices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edges) with </a:t>
                </a:r>
                <a:r>
                  <a:rPr lang="en-US" sz="2000" dirty="0">
                    <a:solidFill>
                      <a:srgbClr val="C00000"/>
                    </a:solidFill>
                  </a:rPr>
                  <a:t>integer edge weights</a:t>
                </a:r>
                <a:r>
                  <a:rPr lang="en-US" sz="2000" dirty="0"/>
                  <a:t>, count the number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-cliques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with zero total weight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3552A2C-95EE-47AB-BC45-A5E89462B7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476" y="2888353"/>
                <a:ext cx="9211542" cy="814526"/>
              </a:xfrm>
              <a:prstGeom prst="rect">
                <a:avLst/>
              </a:prstGeom>
              <a:blipFill>
                <a:blip r:embed="rId4"/>
                <a:stretch>
                  <a:fillRect l="-661" b="-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5909A86-ED4E-4638-8FB4-3222D5774493}"/>
                  </a:ext>
                </a:extLst>
              </p:cNvPr>
              <p:cNvSpPr/>
              <p:nvPr/>
            </p:nvSpPr>
            <p:spPr>
              <a:xfrm>
                <a:off x="978476" y="1248591"/>
                <a:ext cx="8428759" cy="1591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Previous results for Counting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-cliques in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-vertex graph (for fixed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/>
                  <a:t>):</a:t>
                </a:r>
              </a:p>
              <a:p>
                <a:r>
                  <a:rPr lang="en-US" dirty="0"/>
                  <a:t>                    [Williams’16]: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d>
                              <m:dPr>
                                <m:begChr m:val="⌊"/>
                                <m:endChr m:val="⌋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</m:d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MA time</a:t>
                </a:r>
              </a:p>
              <a:p>
                <a:r>
                  <a:rPr lang="en-US" dirty="0"/>
                  <a:t>        [Björklund-Kaski’16]: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/6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MA time </a:t>
                </a:r>
                <a:r>
                  <a:rPr lang="en-US" sz="1600" dirty="0"/>
                  <a:t>(for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600" dirty="0"/>
                  <a:t> divisible by 6)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[Goldreich-Rothblum’17]: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MA time</a:t>
                </a:r>
              </a:p>
              <a:p>
                <a:r>
                  <a:rPr lang="en-US" dirty="0"/>
                  <a:t>(nearly quadratic speedup)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5909A86-ED4E-4638-8FB4-3222D57744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476" y="1248591"/>
                <a:ext cx="8428759" cy="1591718"/>
              </a:xfrm>
              <a:prstGeom prst="rect">
                <a:avLst/>
              </a:prstGeom>
              <a:blipFill>
                <a:blip r:embed="rId5"/>
                <a:stretch>
                  <a:fillRect l="-651" t="-2299" b="-4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617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9C7D43-729B-4B22-9CF4-5B6E2E3AD34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Result 3: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-UNSAT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9C7D43-729B-4B22-9CF4-5B6E2E3AD3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F1CEFF-DD0B-4139-BC86-5228F96866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1122" y="1620062"/>
                <a:ext cx="11085367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Input: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-variable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-clause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-CNF</a:t>
                </a:r>
              </a:p>
              <a:p>
                <a:pPr lvl="1"/>
                <a:r>
                  <a:rPr lang="en-US" sz="1600" dirty="0"/>
                  <a:t>Example: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∨¬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∨¬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/>
                  <a:t> </a:t>
                </a:r>
                <a:r>
                  <a:rPr lang="en-US" altLang="zh-CN" sz="1600" dirty="0"/>
                  <a:t>is a (satisfiable) 3-CNF</a:t>
                </a:r>
                <a:endParaRPr lang="en-US" sz="1600" dirty="0"/>
              </a:p>
              <a:p>
                <a:r>
                  <a:rPr lang="en-US" sz="2400" dirty="0"/>
                  <a:t>Best known algorithms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-CNF-SAT runs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𝑐𝑛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time (for some constant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r>
                  <a:rPr lang="pt-BR" sz="2400" b="1" dirty="0"/>
                  <a:t>Theorem</a:t>
                </a:r>
                <a:r>
                  <a:rPr lang="pt-BR" sz="2400" dirty="0"/>
                  <a:t>: Certifying that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pt-BR" sz="2400" dirty="0"/>
                  <a:t>-CNF is unsatisfiable can be done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pt-BR" sz="2400" dirty="0"/>
                  <a:t> MA time </a:t>
                </a:r>
                <a:r>
                  <a:rPr lang="en-US" sz="2400" dirty="0"/>
                  <a:t>(for some constant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)</a:t>
                </a:r>
                <a:endParaRPr lang="pt-BR" sz="2400" dirty="0"/>
              </a:p>
              <a:p>
                <a:r>
                  <a:rPr lang="en-US" sz="2400" dirty="0"/>
                  <a:t>Previously known: </a:t>
                </a:r>
                <a:r>
                  <a:rPr lang="pt-BR" sz="2400" dirty="0"/>
                  <a:t>#SAT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2400" dirty="0"/>
                  <a:t> MA time </a:t>
                </a:r>
                <a:r>
                  <a:rPr lang="en-US" sz="2400" dirty="0"/>
                  <a:t>[Williams’16]</a:t>
                </a:r>
                <a:endParaRPr lang="pt-BR" sz="2400" dirty="0"/>
              </a:p>
              <a:p>
                <a:r>
                  <a:rPr lang="pt-BR" sz="2400" dirty="0"/>
                  <a:t>Remark: </a:t>
                </a:r>
              </a:p>
              <a:p>
                <a:pPr lvl="1"/>
                <a:r>
                  <a:rPr lang="pt-BR" sz="2000" dirty="0"/>
                  <a:t>Williams’ protocol </a:t>
                </a:r>
                <a:r>
                  <a:rPr lang="pt-BR" sz="2000" i="1" dirty="0"/>
                  <a:t>algebrizes</a:t>
                </a:r>
                <a:r>
                  <a:rPr lang="pt-BR" sz="2000" dirty="0"/>
                  <a:t> (in the sense of [Aaronson-Wigderson’09]).</a:t>
                </a:r>
              </a:p>
              <a:p>
                <a:pPr lvl="1"/>
                <a:r>
                  <a:rPr lang="en-US" sz="2000" dirty="0"/>
                  <a:t>There is NO </a:t>
                </a:r>
                <a:r>
                  <a:rPr lang="en-US" sz="2000" dirty="0" err="1"/>
                  <a:t>algebrizing</a:t>
                </a:r>
                <a:r>
                  <a:rPr lang="en-US" sz="2000" dirty="0"/>
                  <a:t> protocol for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-UNSAT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pt-BR" sz="2000" dirty="0"/>
                  <a:t> time.</a:t>
                </a:r>
              </a:p>
              <a:p>
                <a:pPr lvl="1"/>
                <a:r>
                  <a:rPr lang="en-US" sz="2000" dirty="0"/>
                  <a:t>Therefore we have to exploit non-</a:t>
                </a:r>
                <a:r>
                  <a:rPr lang="en-US" sz="2000" dirty="0" err="1"/>
                  <a:t>algebrizing</a:t>
                </a:r>
                <a:r>
                  <a:rPr lang="en-US" sz="2000" dirty="0"/>
                  <a:t> properties in our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-UNSAT protocol.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F1CEFF-DD0B-4139-BC86-5228F96866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1122" y="1620062"/>
                <a:ext cx="11085367" cy="4351338"/>
              </a:xfrm>
              <a:blipFill>
                <a:blip r:embed="rId4"/>
                <a:stretch>
                  <a:fillRect l="-715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0532EC-308C-460C-880E-23835B7934C3}"/>
              </a:ext>
            </a:extLst>
          </p:cNvPr>
          <p:cNvCxnSpPr/>
          <p:nvPr/>
        </p:nvCxnSpPr>
        <p:spPr>
          <a:xfrm>
            <a:off x="361122" y="6311900"/>
            <a:ext cx="566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4F4969-3B25-47AC-BF5C-ADC64EA6AEC7}"/>
                  </a:ext>
                </a:extLst>
              </p:cNvPr>
              <p:cNvSpPr txBox="1"/>
              <p:nvPr/>
            </p:nvSpPr>
            <p:spPr>
              <a:xfrm>
                <a:off x="361122" y="6313280"/>
                <a:ext cx="37147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600" dirty="0"/>
                  <a:t> hides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factors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4F4969-3B25-47AC-BF5C-ADC64EA6A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22" y="6313280"/>
                <a:ext cx="3714750" cy="338554"/>
              </a:xfrm>
              <a:prstGeom prst="rect">
                <a:avLst/>
              </a:prstGeom>
              <a:blipFill>
                <a:blip r:embed="rId5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33099</TotalTime>
  <Words>1699</Words>
  <Application>Microsoft Office PowerPoint</Application>
  <PresentationFormat>Widescreen</PresentationFormat>
  <Paragraphs>172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Merriweather</vt:lpstr>
      <vt:lpstr>等线</vt:lpstr>
      <vt:lpstr>等线 Light</vt:lpstr>
      <vt:lpstr>Arial</vt:lpstr>
      <vt:lpstr>Calibri</vt:lpstr>
      <vt:lpstr>Calibri Light</vt:lpstr>
      <vt:lpstr>Cambria Math</vt:lpstr>
      <vt:lpstr>Office Theme</vt:lpstr>
      <vt:lpstr>Improved Merlin-Arthur Protocols for Central Problems  in Fine-Grained Complexity</vt:lpstr>
      <vt:lpstr>Merlin-Arthur Proof Systems</vt:lpstr>
      <vt:lpstr>Fine-grained Complexity</vt:lpstr>
      <vt:lpstr>Williams’ MA protocol for Orthogonal Vectors</vt:lpstr>
      <vt:lpstr>New Results</vt:lpstr>
      <vt:lpstr>Result 1: k-SUM</vt:lpstr>
      <vt:lpstr>Implications of the 3-SUM protocol</vt:lpstr>
      <vt:lpstr>Result 2: Counting Cliques</vt:lpstr>
      <vt:lpstr>Result 3: k-UNSAT</vt:lpstr>
      <vt:lpstr>Result 4: Quantified Boolean Formula</vt:lpstr>
      <vt:lpstr>PowerPoint Presentation</vt:lpstr>
      <vt:lpstr>NO-3-SUM</vt:lpstr>
      <vt:lpstr>Step 1:  NO-3-SUM  →  #3-SUM with small input range</vt:lpstr>
      <vt:lpstr>Step 2: Verifying Polynomial Coefficients</vt:lpstr>
      <vt:lpstr>Step 2: Verifying Polynomial Coefficients (cont’d)</vt:lpstr>
      <vt:lpstr>Open problems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Improved Merlin-Arthur Protocols for Central Problems  in Fine-Grained Complexity</dc:title>
  <dc:creator>Ce Jin</dc:creator>
  <cp:lastModifiedBy>Ce Jin</cp:lastModifiedBy>
  <cp:revision>1261</cp:revision>
  <dcterms:created xsi:type="dcterms:W3CDTF">2021-12-16T19:28:26Z</dcterms:created>
  <dcterms:modified xsi:type="dcterms:W3CDTF">2022-03-27T20:27:37Z</dcterms:modified>
</cp:coreProperties>
</file>