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3" r:id="rId5"/>
    <p:sldId id="259" r:id="rId6"/>
    <p:sldId id="261" r:id="rId7"/>
    <p:sldId id="262" r:id="rId8"/>
    <p:sldId id="260" r:id="rId9"/>
    <p:sldId id="272" r:id="rId10"/>
    <p:sldId id="265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63" r:id="rId20"/>
    <p:sldId id="264" r:id="rId21"/>
    <p:sldId id="279" r:id="rId22"/>
    <p:sldId id="280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3" autoAdjust="0"/>
    <p:restoredTop sz="87844" autoAdjust="0"/>
  </p:normalViewPr>
  <p:slideViewPr>
    <p:cSldViewPr snapToGrid="0">
      <p:cViewPr varScale="1">
        <p:scale>
          <a:sx n="69" d="100"/>
          <a:sy n="69" d="100"/>
        </p:scale>
        <p:origin x="2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A0A5-7F70-4FFB-8613-B674F97205A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BDCE-2093-451A-AAAA-319BCA606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20min talk + 5min </a:t>
            </a:r>
            <a:r>
              <a:rPr lang="en-US" dirty="0" err="1"/>
              <a:t>transtition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problems regarding distance computation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2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ingredients used in all our </a:t>
            </a:r>
            <a:r>
              <a:rPr lang="en-US" dirty="0" err="1"/>
              <a:t>ansc</a:t>
            </a:r>
            <a:r>
              <a:rPr lang="en-US" dirty="0"/>
              <a:t> </a:t>
            </a:r>
            <a:r>
              <a:rPr lang="en-US" dirty="0" err="1"/>
              <a:t>algos</a:t>
            </a:r>
            <a:r>
              <a:rPr lang="en-US" dirty="0"/>
              <a:t> in a simple variant of BFS ( or </a:t>
            </a:r>
            <a:r>
              <a:rPr lang="en-US" dirty="0" err="1"/>
              <a:t>dijkstra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8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D, for each node v, is there a cycle around v of length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is the shortest cycle passing through v has length at least D/(1+eps)? And the general idea is sampling nodes carefully.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1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 to forbid fake cycles in undirected graphs.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05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1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Reduction between </a:t>
            </a:r>
            <a:r>
              <a:rPr lang="en-US" dirty="0" err="1"/>
              <a:t>nPSP</a:t>
            </a:r>
            <a:r>
              <a:rPr lang="en-US" dirty="0"/>
              <a:t> and ANSC in undirected unweighted graphs?</a:t>
            </a:r>
          </a:p>
          <a:p>
            <a:pPr lvl="2"/>
            <a:r>
              <a:rPr lang="en-US" dirty="0"/>
              <a:t>ANSC -&gt; APSP on dense graphs [Agarwal and Ramachandran’18]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8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many applications in both theory and practice, computing all of the distances in the graph is overkill, and instead we only care about some of the distances (e.g. multi-source multi-sink routing [LZSF07], </a:t>
            </a:r>
            <a:r>
              <a:rPr lang="en-US" dirty="0" err="1"/>
              <a:t>manyto</a:t>
            </a:r>
            <a:r>
              <a:rPr lang="en-US" dirty="0"/>
              <a:t>-many shortest paths [KSS+07], etc.). We ask a question that has been asked many times before: Can we compute some distances in a graph faster than computing all distances?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3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1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 </a:t>
                </a:r>
                <a:r>
                  <a:rPr lang="en-US" dirty="0" err="1"/>
                  <a:t>nPSP</a:t>
                </a:r>
                <a:r>
                  <a:rPr lang="en-US" dirty="0"/>
                  <a:t>  offline version of approx. DO.  Faster if has trade off b/w p and q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pairs: (0) is natural (1) correspond to ANSC better. (2) correspond to one LB result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Why </a:t>
                </a:r>
                <a:r>
                  <a:rPr lang="en-US" b="0" i="0">
                    <a:latin typeface="Cambria Math" panose="02040503050406030204" pitchFamily="18" charset="0"/>
                  </a:rPr>
                  <a:t>𝑛</a:t>
                </a:r>
                <a:r>
                  <a:rPr lang="en-US" dirty="0"/>
                  <a:t> pairs: (0) is natural (1) correspond to ANSC better. (2) correspond to one LB result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8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Most interesting one: work in the 1 + 1/k approx. regime.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For any constant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i="1" dirty="0"/>
                  <a:t>, </a:t>
                </a:r>
                <a:endParaRPr lang="en-US" dirty="0"/>
              </a:p>
              <a:p>
                <a:r>
                  <a:rPr lang="en-US" dirty="0"/>
                  <a:t>Non-combinatorial LB: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den>
                        </m:f>
                      </m:sup>
                    </m:sSup>
                  </m:oMath>
                </a14:m>
                <a:r>
                  <a:rPr lang="en-US" dirty="0"/>
                  <a:t> LB using 3-uniform </a:t>
                </a:r>
                <a:r>
                  <a:rPr lang="en-US" dirty="0" err="1"/>
                  <a:t>hyperclique</a:t>
                </a:r>
                <a:r>
                  <a:rPr lang="en-US" dirty="0"/>
                  <a:t> hypothesis ( </a:t>
                </a:r>
                <a:r>
                  <a:rPr lang="en-US" dirty="0" err="1"/>
                  <a:t>tocheck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Most interesting one: work in the 1 + 1/k approx. regime.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For any constant integer </a:t>
                </a:r>
                <a:r>
                  <a:rPr lang="en-US" b="0" i="0">
                    <a:latin typeface="Cambria Math" panose="02040503050406030204" pitchFamily="18" charset="0"/>
                  </a:rPr>
                  <a:t>𝑘≥1</a:t>
                </a:r>
                <a:r>
                  <a:rPr lang="en-US" i="1" dirty="0"/>
                  <a:t>, </a:t>
                </a:r>
                <a:endParaRPr lang="en-US" dirty="0"/>
              </a:p>
              <a:p>
                <a:r>
                  <a:rPr lang="en-US" dirty="0"/>
                  <a:t>Non-combinatorial LB: </a:t>
                </a:r>
                <a:r>
                  <a:rPr lang="en-US" b="0" i="0">
                    <a:latin typeface="Cambria Math" panose="02040503050406030204" pitchFamily="18" charset="0"/>
                  </a:rPr>
                  <a:t>𝑛^(2𝜔/3−𝑜(1)),</a:t>
                </a:r>
                <a:endParaRPr lang="en-US" b="0" dirty="0"/>
              </a:p>
              <a:p>
                <a:r>
                  <a:rPr lang="en-US" dirty="0"/>
                  <a:t>Or: </a:t>
                </a:r>
                <a:r>
                  <a:rPr lang="en-US" b="0" i="0">
                    <a:latin typeface="Cambria Math" panose="02040503050406030204" pitchFamily="18" charset="0"/>
                  </a:rPr>
                  <a:t>𝑛^(3/2−1/Θ(𝑘) )</a:t>
                </a:r>
                <a:r>
                  <a:rPr lang="en-US" dirty="0"/>
                  <a:t> LB using 3-uniform </a:t>
                </a:r>
                <a:r>
                  <a:rPr lang="en-US" dirty="0" err="1"/>
                  <a:t>hyperclique</a:t>
                </a:r>
                <a:r>
                  <a:rPr lang="en-US" dirty="0"/>
                  <a:t> hypothesis ( </a:t>
                </a:r>
                <a:r>
                  <a:rPr lang="en-US" dirty="0" err="1"/>
                  <a:t>tocheck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k-approximate </a:t>
                </a:r>
                <a:r>
                  <a:rPr lang="en-US" dirty="0" err="1"/>
                  <a:t>nPSP</a:t>
                </a:r>
                <a:r>
                  <a:rPr lang="en-US" dirty="0"/>
                  <a:t> (offline distance oracle queries)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cycle-removal technique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can’t work for approx.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k-approximate </a:t>
                </a:r>
                <a:r>
                  <a:rPr lang="en-US" dirty="0" err="1"/>
                  <a:t>nPSP</a:t>
                </a:r>
                <a:r>
                  <a:rPr lang="en-US" dirty="0"/>
                  <a:t> (offline distance oracle queries)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cycle-removal technique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can’t work for approx. ratio </a:t>
                </a:r>
                <a:r>
                  <a:rPr lang="en-US" b="0" i="0">
                    <a:latin typeface="Cambria Math" panose="02040503050406030204" pitchFamily="18" charset="0"/>
                  </a:rPr>
                  <a:t>≥3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/>
                  <a:t>positive-weighted graph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/2⌉</m:t>
                      </m:r>
                    </m:oMath>
                  </m:oMathPara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Our running time for ANSC is instead O˜(mn1/k) and this dependence on m is not unexpected since for Girth, one generally only runs Dijkstra’s algorithm until finding a cycle which takes O˜(n) time, whereas for ANSC, we execute Dijkstra’s algorithm to completion.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2𝑘⌈𝑔/2⌉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Our running time for ANSC is instead O˜(mn1/k) and this dependence on m is not unexpected since for Girth, one generally only runs Dijkstra’s algorithm until finding a cycle which takes O˜(n) time, whereas for ANSC, we execute Dijkstra’s algorithm to completion.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2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In contrast,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-approximation combinatorial algorithm for </a:t>
                </a:r>
                <a:r>
                  <a:rPr lang="en-US" dirty="0" err="1"/>
                  <a:t>nPSP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on graphs with density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would imply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-time comb.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-clique.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In contrast, any </a:t>
                </a:r>
                <a:r>
                  <a:rPr lang="en-US" b="0" i="0">
                    <a:latin typeface="Cambria Math" panose="02040503050406030204" pitchFamily="18" charset="0"/>
                  </a:rPr>
                  <a:t>(2−𝜀)</a:t>
                </a:r>
                <a:r>
                  <a:rPr lang="en-US" dirty="0"/>
                  <a:t>-approximation combinatorial algorithm for </a:t>
                </a:r>
                <a:r>
                  <a:rPr lang="en-US" dirty="0" err="1"/>
                  <a:t>nPSP</a:t>
                </a:r>
                <a:r>
                  <a:rPr lang="en-US" dirty="0"/>
                  <a:t> in </a:t>
                </a:r>
                <a:r>
                  <a:rPr lang="en-US" b="0" i="0">
                    <a:latin typeface="Cambria Math" panose="02040503050406030204" pitchFamily="18" charset="0"/>
                  </a:rPr>
                  <a:t>𝑂(𝑛^(2−𝜀) )</a:t>
                </a:r>
                <a:r>
                  <a:rPr lang="en-US" dirty="0"/>
                  <a:t> time on graphs with density </a:t>
                </a:r>
                <a:r>
                  <a:rPr lang="en-US" i="0">
                    <a:latin typeface="Cambria Math" panose="02040503050406030204" pitchFamily="18" charset="0"/>
                  </a:rPr>
                  <a:t>𝑚=Θ(𝑛^(</a:t>
                </a:r>
                <a:r>
                  <a:rPr lang="en-US" b="0" i="0">
                    <a:latin typeface="Cambria Math" panose="02040503050406030204" pitchFamily="18" charset="0"/>
                  </a:rPr>
                  <a:t>3/2)</a:t>
                </a:r>
                <a:r>
                  <a:rPr lang="en-US" i="0" dirty="0">
                    <a:latin typeface="Cambria Math" panose="02040503050406030204" pitchFamily="18" charset="0"/>
                  </a:rPr>
                  <a:t>)</a:t>
                </a:r>
                <a:r>
                  <a:rPr lang="en-US" dirty="0"/>
                  <a:t> would imply a </a:t>
                </a:r>
                <a:r>
                  <a:rPr lang="en-US" b="0" i="0">
                    <a:latin typeface="Cambria Math" panose="02040503050406030204" pitchFamily="18" charset="0"/>
                  </a:rPr>
                  <a:t>𝑂(𝑛^(4−𝜀^′ ))</a:t>
                </a:r>
                <a:r>
                  <a:rPr lang="en-US" dirty="0"/>
                  <a:t>-time comb. algorithm for </a:t>
                </a:r>
                <a:r>
                  <a:rPr lang="en-US" b="0" i="0">
                    <a:latin typeface="Cambria Math" panose="02040503050406030204" pitchFamily="18" charset="0"/>
                  </a:rPr>
                  <a:t>4</a:t>
                </a:r>
                <a:r>
                  <a:rPr lang="en-US" dirty="0"/>
                  <a:t>-clique.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Larger gap, allows us to prove hardness of approximation with a better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803C-DCCF-4BD6-AA9B-E22A12ED4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1B886-8E29-4F31-8B50-3F0391366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A70F-4D44-42C7-808A-DB0A1DAD3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F2CB4-2C2F-4602-BB51-82CE9A03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7BA18-BF43-4283-B667-5788974F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3A06-A18D-4163-9378-0D6A1FB4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08DE7-F753-4E78-B398-32D9094A0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EE1D-E66C-4B93-B525-E9DF6571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2CE4-CF1A-4E82-A02C-77F8AB02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2379-3CA5-4717-8A64-32EBB0C8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9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E2E9A-E7AF-46E1-8933-1A99D3469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48579-85C3-46AF-9312-3074DE8D5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57F40-F0AB-4965-8456-A78719F1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23E8-4242-40DB-A58E-C39981554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8A838-AC55-4B8E-A385-9B0BC9EA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4D54-82BA-4456-9558-14092993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4893-06BE-4BD5-8692-175BF285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F64F-1A18-4043-95E6-73DA5127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439A-FE2B-4A45-BF0F-44AFC7A7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23CA-87FB-4E4F-9FF8-8A98C485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E340-C379-47FA-B01C-294F6EC3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7D3CC-F06F-45E2-AD76-97B5F20A7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5F160-314C-432C-A708-96152B1C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43158-F264-499F-9317-098DBB5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FBB6-3E87-40E6-A36B-61716CA2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B8ED-977F-438E-983B-BEF03E58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19920-6DCE-4399-ACC2-BA3EAA71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623B9-F8EA-47CC-9EA3-8AF0E9D42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31708-6DCB-44D3-B324-3B3E533C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0AE0-5432-454C-A523-62E9907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2C393-C57C-4526-B3D1-33D41E21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D533-C0D3-4F2B-B9A5-56E3BDFE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5AC2-B823-4742-A9CA-D7345DAC0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7A51E-E6CE-4CA2-8BD5-CD6C4D3A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45002-1E33-4BA4-8C79-12ACEECCE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042F8-2ED8-4988-95A4-ABD90BE8C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4EEB4-E3A8-4276-B176-5D3ECDC8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28E39-DC95-4CDE-AB62-3E2237E5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A5C394-A3EA-4AC6-9002-27027B35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811B-EA87-4C87-9EF4-51D4D87E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BE56C-8AD3-4691-9EC0-4D5638C0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A63BB-2A1B-46AA-BD91-F6ABF042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9DA5E-5EAC-4A27-920D-7416ACB1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DA0FFE-787F-445E-8A57-3D7C4E07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E8138-1104-4359-A20F-79D43024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7708B-8701-4B62-B30C-45C61EED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1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68D6-F6AE-4A51-8C2E-3A209DD4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D857-6A62-41CC-B416-DABAF8E8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F0CAE-6A58-4CC1-9298-3BB3FEBCF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0A35D-A000-433B-9479-E0DDFB7B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3059B-0D4D-45C0-94F0-DB491CAB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39E9F-F8C1-4B81-92A5-C5536964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1975-0F66-46DB-9936-D5ADB564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157AA-EC4E-4992-B154-9BAD6D137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B11CE-0C05-459B-BE81-E62278D1F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B9F83-1E44-4B3E-91F6-7ECCCB38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B3B8B-D115-401E-9F47-85AD0489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8B68A-8EAE-4612-8081-58FF919F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56008-C901-4FE8-9E02-CF9CE373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8B562-B5A4-49E3-A439-5F57FB7B7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73CCB-F184-432A-9996-FAB1949B6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25A9-7AF2-40AD-A884-4A79CFA2369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405B-6B93-4D70-8BB4-3CAE18BA3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E651-23F4-439B-8479-2D79054E3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A7B50-A72E-4FFA-8789-1A6CD3506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0.png"/><Relationship Id="rId3" Type="http://schemas.openxmlformats.org/officeDocument/2006/relationships/image" Target="../media/image113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23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6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Relationship Id="rId14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8.png"/><Relationship Id="rId3" Type="http://schemas.openxmlformats.org/officeDocument/2006/relationships/image" Target="../media/image113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17" Type="http://schemas.openxmlformats.org/officeDocument/2006/relationships/image" Target="../media/image29.png"/><Relationship Id="rId2" Type="http://schemas.openxmlformats.org/officeDocument/2006/relationships/image" Target="../media/image23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0.png"/><Relationship Id="rId15" Type="http://schemas.openxmlformats.org/officeDocument/2006/relationships/image" Target="../media/image26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Relationship Id="rId1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30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31.png"/><Relationship Id="rId5" Type="http://schemas.openxmlformats.org/officeDocument/2006/relationships/image" Target="../media/image120.png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19" Type="http://schemas.openxmlformats.org/officeDocument/2006/relationships/image" Target="../media/image37.png"/><Relationship Id="rId4" Type="http://schemas.openxmlformats.org/officeDocument/2006/relationships/image" Target="../media/image113.png"/><Relationship Id="rId9" Type="http://schemas.openxmlformats.org/officeDocument/2006/relationships/image" Target="../media/image30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23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0.png"/><Relationship Id="rId7" Type="http://schemas.openxmlformats.org/officeDocument/2006/relationships/image" Target="../media/image8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929A-D465-4031-B730-45193663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311" y="0"/>
            <a:ext cx="9480884" cy="3214838"/>
          </a:xfrm>
        </p:spPr>
        <p:txBody>
          <a:bodyPr>
            <a:normAutofit/>
          </a:bodyPr>
          <a:lstStyle/>
          <a:p>
            <a:r>
              <a:rPr lang="en-US" sz="4400" b="1" dirty="0"/>
              <a:t>Approximation Algorithms and Hardness for </a:t>
            </a:r>
            <a:r>
              <a:rPr lang="en-US" sz="4400" b="1" i="1" dirty="0">
                <a:solidFill>
                  <a:srgbClr val="7030A0"/>
                </a:solidFill>
              </a:rPr>
              <a:t>n</a:t>
            </a:r>
            <a:r>
              <a:rPr lang="en-US" sz="4400" b="1" dirty="0">
                <a:solidFill>
                  <a:srgbClr val="7030A0"/>
                </a:solidFill>
              </a:rPr>
              <a:t>-Pairs Shortest Paths </a:t>
            </a:r>
            <a:br>
              <a:rPr lang="en-US" sz="4400" b="1" dirty="0"/>
            </a:br>
            <a:r>
              <a:rPr lang="en-US" sz="4400" b="1" dirty="0"/>
              <a:t>and </a:t>
            </a:r>
            <a:br>
              <a:rPr lang="en-US" sz="4400" b="1" dirty="0"/>
            </a:br>
            <a:r>
              <a:rPr lang="en-US" sz="4400" b="1" dirty="0">
                <a:solidFill>
                  <a:srgbClr val="7030A0"/>
                </a:solidFill>
              </a:rPr>
              <a:t>All-Nodes Shortest Cycles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126AAD-85E8-4BFF-B8E6-F858962FC6C4}"/>
              </a:ext>
            </a:extLst>
          </p:cNvPr>
          <p:cNvSpPr txBox="1">
            <a:spLocks/>
          </p:cNvSpPr>
          <p:nvPr/>
        </p:nvSpPr>
        <p:spPr>
          <a:xfrm>
            <a:off x="899592" y="133227"/>
            <a:ext cx="7389440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13AA2-A435-483E-A9AB-2EDD22460634}"/>
              </a:ext>
            </a:extLst>
          </p:cNvPr>
          <p:cNvSpPr txBox="1"/>
          <p:nvPr/>
        </p:nvSpPr>
        <p:spPr>
          <a:xfrm>
            <a:off x="5237823" y="3381553"/>
            <a:ext cx="283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FOCS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7CA37-5BD6-44B5-B344-195AFA729001}"/>
              </a:ext>
            </a:extLst>
          </p:cNvPr>
          <p:cNvSpPr txBox="1"/>
          <p:nvPr/>
        </p:nvSpPr>
        <p:spPr>
          <a:xfrm>
            <a:off x="510139" y="4207750"/>
            <a:ext cx="2548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Mina </a:t>
            </a:r>
            <a:r>
              <a:rPr lang="en-US" sz="2400" dirty="0" err="1"/>
              <a:t>Dalirrooyfard</a:t>
            </a:r>
            <a:endParaRPr lang="en-US" sz="2400" dirty="0"/>
          </a:p>
          <a:p>
            <a:pPr algn="ctr"/>
            <a:r>
              <a:rPr lang="en-US" sz="2400" dirty="0"/>
              <a:t>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D5704-903B-4EE0-B4F7-4FEC8E03CE52}"/>
              </a:ext>
            </a:extLst>
          </p:cNvPr>
          <p:cNvSpPr txBox="1"/>
          <p:nvPr/>
        </p:nvSpPr>
        <p:spPr>
          <a:xfrm>
            <a:off x="3742623" y="4207749"/>
            <a:ext cx="901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Ce Jin</a:t>
            </a:r>
          </a:p>
          <a:p>
            <a:pPr algn="ctr"/>
            <a:r>
              <a:rPr lang="en-US" sz="2400" dirty="0"/>
              <a:t>MIT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D6781-03B9-428B-9C77-CC785D0D1A5F}"/>
              </a:ext>
            </a:extLst>
          </p:cNvPr>
          <p:cNvSpPr txBox="1"/>
          <p:nvPr/>
        </p:nvSpPr>
        <p:spPr>
          <a:xfrm>
            <a:off x="5328183" y="4207749"/>
            <a:ext cx="37139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Virginia </a:t>
            </a:r>
            <a:r>
              <a:rPr lang="en-US" sz="2400" dirty="0" err="1"/>
              <a:t>Vassilevska</a:t>
            </a:r>
            <a:r>
              <a:rPr lang="en-US" sz="2400" dirty="0"/>
              <a:t> Williams</a:t>
            </a:r>
          </a:p>
          <a:p>
            <a:pPr algn="ctr"/>
            <a:r>
              <a:rPr lang="en-US" sz="2400" dirty="0"/>
              <a:t>MIT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1CA8D-F44E-42B7-ADB8-6E83850F3796}"/>
              </a:ext>
            </a:extLst>
          </p:cNvPr>
          <p:cNvSpPr txBox="1"/>
          <p:nvPr/>
        </p:nvSpPr>
        <p:spPr>
          <a:xfrm>
            <a:off x="9891562" y="4207749"/>
            <a:ext cx="1685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Nicole Wein</a:t>
            </a:r>
          </a:p>
          <a:p>
            <a:pPr algn="ctr"/>
            <a:r>
              <a:rPr lang="en-US" sz="2400" dirty="0"/>
              <a:t>DIMACS</a:t>
            </a:r>
          </a:p>
        </p:txBody>
      </p:sp>
      <p:pic>
        <p:nvPicPr>
          <p:cNvPr id="11" name="Picture 2" descr="https://people.csail.mit.edu/virgi/virgi-by-david-e.jpg">
            <a:extLst>
              <a:ext uri="{FF2B5EF4-FFF2-40B4-BE49-F238E27FC236}">
                <a16:creationId xmlns:a16="http://schemas.microsoft.com/office/drawing/2014/main" id="{2AC0B5A5-51D6-4BB5-9B26-B231196A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53" y="5038746"/>
            <a:ext cx="1633161" cy="244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ata">
            <a:extLst>
              <a:ext uri="{FF2B5EF4-FFF2-40B4-BE49-F238E27FC236}">
                <a16:creationId xmlns:a16="http://schemas.microsoft.com/office/drawing/2014/main" id="{9C941445-0337-41E1-9529-675482D2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29" y="5038746"/>
            <a:ext cx="1890737" cy="19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cole Wein">
            <a:extLst>
              <a:ext uri="{FF2B5EF4-FFF2-40B4-BE49-F238E27FC236}">
                <a16:creationId xmlns:a16="http://schemas.microsoft.com/office/drawing/2014/main" id="{128F3626-8A24-46A3-8C5D-DE52BF033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75" y="5042776"/>
            <a:ext cx="2126228" cy="19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722A-EDA1-49DC-9A0C-30A3BFB1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25"/>
            <a:ext cx="10812694" cy="1325563"/>
          </a:xfrm>
        </p:spPr>
        <p:txBody>
          <a:bodyPr/>
          <a:lstStyle/>
          <a:p>
            <a:r>
              <a:rPr lang="en-US" dirty="0"/>
              <a:t>Combinatorial reduction from k-clique to </a:t>
            </a:r>
            <a:r>
              <a:rPr lang="en-US" dirty="0" err="1"/>
              <a:t>nPSP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Given a 4-clique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on a 4-partite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5-partite layered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2AA3E9-63CD-4A9F-A3D9-6FA9BA929CF3}"/>
              </a:ext>
            </a:extLst>
          </p:cNvPr>
          <p:cNvSpPr/>
          <p:nvPr/>
        </p:nvSpPr>
        <p:spPr>
          <a:xfrm>
            <a:off x="2141222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B33F-79B6-49F4-9394-0A1A21D89544}"/>
              </a:ext>
            </a:extLst>
          </p:cNvPr>
          <p:cNvSpPr/>
          <p:nvPr/>
        </p:nvSpPr>
        <p:spPr>
          <a:xfrm>
            <a:off x="4079509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227722-B9F9-4ED2-959A-7A42471A9B49}"/>
              </a:ext>
            </a:extLst>
          </p:cNvPr>
          <p:cNvSpPr/>
          <p:nvPr/>
        </p:nvSpPr>
        <p:spPr>
          <a:xfrm>
            <a:off x="6017796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ED95DB-B7DE-4000-B3FF-425F7495C025}"/>
              </a:ext>
            </a:extLst>
          </p:cNvPr>
          <p:cNvSpPr/>
          <p:nvPr/>
        </p:nvSpPr>
        <p:spPr>
          <a:xfrm>
            <a:off x="7956083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05F749-1FDB-458A-B51C-0C644DEC269B}"/>
              </a:ext>
            </a:extLst>
          </p:cNvPr>
          <p:cNvSpPr/>
          <p:nvPr/>
        </p:nvSpPr>
        <p:spPr>
          <a:xfrm>
            <a:off x="9894370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7CA19-ABD1-4EA6-8C94-59EAD66181C5}"/>
                  </a:ext>
                </a:extLst>
              </p:cNvPr>
              <p:cNvSpPr txBox="1"/>
              <p:nvPr/>
            </p:nvSpPr>
            <p:spPr>
              <a:xfrm>
                <a:off x="2425167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7CA19-ABD1-4EA6-8C94-59EAD6618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167" y="5634735"/>
                <a:ext cx="856648" cy="1200329"/>
              </a:xfrm>
              <a:prstGeom prst="rect">
                <a:avLst/>
              </a:prstGeom>
              <a:blipFill>
                <a:blip r:embed="rId3"/>
                <a:stretch>
                  <a:fillRect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1F6B4-E130-4BB1-AD5D-2BA30814607E}"/>
                  </a:ext>
                </a:extLst>
              </p:cNvPr>
              <p:cNvSpPr txBox="1"/>
              <p:nvPr/>
            </p:nvSpPr>
            <p:spPr>
              <a:xfrm>
                <a:off x="4435243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1F6B4-E130-4BB1-AD5D-2BA30814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243" y="5634735"/>
                <a:ext cx="856648" cy="1200329"/>
              </a:xfrm>
              <a:prstGeom prst="rect">
                <a:avLst/>
              </a:prstGeom>
              <a:blipFill>
                <a:blip r:embed="rId4"/>
                <a:stretch>
                  <a:fillRect r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4621AF-2C6C-41A2-AD1F-8FDE5DAC0078}"/>
                  </a:ext>
                </a:extLst>
              </p:cNvPr>
              <p:cNvSpPr txBox="1"/>
              <p:nvPr/>
            </p:nvSpPr>
            <p:spPr>
              <a:xfrm>
                <a:off x="6418448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4621AF-2C6C-41A2-AD1F-8FDE5DAC0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48" y="5634735"/>
                <a:ext cx="856648" cy="1200329"/>
              </a:xfrm>
              <a:prstGeom prst="rect">
                <a:avLst/>
              </a:prstGeom>
              <a:blipFill>
                <a:blip r:embed="rId5"/>
                <a:stretch>
                  <a:fillRect r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5FE9-8BCA-41A3-9334-081EE8F6A981}"/>
                  </a:ext>
                </a:extLst>
              </p:cNvPr>
              <p:cNvSpPr txBox="1"/>
              <p:nvPr/>
            </p:nvSpPr>
            <p:spPr>
              <a:xfrm>
                <a:off x="8322245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5FE9-8BCA-41A3-9334-081EE8F6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45" y="5634735"/>
                <a:ext cx="856648" cy="1200329"/>
              </a:xfrm>
              <a:prstGeom prst="rect">
                <a:avLst/>
              </a:prstGeom>
              <a:blipFill>
                <a:blip r:embed="rId6"/>
                <a:stretch>
                  <a:fillRect r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828FB8-E561-4CAE-8F27-AA3C1A07653B}"/>
                  </a:ext>
                </a:extLst>
              </p:cNvPr>
              <p:cNvSpPr txBox="1"/>
              <p:nvPr/>
            </p:nvSpPr>
            <p:spPr>
              <a:xfrm>
                <a:off x="10178315" y="5634734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828FB8-E561-4CAE-8F27-AA3C1A076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315" y="5634734"/>
                <a:ext cx="856648" cy="1200329"/>
              </a:xfrm>
              <a:prstGeom prst="rect">
                <a:avLst/>
              </a:prstGeom>
              <a:blipFill>
                <a:blip r:embed="rId7"/>
                <a:stretch>
                  <a:fillRect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F47DF3F-3B5F-4058-A4CC-F1989D76E81A}"/>
              </a:ext>
            </a:extLst>
          </p:cNvPr>
          <p:cNvSpPr/>
          <p:nvPr/>
        </p:nvSpPr>
        <p:spPr>
          <a:xfrm>
            <a:off x="2598823" y="3590225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2159A7-FAD8-4252-8B8B-25DE19187481}"/>
              </a:ext>
            </a:extLst>
          </p:cNvPr>
          <p:cNvSpPr/>
          <p:nvPr/>
        </p:nvSpPr>
        <p:spPr>
          <a:xfrm>
            <a:off x="2464070" y="460087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381726-3B13-47CA-969D-49C750EF7907}"/>
              </a:ext>
            </a:extLst>
          </p:cNvPr>
          <p:cNvSpPr/>
          <p:nvPr/>
        </p:nvSpPr>
        <p:spPr>
          <a:xfrm>
            <a:off x="2972604" y="4552935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44034F-6D07-47C9-9083-4E65B2B69888}"/>
              </a:ext>
            </a:extLst>
          </p:cNvPr>
          <p:cNvSpPr/>
          <p:nvPr/>
        </p:nvSpPr>
        <p:spPr>
          <a:xfrm>
            <a:off x="4695525" y="368647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97213F-B060-425C-91F1-DE6E209E182F}"/>
              </a:ext>
            </a:extLst>
          </p:cNvPr>
          <p:cNvSpPr/>
          <p:nvPr/>
        </p:nvSpPr>
        <p:spPr>
          <a:xfrm>
            <a:off x="6633812" y="3953171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A96BC8-BC51-4B45-A7BA-35B139EE9B4E}"/>
              </a:ext>
            </a:extLst>
          </p:cNvPr>
          <p:cNvSpPr/>
          <p:nvPr/>
        </p:nvSpPr>
        <p:spPr>
          <a:xfrm>
            <a:off x="8572099" y="3972422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994318-9DAA-4133-A17C-E194CEA2C695}"/>
              </a:ext>
            </a:extLst>
          </p:cNvPr>
          <p:cNvSpPr/>
          <p:nvPr/>
        </p:nvSpPr>
        <p:spPr>
          <a:xfrm>
            <a:off x="10510386" y="3878984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2B135A-00D6-49A5-B1A7-C9602FE78761}"/>
              </a:ext>
            </a:extLst>
          </p:cNvPr>
          <p:cNvSpPr/>
          <p:nvPr/>
        </p:nvSpPr>
        <p:spPr>
          <a:xfrm>
            <a:off x="4767314" y="464918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6BFE96-7D70-4EAC-A21B-B58A7C7D988E}"/>
                  </a:ext>
                </a:extLst>
              </p:cNvPr>
              <p:cNvSpPr txBox="1"/>
              <p:nvPr/>
            </p:nvSpPr>
            <p:spPr>
              <a:xfrm>
                <a:off x="2531046" y="3113775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6BFE96-7D70-4EAC-A21B-B58A7C7D9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46" y="3113775"/>
                <a:ext cx="750769" cy="461665"/>
              </a:xfrm>
              <a:prstGeom prst="rect">
                <a:avLst/>
              </a:prstGeom>
              <a:blipFill>
                <a:blip r:embed="rId8"/>
                <a:stretch>
                  <a:fillRect l="-6504" r="-2764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022F83-972E-4AEA-9F15-48EE24C4432D}"/>
                  </a:ext>
                </a:extLst>
              </p:cNvPr>
              <p:cNvSpPr txBox="1"/>
              <p:nvPr/>
            </p:nvSpPr>
            <p:spPr>
              <a:xfrm>
                <a:off x="4391929" y="3198047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022F83-972E-4AEA-9F15-48EE24C44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29" y="3198047"/>
                <a:ext cx="750769" cy="461665"/>
              </a:xfrm>
              <a:prstGeom prst="rect">
                <a:avLst/>
              </a:prstGeom>
              <a:blipFill>
                <a:blip r:embed="rId9"/>
                <a:stretch>
                  <a:fillRect l="-6452" r="-22581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6756DA-676C-4B32-94D1-E5F6B8294493}"/>
                  </a:ext>
                </a:extLst>
              </p:cNvPr>
              <p:cNvSpPr txBox="1"/>
              <p:nvPr/>
            </p:nvSpPr>
            <p:spPr>
              <a:xfrm>
                <a:off x="6354680" y="3359392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6756DA-676C-4B32-94D1-E5F6B8294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80" y="3359392"/>
                <a:ext cx="750769" cy="461665"/>
              </a:xfrm>
              <a:prstGeom prst="rect">
                <a:avLst/>
              </a:prstGeom>
              <a:blipFill>
                <a:blip r:embed="rId10"/>
                <a:stretch>
                  <a:fillRect l="-6452" r="-241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42E681-F294-4F9C-87B5-E3E10F1560DE}"/>
                  </a:ext>
                </a:extLst>
              </p:cNvPr>
              <p:cNvSpPr txBox="1"/>
              <p:nvPr/>
            </p:nvSpPr>
            <p:spPr>
              <a:xfrm>
                <a:off x="8196714" y="3428879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42E681-F294-4F9C-87B5-E3E10F156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714" y="3428879"/>
                <a:ext cx="750769" cy="461665"/>
              </a:xfrm>
              <a:prstGeom prst="rect">
                <a:avLst/>
              </a:prstGeom>
              <a:blipFill>
                <a:blip r:embed="rId11"/>
                <a:stretch>
                  <a:fillRect l="-7317" r="-2845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4E331B-88A3-4EF0-B901-2552DE4E25A7}"/>
                  </a:ext>
                </a:extLst>
              </p:cNvPr>
              <p:cNvSpPr txBox="1"/>
              <p:nvPr/>
            </p:nvSpPr>
            <p:spPr>
              <a:xfrm>
                <a:off x="10135001" y="3359392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4E331B-88A3-4EF0-B901-2552DE4E2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001" y="3359392"/>
                <a:ext cx="750769" cy="461665"/>
              </a:xfrm>
              <a:prstGeom prst="rect">
                <a:avLst/>
              </a:prstGeom>
              <a:blipFill>
                <a:blip r:embed="rId12"/>
                <a:stretch>
                  <a:fillRect l="-7317" r="-2682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547D2B-D41D-44AF-93D0-79400A983D13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2791329" y="3686478"/>
            <a:ext cx="1880938" cy="962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A1CB21-F8AD-485A-BFF2-D8C01D00D8D9}"/>
                  </a:ext>
                </a:extLst>
              </p:cNvPr>
              <p:cNvSpPr txBox="1"/>
              <p:nvPr/>
            </p:nvSpPr>
            <p:spPr>
              <a:xfrm>
                <a:off x="86833" y="3953171"/>
                <a:ext cx="1994431" cy="1815882"/>
              </a:xfrm>
              <a:prstGeom prst="borderCallout1">
                <a:avLst>
                  <a:gd name="adj1" fmla="val 16100"/>
                  <a:gd name="adj2" fmla="val 92049"/>
                  <a:gd name="adj3" fmla="val -7294"/>
                  <a:gd name="adj4" fmla="val 163397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Add an edge </a:t>
                </a:r>
                <a:r>
                  <a:rPr lang="en-US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iff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is a 3-clique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A1CB21-F8AD-485A-BFF2-D8C01D00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3" y="3953171"/>
                <a:ext cx="1994431" cy="1815882"/>
              </a:xfrm>
              <a:prstGeom prst="borderCallout1">
                <a:avLst>
                  <a:gd name="adj1" fmla="val 16100"/>
                  <a:gd name="adj2" fmla="val 92049"/>
                  <a:gd name="adj3" fmla="val -7294"/>
                  <a:gd name="adj4" fmla="val 163397"/>
                </a:avLst>
              </a:prstGeom>
              <a:blipFill>
                <a:blip r:embed="rId13"/>
                <a:stretch>
                  <a:fillRect l="-3538" b="-77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F6620A-66A8-42B8-95F0-EBD59524274A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4888031" y="3820545"/>
            <a:ext cx="1745781" cy="228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7177A-A227-4DCC-AF62-6378DD5F1D9A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791427" y="4049424"/>
            <a:ext cx="1780672" cy="192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06C489-1D50-4EDB-A371-5EFC109C21A0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8764605" y="3975237"/>
            <a:ext cx="1745781" cy="93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46F6E8B-5371-44D9-BCB1-79D3EDD77829}"/>
                  </a:ext>
                </a:extLst>
              </p:cNvPr>
              <p:cNvSpPr txBox="1"/>
              <p:nvPr/>
            </p:nvSpPr>
            <p:spPr>
              <a:xfrm>
                <a:off x="6302543" y="1906534"/>
                <a:ext cx="5752699" cy="1009572"/>
              </a:xfrm>
              <a:prstGeom prst="borderCallout1">
                <a:avLst>
                  <a:gd name="adj1" fmla="val 95797"/>
                  <a:gd name="adj2" fmla="val 60501"/>
                  <a:gd name="adj3" fmla="val 219691"/>
                  <a:gd name="adj4" fmla="val 60921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4-clique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28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46F6E8B-5371-44D9-BCB1-79D3EDD77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543" y="1906534"/>
                <a:ext cx="5752699" cy="1009572"/>
              </a:xfrm>
              <a:prstGeom prst="borderCallout1">
                <a:avLst>
                  <a:gd name="adj1" fmla="val 95797"/>
                  <a:gd name="adj2" fmla="val 60501"/>
                  <a:gd name="adj3" fmla="val 219691"/>
                  <a:gd name="adj4" fmla="val 60921"/>
                </a:avLst>
              </a:prstGeom>
              <a:blipFill>
                <a:blip r:embed="rId14"/>
                <a:stretch>
                  <a:fillRect l="-2114" t="-24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65E254-3C30-4A80-8072-1F7B65D61FAD}"/>
                  </a:ext>
                </a:extLst>
              </p:cNvPr>
              <p:cNvSpPr txBox="1"/>
              <p:nvPr/>
            </p:nvSpPr>
            <p:spPr>
              <a:xfrm>
                <a:off x="336884" y="6382327"/>
                <a:ext cx="115133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 far, the construction resembles [Lincoln-</a:t>
                </a:r>
                <a:r>
                  <a:rPr lang="en-US" sz="2000" dirty="0" err="1"/>
                  <a:t>Vassilevska</a:t>
                </a:r>
                <a:r>
                  <a:rPr lang="en-US" sz="2000" dirty="0"/>
                  <a:t> Williams-Williams’18]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hyperclique</a:t>
                </a:r>
                <a:r>
                  <a:rPr lang="en-US" sz="2000" dirty="0"/>
                  <a:t> =&gt;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-cycle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65E254-3C30-4A80-8072-1F7B65D61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6382327"/>
                <a:ext cx="11513371" cy="400110"/>
              </a:xfrm>
              <a:prstGeom prst="rect">
                <a:avLst/>
              </a:prstGeom>
              <a:blipFill>
                <a:blip r:embed="rId15"/>
                <a:stretch>
                  <a:fillRect l="-529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3EB9F3-8060-4D0B-AEB0-7ED9C0BBA525}"/>
                  </a:ext>
                </a:extLst>
              </p:cNvPr>
              <p:cNvSpPr txBox="1"/>
              <p:nvPr/>
            </p:nvSpPr>
            <p:spPr>
              <a:xfrm>
                <a:off x="-179623" y="2367050"/>
                <a:ext cx="24267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D3EB9F3-8060-4D0B-AEB0-7ED9C0BBA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623" y="2367050"/>
                <a:ext cx="2426723" cy="830997"/>
              </a:xfrm>
              <a:prstGeom prst="rect">
                <a:avLst/>
              </a:prstGeom>
              <a:blipFill>
                <a:blip r:embed="rId16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00A7E6A-0F98-4D0B-85E3-7403E04AD463}"/>
                  </a:ext>
                </a:extLst>
              </p:cNvPr>
              <p:cNvSpPr/>
              <p:nvPr/>
            </p:nvSpPr>
            <p:spPr>
              <a:xfrm>
                <a:off x="47742" y="3252870"/>
                <a:ext cx="21275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0" dirty="0"/>
                  <a:t>Ask distances of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vertex pairs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00A7E6A-0F98-4D0B-85E3-7403E04AD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2" y="3252870"/>
                <a:ext cx="2127570" cy="707886"/>
              </a:xfrm>
              <a:prstGeom prst="rect">
                <a:avLst/>
              </a:prstGeom>
              <a:blipFill>
                <a:blip r:embed="rId17"/>
                <a:stretch>
                  <a:fillRect l="-3152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2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31" grpId="0" animBg="1"/>
      <p:bldP spid="39" grpId="0" animBg="1"/>
      <p:bldP spid="22" grpId="0"/>
      <p:bldP spid="3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Given a 4-clique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on a 4-partite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5-partite layered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2AA3E9-63CD-4A9F-A3D9-6FA9BA929CF3}"/>
              </a:ext>
            </a:extLst>
          </p:cNvPr>
          <p:cNvSpPr/>
          <p:nvPr/>
        </p:nvSpPr>
        <p:spPr>
          <a:xfrm>
            <a:off x="2141222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B33F-79B6-49F4-9394-0A1A21D89544}"/>
              </a:ext>
            </a:extLst>
          </p:cNvPr>
          <p:cNvSpPr/>
          <p:nvPr/>
        </p:nvSpPr>
        <p:spPr>
          <a:xfrm>
            <a:off x="4079509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227722-B9F9-4ED2-959A-7A42471A9B49}"/>
              </a:ext>
            </a:extLst>
          </p:cNvPr>
          <p:cNvSpPr/>
          <p:nvPr/>
        </p:nvSpPr>
        <p:spPr>
          <a:xfrm>
            <a:off x="6017796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ED95DB-B7DE-4000-B3FF-425F7495C025}"/>
              </a:ext>
            </a:extLst>
          </p:cNvPr>
          <p:cNvSpPr/>
          <p:nvPr/>
        </p:nvSpPr>
        <p:spPr>
          <a:xfrm>
            <a:off x="7956083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05F749-1FDB-458A-B51C-0C644DEC269B}"/>
              </a:ext>
            </a:extLst>
          </p:cNvPr>
          <p:cNvSpPr/>
          <p:nvPr/>
        </p:nvSpPr>
        <p:spPr>
          <a:xfrm>
            <a:off x="9894370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7CA19-ABD1-4EA6-8C94-59EAD66181C5}"/>
                  </a:ext>
                </a:extLst>
              </p:cNvPr>
              <p:cNvSpPr txBox="1"/>
              <p:nvPr/>
            </p:nvSpPr>
            <p:spPr>
              <a:xfrm>
                <a:off x="2425167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7CA19-ABD1-4EA6-8C94-59EAD6618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167" y="5634735"/>
                <a:ext cx="856648" cy="1200329"/>
              </a:xfrm>
              <a:prstGeom prst="rect">
                <a:avLst/>
              </a:prstGeom>
              <a:blipFill>
                <a:blip r:embed="rId3"/>
                <a:stretch>
                  <a:fillRect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1F6B4-E130-4BB1-AD5D-2BA30814607E}"/>
                  </a:ext>
                </a:extLst>
              </p:cNvPr>
              <p:cNvSpPr txBox="1"/>
              <p:nvPr/>
            </p:nvSpPr>
            <p:spPr>
              <a:xfrm>
                <a:off x="4435243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1F6B4-E130-4BB1-AD5D-2BA30814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243" y="5634735"/>
                <a:ext cx="856648" cy="1200329"/>
              </a:xfrm>
              <a:prstGeom prst="rect">
                <a:avLst/>
              </a:prstGeom>
              <a:blipFill>
                <a:blip r:embed="rId4"/>
                <a:stretch>
                  <a:fillRect r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4621AF-2C6C-41A2-AD1F-8FDE5DAC0078}"/>
                  </a:ext>
                </a:extLst>
              </p:cNvPr>
              <p:cNvSpPr txBox="1"/>
              <p:nvPr/>
            </p:nvSpPr>
            <p:spPr>
              <a:xfrm>
                <a:off x="6418448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4621AF-2C6C-41A2-AD1F-8FDE5DAC0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48" y="5634735"/>
                <a:ext cx="856648" cy="1200329"/>
              </a:xfrm>
              <a:prstGeom prst="rect">
                <a:avLst/>
              </a:prstGeom>
              <a:blipFill>
                <a:blip r:embed="rId5"/>
                <a:stretch>
                  <a:fillRect r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5FE9-8BCA-41A3-9334-081EE8F6A981}"/>
                  </a:ext>
                </a:extLst>
              </p:cNvPr>
              <p:cNvSpPr txBox="1"/>
              <p:nvPr/>
            </p:nvSpPr>
            <p:spPr>
              <a:xfrm>
                <a:off x="8322245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5FE9-8BCA-41A3-9334-081EE8F6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45" y="5634735"/>
                <a:ext cx="856648" cy="1200329"/>
              </a:xfrm>
              <a:prstGeom prst="rect">
                <a:avLst/>
              </a:prstGeom>
              <a:blipFill>
                <a:blip r:embed="rId6"/>
                <a:stretch>
                  <a:fillRect r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828FB8-E561-4CAE-8F27-AA3C1A07653B}"/>
                  </a:ext>
                </a:extLst>
              </p:cNvPr>
              <p:cNvSpPr txBox="1"/>
              <p:nvPr/>
            </p:nvSpPr>
            <p:spPr>
              <a:xfrm>
                <a:off x="10178315" y="5634734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828FB8-E561-4CAE-8F27-AA3C1A076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315" y="5634734"/>
                <a:ext cx="856648" cy="1200329"/>
              </a:xfrm>
              <a:prstGeom prst="rect">
                <a:avLst/>
              </a:prstGeom>
              <a:blipFill>
                <a:blip r:embed="rId7"/>
                <a:stretch>
                  <a:fillRect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F47DF3F-3B5F-4058-A4CC-F1989D76E81A}"/>
              </a:ext>
            </a:extLst>
          </p:cNvPr>
          <p:cNvSpPr/>
          <p:nvPr/>
        </p:nvSpPr>
        <p:spPr>
          <a:xfrm>
            <a:off x="2598823" y="3590225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2159A7-FAD8-4252-8B8B-25DE19187481}"/>
              </a:ext>
            </a:extLst>
          </p:cNvPr>
          <p:cNvSpPr/>
          <p:nvPr/>
        </p:nvSpPr>
        <p:spPr>
          <a:xfrm>
            <a:off x="2464070" y="460087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381726-3B13-47CA-969D-49C750EF7907}"/>
              </a:ext>
            </a:extLst>
          </p:cNvPr>
          <p:cNvSpPr/>
          <p:nvPr/>
        </p:nvSpPr>
        <p:spPr>
          <a:xfrm>
            <a:off x="2972604" y="4552935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44034F-6D07-47C9-9083-4E65B2B69888}"/>
              </a:ext>
            </a:extLst>
          </p:cNvPr>
          <p:cNvSpPr/>
          <p:nvPr/>
        </p:nvSpPr>
        <p:spPr>
          <a:xfrm>
            <a:off x="4695525" y="368647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97213F-B060-425C-91F1-DE6E209E182F}"/>
              </a:ext>
            </a:extLst>
          </p:cNvPr>
          <p:cNvSpPr/>
          <p:nvPr/>
        </p:nvSpPr>
        <p:spPr>
          <a:xfrm>
            <a:off x="6633812" y="3953171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A96BC8-BC51-4B45-A7BA-35B139EE9B4E}"/>
              </a:ext>
            </a:extLst>
          </p:cNvPr>
          <p:cNvSpPr/>
          <p:nvPr/>
        </p:nvSpPr>
        <p:spPr>
          <a:xfrm>
            <a:off x="8572099" y="3972422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994318-9DAA-4133-A17C-E194CEA2C695}"/>
              </a:ext>
            </a:extLst>
          </p:cNvPr>
          <p:cNvSpPr/>
          <p:nvPr/>
        </p:nvSpPr>
        <p:spPr>
          <a:xfrm>
            <a:off x="10510386" y="3878984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2B135A-00D6-49A5-B1A7-C9602FE78761}"/>
              </a:ext>
            </a:extLst>
          </p:cNvPr>
          <p:cNvSpPr/>
          <p:nvPr/>
        </p:nvSpPr>
        <p:spPr>
          <a:xfrm>
            <a:off x="4767314" y="464918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6BFE96-7D70-4EAC-A21B-B58A7C7D988E}"/>
                  </a:ext>
                </a:extLst>
              </p:cNvPr>
              <p:cNvSpPr txBox="1"/>
              <p:nvPr/>
            </p:nvSpPr>
            <p:spPr>
              <a:xfrm>
                <a:off x="2531046" y="3113775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6BFE96-7D70-4EAC-A21B-B58A7C7D9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46" y="3113775"/>
                <a:ext cx="750769" cy="461665"/>
              </a:xfrm>
              <a:prstGeom prst="rect">
                <a:avLst/>
              </a:prstGeom>
              <a:blipFill>
                <a:blip r:embed="rId8"/>
                <a:stretch>
                  <a:fillRect l="-6504" r="-2764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022F83-972E-4AEA-9F15-48EE24C4432D}"/>
                  </a:ext>
                </a:extLst>
              </p:cNvPr>
              <p:cNvSpPr txBox="1"/>
              <p:nvPr/>
            </p:nvSpPr>
            <p:spPr>
              <a:xfrm>
                <a:off x="4391929" y="3198047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022F83-972E-4AEA-9F15-48EE24C44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29" y="3198047"/>
                <a:ext cx="750769" cy="461665"/>
              </a:xfrm>
              <a:prstGeom prst="rect">
                <a:avLst/>
              </a:prstGeom>
              <a:blipFill>
                <a:blip r:embed="rId9"/>
                <a:stretch>
                  <a:fillRect l="-6452" r="-22581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6756DA-676C-4B32-94D1-E5F6B8294493}"/>
                  </a:ext>
                </a:extLst>
              </p:cNvPr>
              <p:cNvSpPr txBox="1"/>
              <p:nvPr/>
            </p:nvSpPr>
            <p:spPr>
              <a:xfrm>
                <a:off x="6354680" y="3359392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6756DA-676C-4B32-94D1-E5F6B8294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80" y="3359392"/>
                <a:ext cx="750769" cy="461665"/>
              </a:xfrm>
              <a:prstGeom prst="rect">
                <a:avLst/>
              </a:prstGeom>
              <a:blipFill>
                <a:blip r:embed="rId10"/>
                <a:stretch>
                  <a:fillRect l="-6452" r="-241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4E331B-88A3-4EF0-B901-2552DE4E25A7}"/>
                  </a:ext>
                </a:extLst>
              </p:cNvPr>
              <p:cNvSpPr txBox="1"/>
              <p:nvPr/>
            </p:nvSpPr>
            <p:spPr>
              <a:xfrm>
                <a:off x="10135001" y="3359392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4E331B-88A3-4EF0-B901-2552DE4E2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001" y="3359392"/>
                <a:ext cx="750769" cy="461665"/>
              </a:xfrm>
              <a:prstGeom prst="rect">
                <a:avLst/>
              </a:prstGeom>
              <a:blipFill>
                <a:blip r:embed="rId11"/>
                <a:stretch>
                  <a:fillRect l="-7317" r="-2682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547D2B-D41D-44AF-93D0-79400A983D13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2791329" y="3686478"/>
            <a:ext cx="1880938" cy="962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A1CB21-F8AD-485A-BFF2-D8C01D00D8D9}"/>
                  </a:ext>
                </a:extLst>
              </p:cNvPr>
              <p:cNvSpPr txBox="1"/>
              <p:nvPr/>
            </p:nvSpPr>
            <p:spPr>
              <a:xfrm>
                <a:off x="86833" y="3953171"/>
                <a:ext cx="1994431" cy="1815882"/>
              </a:xfrm>
              <a:prstGeom prst="borderCallout1">
                <a:avLst>
                  <a:gd name="adj1" fmla="val 16100"/>
                  <a:gd name="adj2" fmla="val 92049"/>
                  <a:gd name="adj3" fmla="val -7294"/>
                  <a:gd name="adj4" fmla="val 163397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Add an edge </a:t>
                </a:r>
                <a:r>
                  <a:rPr lang="en-US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iff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is a 3-clique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A1CB21-F8AD-485A-BFF2-D8C01D00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3" y="3953171"/>
                <a:ext cx="1994431" cy="1815882"/>
              </a:xfrm>
              <a:prstGeom prst="borderCallout1">
                <a:avLst>
                  <a:gd name="adj1" fmla="val 16100"/>
                  <a:gd name="adj2" fmla="val 92049"/>
                  <a:gd name="adj3" fmla="val -7294"/>
                  <a:gd name="adj4" fmla="val 163397"/>
                </a:avLst>
              </a:prstGeom>
              <a:blipFill>
                <a:blip r:embed="rId12"/>
                <a:stretch>
                  <a:fillRect l="-3538" b="-77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F6620A-66A8-42B8-95F0-EBD59524274A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4888031" y="3820545"/>
            <a:ext cx="1745781" cy="228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7177A-A227-4DCC-AF62-6378DD5F1D9A}"/>
              </a:ext>
            </a:extLst>
          </p:cNvPr>
          <p:cNvCxnSpPr>
            <a:cxnSpLocks/>
            <a:stCxn id="21" idx="7"/>
            <a:endCxn id="18" idx="3"/>
          </p:cNvCxnSpPr>
          <p:nvPr/>
        </p:nvCxnSpPr>
        <p:spPr>
          <a:xfrm flipV="1">
            <a:off x="4931628" y="4117485"/>
            <a:ext cx="1730376" cy="5598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06C489-1D50-4EDB-A371-5EFC109C21A0}"/>
              </a:ext>
            </a:extLst>
          </p:cNvPr>
          <p:cNvCxnSpPr>
            <a:cxnSpLocks/>
            <a:stCxn id="21" idx="6"/>
            <a:endCxn id="33" idx="1"/>
          </p:cNvCxnSpPr>
          <p:nvPr/>
        </p:nvCxnSpPr>
        <p:spPr>
          <a:xfrm>
            <a:off x="4959820" y="4745441"/>
            <a:ext cx="1689651" cy="52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46F6E8B-5371-44D9-BCB1-79D3EDD77829}"/>
                  </a:ext>
                </a:extLst>
              </p:cNvPr>
              <p:cNvSpPr txBox="1"/>
              <p:nvPr/>
            </p:nvSpPr>
            <p:spPr>
              <a:xfrm>
                <a:off x="6243395" y="1931685"/>
                <a:ext cx="4301884" cy="523220"/>
              </a:xfrm>
              <a:prstGeom prst="borderCallout1">
                <a:avLst>
                  <a:gd name="adj1" fmla="val 95797"/>
                  <a:gd name="adj2" fmla="val 60501"/>
                  <a:gd name="adj3" fmla="val 219691"/>
                  <a:gd name="adj4" fmla="val 60921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6-path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→⋯→(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46F6E8B-5371-44D9-BCB1-79D3EDD77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395" y="1931685"/>
                <a:ext cx="4301884" cy="523220"/>
              </a:xfrm>
              <a:prstGeom prst="borderCallout1">
                <a:avLst>
                  <a:gd name="adj1" fmla="val 95797"/>
                  <a:gd name="adj2" fmla="val 60501"/>
                  <a:gd name="adj3" fmla="val 219691"/>
                  <a:gd name="adj4" fmla="val 60921"/>
                </a:avLst>
              </a:prstGeom>
              <a:blipFill>
                <a:blip r:embed="rId13"/>
                <a:stretch>
                  <a:fillRect l="-2684" t="-47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5A780B5-9884-4F57-B2E4-A614A76F3309}"/>
              </a:ext>
            </a:extLst>
          </p:cNvPr>
          <p:cNvSpPr/>
          <p:nvPr/>
        </p:nvSpPr>
        <p:spPr>
          <a:xfrm>
            <a:off x="6621279" y="4769913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5C9DA2-B27F-44FB-80E6-B530A21062F2}"/>
              </a:ext>
            </a:extLst>
          </p:cNvPr>
          <p:cNvCxnSpPr>
            <a:cxnSpLocks/>
            <a:stCxn id="33" idx="6"/>
            <a:endCxn id="19" idx="3"/>
          </p:cNvCxnSpPr>
          <p:nvPr/>
        </p:nvCxnSpPr>
        <p:spPr>
          <a:xfrm flipV="1">
            <a:off x="6813785" y="4136736"/>
            <a:ext cx="1786506" cy="7294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148D63-9178-422E-8968-ADE5F971CAB9}"/>
              </a:ext>
            </a:extLst>
          </p:cNvPr>
          <p:cNvCxnSpPr>
            <a:cxnSpLocks/>
            <a:stCxn id="19" idx="6"/>
            <a:endCxn id="20" idx="3"/>
          </p:cNvCxnSpPr>
          <p:nvPr/>
        </p:nvCxnSpPr>
        <p:spPr>
          <a:xfrm flipV="1">
            <a:off x="8764605" y="4043298"/>
            <a:ext cx="1773973" cy="25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CF4064-5F13-4136-BC90-210C33E55CB7}"/>
                  </a:ext>
                </a:extLst>
              </p:cNvPr>
              <p:cNvSpPr txBox="1"/>
              <p:nvPr/>
            </p:nvSpPr>
            <p:spPr>
              <a:xfrm>
                <a:off x="6191053" y="4975275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CF4064-5F13-4136-BC90-210C33E55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53" y="4975275"/>
                <a:ext cx="750769" cy="461665"/>
              </a:xfrm>
              <a:prstGeom prst="rect">
                <a:avLst/>
              </a:prstGeom>
              <a:blipFill>
                <a:blip r:embed="rId14"/>
                <a:stretch>
                  <a:fillRect l="-7317" r="-341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255674-0D54-4A5B-A06B-5457298AD6A3}"/>
                  </a:ext>
                </a:extLst>
              </p:cNvPr>
              <p:cNvSpPr txBox="1"/>
              <p:nvPr/>
            </p:nvSpPr>
            <p:spPr>
              <a:xfrm>
                <a:off x="4435243" y="4883544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255674-0D54-4A5B-A06B-5457298AD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243" y="4883544"/>
                <a:ext cx="750769" cy="461665"/>
              </a:xfrm>
              <a:prstGeom prst="rect">
                <a:avLst/>
              </a:prstGeom>
              <a:blipFill>
                <a:blip r:embed="rId15"/>
                <a:stretch>
                  <a:fillRect l="-7317" r="-325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F43F52-54EC-47ED-B175-4D4B019C6DEC}"/>
                  </a:ext>
                </a:extLst>
              </p:cNvPr>
              <p:cNvSpPr txBox="1"/>
              <p:nvPr/>
            </p:nvSpPr>
            <p:spPr>
              <a:xfrm>
                <a:off x="8193702" y="3377271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F43F52-54EC-47ED-B175-4D4B019C6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702" y="3377271"/>
                <a:ext cx="750769" cy="461665"/>
              </a:xfrm>
              <a:prstGeom prst="rect">
                <a:avLst/>
              </a:prstGeom>
              <a:blipFill>
                <a:blip r:embed="rId16"/>
                <a:stretch>
                  <a:fillRect l="-6504" r="-3821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25">
            <a:extLst>
              <a:ext uri="{FF2B5EF4-FFF2-40B4-BE49-F238E27FC236}">
                <a16:creationId xmlns:a16="http://schemas.microsoft.com/office/drawing/2014/main" id="{55038DCE-F073-45D5-883F-E4C802EF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B055EC07-C662-484D-B2C9-BFC426ECCB6B}"/>
              </a:ext>
            </a:extLst>
          </p:cNvPr>
          <p:cNvSpPr txBox="1">
            <a:spLocks/>
          </p:cNvSpPr>
          <p:nvPr/>
        </p:nvSpPr>
        <p:spPr>
          <a:xfrm>
            <a:off x="838200" y="288125"/>
            <a:ext cx="10812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Combinatorial reduction from k-clique to nPSP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Given a 4-clique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on a 4-partite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5-partite layered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2AA3E9-63CD-4A9F-A3D9-6FA9BA929CF3}"/>
              </a:ext>
            </a:extLst>
          </p:cNvPr>
          <p:cNvSpPr/>
          <p:nvPr/>
        </p:nvSpPr>
        <p:spPr>
          <a:xfrm>
            <a:off x="2141222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B33F-79B6-49F4-9394-0A1A21D89544}"/>
              </a:ext>
            </a:extLst>
          </p:cNvPr>
          <p:cNvSpPr/>
          <p:nvPr/>
        </p:nvSpPr>
        <p:spPr>
          <a:xfrm>
            <a:off x="4079509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227722-B9F9-4ED2-959A-7A42471A9B49}"/>
              </a:ext>
            </a:extLst>
          </p:cNvPr>
          <p:cNvSpPr/>
          <p:nvPr/>
        </p:nvSpPr>
        <p:spPr>
          <a:xfrm>
            <a:off x="6017796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ED95DB-B7DE-4000-B3FF-425F7495C025}"/>
              </a:ext>
            </a:extLst>
          </p:cNvPr>
          <p:cNvSpPr/>
          <p:nvPr/>
        </p:nvSpPr>
        <p:spPr>
          <a:xfrm>
            <a:off x="7956083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05F749-1FDB-458A-B51C-0C644DEC269B}"/>
              </a:ext>
            </a:extLst>
          </p:cNvPr>
          <p:cNvSpPr/>
          <p:nvPr/>
        </p:nvSpPr>
        <p:spPr>
          <a:xfrm>
            <a:off x="9894370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7CA19-ABD1-4EA6-8C94-59EAD66181C5}"/>
                  </a:ext>
                </a:extLst>
              </p:cNvPr>
              <p:cNvSpPr txBox="1"/>
              <p:nvPr/>
            </p:nvSpPr>
            <p:spPr>
              <a:xfrm>
                <a:off x="2425167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7CA19-ABD1-4EA6-8C94-59EAD6618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167" y="5634735"/>
                <a:ext cx="856648" cy="1200329"/>
              </a:xfrm>
              <a:prstGeom prst="rect">
                <a:avLst/>
              </a:prstGeom>
              <a:blipFill>
                <a:blip r:embed="rId3"/>
                <a:stretch>
                  <a:fillRect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1F6B4-E130-4BB1-AD5D-2BA30814607E}"/>
                  </a:ext>
                </a:extLst>
              </p:cNvPr>
              <p:cNvSpPr txBox="1"/>
              <p:nvPr/>
            </p:nvSpPr>
            <p:spPr>
              <a:xfrm>
                <a:off x="4435243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1F6B4-E130-4BB1-AD5D-2BA30814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243" y="5634735"/>
                <a:ext cx="856648" cy="1200329"/>
              </a:xfrm>
              <a:prstGeom prst="rect">
                <a:avLst/>
              </a:prstGeom>
              <a:blipFill>
                <a:blip r:embed="rId4"/>
                <a:stretch>
                  <a:fillRect r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4621AF-2C6C-41A2-AD1F-8FDE5DAC0078}"/>
                  </a:ext>
                </a:extLst>
              </p:cNvPr>
              <p:cNvSpPr txBox="1"/>
              <p:nvPr/>
            </p:nvSpPr>
            <p:spPr>
              <a:xfrm>
                <a:off x="6418448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4621AF-2C6C-41A2-AD1F-8FDE5DAC0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48" y="5634735"/>
                <a:ext cx="856648" cy="1200329"/>
              </a:xfrm>
              <a:prstGeom prst="rect">
                <a:avLst/>
              </a:prstGeom>
              <a:blipFill>
                <a:blip r:embed="rId5"/>
                <a:stretch>
                  <a:fillRect r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5FE9-8BCA-41A3-9334-081EE8F6A981}"/>
                  </a:ext>
                </a:extLst>
              </p:cNvPr>
              <p:cNvSpPr txBox="1"/>
              <p:nvPr/>
            </p:nvSpPr>
            <p:spPr>
              <a:xfrm>
                <a:off x="8322245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5FE9-8BCA-41A3-9334-081EE8F6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45" y="5634735"/>
                <a:ext cx="856648" cy="1200329"/>
              </a:xfrm>
              <a:prstGeom prst="rect">
                <a:avLst/>
              </a:prstGeom>
              <a:blipFill>
                <a:blip r:embed="rId6"/>
                <a:stretch>
                  <a:fillRect r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828FB8-E561-4CAE-8F27-AA3C1A07653B}"/>
                  </a:ext>
                </a:extLst>
              </p:cNvPr>
              <p:cNvSpPr txBox="1"/>
              <p:nvPr/>
            </p:nvSpPr>
            <p:spPr>
              <a:xfrm>
                <a:off x="10178315" y="5634734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828FB8-E561-4CAE-8F27-AA3C1A076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315" y="5634734"/>
                <a:ext cx="856648" cy="1200329"/>
              </a:xfrm>
              <a:prstGeom prst="rect">
                <a:avLst/>
              </a:prstGeom>
              <a:blipFill>
                <a:blip r:embed="rId7"/>
                <a:stretch>
                  <a:fillRect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F47DF3F-3B5F-4058-A4CC-F1989D76E81A}"/>
              </a:ext>
            </a:extLst>
          </p:cNvPr>
          <p:cNvSpPr/>
          <p:nvPr/>
        </p:nvSpPr>
        <p:spPr>
          <a:xfrm>
            <a:off x="2598823" y="3590225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2159A7-FAD8-4252-8B8B-25DE19187481}"/>
              </a:ext>
            </a:extLst>
          </p:cNvPr>
          <p:cNvSpPr/>
          <p:nvPr/>
        </p:nvSpPr>
        <p:spPr>
          <a:xfrm>
            <a:off x="2464070" y="460087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381726-3B13-47CA-969D-49C750EF7907}"/>
              </a:ext>
            </a:extLst>
          </p:cNvPr>
          <p:cNvSpPr/>
          <p:nvPr/>
        </p:nvSpPr>
        <p:spPr>
          <a:xfrm>
            <a:off x="2972604" y="4552935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44034F-6D07-47C9-9083-4E65B2B69888}"/>
              </a:ext>
            </a:extLst>
          </p:cNvPr>
          <p:cNvSpPr/>
          <p:nvPr/>
        </p:nvSpPr>
        <p:spPr>
          <a:xfrm>
            <a:off x="4695525" y="368647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97213F-B060-425C-91F1-DE6E209E182F}"/>
              </a:ext>
            </a:extLst>
          </p:cNvPr>
          <p:cNvSpPr/>
          <p:nvPr/>
        </p:nvSpPr>
        <p:spPr>
          <a:xfrm>
            <a:off x="6633812" y="3953171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A96BC8-BC51-4B45-A7BA-35B139EE9B4E}"/>
              </a:ext>
            </a:extLst>
          </p:cNvPr>
          <p:cNvSpPr/>
          <p:nvPr/>
        </p:nvSpPr>
        <p:spPr>
          <a:xfrm>
            <a:off x="8572099" y="3972422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994318-9DAA-4133-A17C-E194CEA2C695}"/>
              </a:ext>
            </a:extLst>
          </p:cNvPr>
          <p:cNvSpPr/>
          <p:nvPr/>
        </p:nvSpPr>
        <p:spPr>
          <a:xfrm>
            <a:off x="10510386" y="3878984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2B135A-00D6-49A5-B1A7-C9602FE78761}"/>
              </a:ext>
            </a:extLst>
          </p:cNvPr>
          <p:cNvSpPr/>
          <p:nvPr/>
        </p:nvSpPr>
        <p:spPr>
          <a:xfrm>
            <a:off x="4767314" y="464918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6BFE96-7D70-4EAC-A21B-B58A7C7D988E}"/>
                  </a:ext>
                </a:extLst>
              </p:cNvPr>
              <p:cNvSpPr txBox="1"/>
              <p:nvPr/>
            </p:nvSpPr>
            <p:spPr>
              <a:xfrm>
                <a:off x="2531046" y="3113775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6BFE96-7D70-4EAC-A21B-B58A7C7D9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46" y="3113775"/>
                <a:ext cx="750769" cy="461665"/>
              </a:xfrm>
              <a:prstGeom prst="rect">
                <a:avLst/>
              </a:prstGeom>
              <a:blipFill>
                <a:blip r:embed="rId8"/>
                <a:stretch>
                  <a:fillRect l="-6504" r="-2764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022F83-972E-4AEA-9F15-48EE24C4432D}"/>
                  </a:ext>
                </a:extLst>
              </p:cNvPr>
              <p:cNvSpPr txBox="1"/>
              <p:nvPr/>
            </p:nvSpPr>
            <p:spPr>
              <a:xfrm>
                <a:off x="4391929" y="3198047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022F83-972E-4AEA-9F15-48EE24C44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29" y="3198047"/>
                <a:ext cx="750769" cy="461665"/>
              </a:xfrm>
              <a:prstGeom prst="rect">
                <a:avLst/>
              </a:prstGeom>
              <a:blipFill>
                <a:blip r:embed="rId9"/>
                <a:stretch>
                  <a:fillRect l="-6452" r="-22581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6756DA-676C-4B32-94D1-E5F6B8294493}"/>
                  </a:ext>
                </a:extLst>
              </p:cNvPr>
              <p:cNvSpPr txBox="1"/>
              <p:nvPr/>
            </p:nvSpPr>
            <p:spPr>
              <a:xfrm>
                <a:off x="6354680" y="3359392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6756DA-676C-4B32-94D1-E5F6B8294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80" y="3359392"/>
                <a:ext cx="750769" cy="461665"/>
              </a:xfrm>
              <a:prstGeom prst="rect">
                <a:avLst/>
              </a:prstGeom>
              <a:blipFill>
                <a:blip r:embed="rId10"/>
                <a:stretch>
                  <a:fillRect l="-6452" r="-241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4E331B-88A3-4EF0-B901-2552DE4E25A7}"/>
                  </a:ext>
                </a:extLst>
              </p:cNvPr>
              <p:cNvSpPr txBox="1"/>
              <p:nvPr/>
            </p:nvSpPr>
            <p:spPr>
              <a:xfrm>
                <a:off x="10135001" y="3359392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04E331B-88A3-4EF0-B901-2552DE4E2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001" y="3359392"/>
                <a:ext cx="750769" cy="461665"/>
              </a:xfrm>
              <a:prstGeom prst="rect">
                <a:avLst/>
              </a:prstGeom>
              <a:blipFill>
                <a:blip r:embed="rId11"/>
                <a:stretch>
                  <a:fillRect l="-7317" r="-2682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547D2B-D41D-44AF-93D0-79400A983D13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2791329" y="3686478"/>
            <a:ext cx="1880938" cy="962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A1CB21-F8AD-485A-BFF2-D8C01D00D8D9}"/>
                  </a:ext>
                </a:extLst>
              </p:cNvPr>
              <p:cNvSpPr txBox="1"/>
              <p:nvPr/>
            </p:nvSpPr>
            <p:spPr>
              <a:xfrm>
                <a:off x="86833" y="3953171"/>
                <a:ext cx="1994431" cy="1815882"/>
              </a:xfrm>
              <a:prstGeom prst="borderCallout1">
                <a:avLst>
                  <a:gd name="adj1" fmla="val 16100"/>
                  <a:gd name="adj2" fmla="val 92049"/>
                  <a:gd name="adj3" fmla="val -7294"/>
                  <a:gd name="adj4" fmla="val 163397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Add an edge </a:t>
                </a:r>
                <a:r>
                  <a:rPr lang="en-US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iff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is a 3-clique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A1CB21-F8AD-485A-BFF2-D8C01D00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3" y="3953171"/>
                <a:ext cx="1994431" cy="1815882"/>
              </a:xfrm>
              <a:prstGeom prst="borderCallout1">
                <a:avLst>
                  <a:gd name="adj1" fmla="val 16100"/>
                  <a:gd name="adj2" fmla="val 92049"/>
                  <a:gd name="adj3" fmla="val -7294"/>
                  <a:gd name="adj4" fmla="val 163397"/>
                </a:avLst>
              </a:prstGeom>
              <a:blipFill>
                <a:blip r:embed="rId12"/>
                <a:stretch>
                  <a:fillRect l="-3538" b="-77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F6620A-66A8-42B8-95F0-EBD59524274A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4888031" y="3820545"/>
            <a:ext cx="1745781" cy="228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7177A-A227-4DCC-AF62-6378DD5F1D9A}"/>
              </a:ext>
            </a:extLst>
          </p:cNvPr>
          <p:cNvCxnSpPr>
            <a:cxnSpLocks/>
            <a:stCxn id="21" idx="7"/>
            <a:endCxn id="18" idx="3"/>
          </p:cNvCxnSpPr>
          <p:nvPr/>
        </p:nvCxnSpPr>
        <p:spPr>
          <a:xfrm flipV="1">
            <a:off x="4931628" y="4117485"/>
            <a:ext cx="1730376" cy="5598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06C489-1D50-4EDB-A371-5EFC109C21A0}"/>
              </a:ext>
            </a:extLst>
          </p:cNvPr>
          <p:cNvCxnSpPr>
            <a:cxnSpLocks/>
            <a:stCxn id="21" idx="6"/>
            <a:endCxn id="33" idx="1"/>
          </p:cNvCxnSpPr>
          <p:nvPr/>
        </p:nvCxnSpPr>
        <p:spPr>
          <a:xfrm>
            <a:off x="4959820" y="4745441"/>
            <a:ext cx="1689651" cy="52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46F6E8B-5371-44D9-BCB1-79D3EDD77829}"/>
                  </a:ext>
                </a:extLst>
              </p:cNvPr>
              <p:cNvSpPr txBox="1"/>
              <p:nvPr/>
            </p:nvSpPr>
            <p:spPr>
              <a:xfrm>
                <a:off x="6243395" y="1931685"/>
                <a:ext cx="4301884" cy="523220"/>
              </a:xfrm>
              <a:prstGeom prst="borderCallout1">
                <a:avLst>
                  <a:gd name="adj1" fmla="val 95797"/>
                  <a:gd name="adj2" fmla="val 60501"/>
                  <a:gd name="adj3" fmla="val 219691"/>
                  <a:gd name="adj4" fmla="val 60921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6-path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→⋯→(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46F6E8B-5371-44D9-BCB1-79D3EDD77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395" y="1931685"/>
                <a:ext cx="4301884" cy="523220"/>
              </a:xfrm>
              <a:prstGeom prst="borderCallout1">
                <a:avLst>
                  <a:gd name="adj1" fmla="val 95797"/>
                  <a:gd name="adj2" fmla="val 60501"/>
                  <a:gd name="adj3" fmla="val 219691"/>
                  <a:gd name="adj4" fmla="val 60921"/>
                </a:avLst>
              </a:prstGeom>
              <a:blipFill>
                <a:blip r:embed="rId13"/>
                <a:stretch>
                  <a:fillRect l="-2684" t="-47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25A780B5-9884-4F57-B2E4-A614A76F3309}"/>
              </a:ext>
            </a:extLst>
          </p:cNvPr>
          <p:cNvSpPr/>
          <p:nvPr/>
        </p:nvSpPr>
        <p:spPr>
          <a:xfrm>
            <a:off x="6621279" y="4769913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5C9DA2-B27F-44FB-80E6-B530A21062F2}"/>
              </a:ext>
            </a:extLst>
          </p:cNvPr>
          <p:cNvCxnSpPr>
            <a:cxnSpLocks/>
            <a:stCxn id="33" idx="6"/>
            <a:endCxn id="19" idx="3"/>
          </p:cNvCxnSpPr>
          <p:nvPr/>
        </p:nvCxnSpPr>
        <p:spPr>
          <a:xfrm flipV="1">
            <a:off x="6813785" y="4136736"/>
            <a:ext cx="1786506" cy="729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148D63-9178-422E-8968-ADE5F971CAB9}"/>
              </a:ext>
            </a:extLst>
          </p:cNvPr>
          <p:cNvCxnSpPr>
            <a:cxnSpLocks/>
            <a:stCxn id="19" idx="6"/>
            <a:endCxn id="20" idx="3"/>
          </p:cNvCxnSpPr>
          <p:nvPr/>
        </p:nvCxnSpPr>
        <p:spPr>
          <a:xfrm flipV="1">
            <a:off x="8764605" y="4043298"/>
            <a:ext cx="1773973" cy="2537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CF4064-5F13-4136-BC90-210C33E55CB7}"/>
                  </a:ext>
                </a:extLst>
              </p:cNvPr>
              <p:cNvSpPr txBox="1"/>
              <p:nvPr/>
            </p:nvSpPr>
            <p:spPr>
              <a:xfrm>
                <a:off x="6191053" y="4975275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CF4064-5F13-4136-BC90-210C33E55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53" y="4975275"/>
                <a:ext cx="750769" cy="461665"/>
              </a:xfrm>
              <a:prstGeom prst="rect">
                <a:avLst/>
              </a:prstGeom>
              <a:blipFill>
                <a:blip r:embed="rId14"/>
                <a:stretch>
                  <a:fillRect l="-7317" r="-341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255674-0D54-4A5B-A06B-5457298AD6A3}"/>
                  </a:ext>
                </a:extLst>
              </p:cNvPr>
              <p:cNvSpPr txBox="1"/>
              <p:nvPr/>
            </p:nvSpPr>
            <p:spPr>
              <a:xfrm>
                <a:off x="4435243" y="4883544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255674-0D54-4A5B-A06B-5457298AD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243" y="4883544"/>
                <a:ext cx="750769" cy="461665"/>
              </a:xfrm>
              <a:prstGeom prst="rect">
                <a:avLst/>
              </a:prstGeom>
              <a:blipFill>
                <a:blip r:embed="rId15"/>
                <a:stretch>
                  <a:fillRect l="-7317" r="-325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F43F52-54EC-47ED-B175-4D4B019C6DEC}"/>
                  </a:ext>
                </a:extLst>
              </p:cNvPr>
              <p:cNvSpPr txBox="1"/>
              <p:nvPr/>
            </p:nvSpPr>
            <p:spPr>
              <a:xfrm>
                <a:off x="8193702" y="3377271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F43F52-54EC-47ED-B175-4D4B019C6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702" y="3377271"/>
                <a:ext cx="750769" cy="461665"/>
              </a:xfrm>
              <a:prstGeom prst="rect">
                <a:avLst/>
              </a:prstGeom>
              <a:blipFill>
                <a:blip r:embed="rId16"/>
                <a:stretch>
                  <a:fillRect l="-6504" r="-3821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732B45B-AC9E-4132-8733-D910C7FEDAAD}"/>
                  </a:ext>
                </a:extLst>
              </p:cNvPr>
              <p:cNvSpPr txBox="1"/>
              <p:nvPr/>
            </p:nvSpPr>
            <p:spPr>
              <a:xfrm>
                <a:off x="3140650" y="6191218"/>
                <a:ext cx="5586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Still implies a 4-clique: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732B45B-AC9E-4132-8733-D910C7FED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50" y="6191218"/>
                <a:ext cx="5586055" cy="523220"/>
              </a:xfrm>
              <a:prstGeom prst="rect">
                <a:avLst/>
              </a:prstGeom>
              <a:blipFill>
                <a:blip r:embed="rId17"/>
                <a:stretch>
                  <a:fillRect l="-218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25">
            <a:extLst>
              <a:ext uri="{FF2B5EF4-FFF2-40B4-BE49-F238E27FC236}">
                <a16:creationId xmlns:a16="http://schemas.microsoft.com/office/drawing/2014/main" id="{A1CF1AB8-3249-4E73-83F2-35B1D875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6EE9B95-BB53-4D86-B8D1-593E67AF50FD}"/>
              </a:ext>
            </a:extLst>
          </p:cNvPr>
          <p:cNvSpPr txBox="1">
            <a:spLocks/>
          </p:cNvSpPr>
          <p:nvPr/>
        </p:nvSpPr>
        <p:spPr>
          <a:xfrm>
            <a:off x="838200" y="288125"/>
            <a:ext cx="10812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Combinatorial reduction from k-clique to nPSP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0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Given a 4-clique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on a 4-partite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5-partite layered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  <a:blipFill>
                <a:blip r:embed="rId3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2AA3E9-63CD-4A9F-A3D9-6FA9BA929CF3}"/>
              </a:ext>
            </a:extLst>
          </p:cNvPr>
          <p:cNvSpPr/>
          <p:nvPr/>
        </p:nvSpPr>
        <p:spPr>
          <a:xfrm>
            <a:off x="2141222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B33F-79B6-49F4-9394-0A1A21D89544}"/>
              </a:ext>
            </a:extLst>
          </p:cNvPr>
          <p:cNvSpPr/>
          <p:nvPr/>
        </p:nvSpPr>
        <p:spPr>
          <a:xfrm>
            <a:off x="4079509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227722-B9F9-4ED2-959A-7A42471A9B49}"/>
              </a:ext>
            </a:extLst>
          </p:cNvPr>
          <p:cNvSpPr/>
          <p:nvPr/>
        </p:nvSpPr>
        <p:spPr>
          <a:xfrm>
            <a:off x="6017796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ED95DB-B7DE-4000-B3FF-425F7495C025}"/>
              </a:ext>
            </a:extLst>
          </p:cNvPr>
          <p:cNvSpPr/>
          <p:nvPr/>
        </p:nvSpPr>
        <p:spPr>
          <a:xfrm>
            <a:off x="7956083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05F749-1FDB-458A-B51C-0C644DEC269B}"/>
              </a:ext>
            </a:extLst>
          </p:cNvPr>
          <p:cNvSpPr/>
          <p:nvPr/>
        </p:nvSpPr>
        <p:spPr>
          <a:xfrm>
            <a:off x="9894370" y="2945334"/>
            <a:ext cx="1424539" cy="26661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7CA19-ABD1-4EA6-8C94-59EAD66181C5}"/>
                  </a:ext>
                </a:extLst>
              </p:cNvPr>
              <p:cNvSpPr txBox="1"/>
              <p:nvPr/>
            </p:nvSpPr>
            <p:spPr>
              <a:xfrm>
                <a:off x="2425167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7CA19-ABD1-4EA6-8C94-59EAD6618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167" y="5634735"/>
                <a:ext cx="856648" cy="1200329"/>
              </a:xfrm>
              <a:prstGeom prst="rect">
                <a:avLst/>
              </a:prstGeom>
              <a:blipFill>
                <a:blip r:embed="rId4"/>
                <a:stretch>
                  <a:fillRect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1F6B4-E130-4BB1-AD5D-2BA30814607E}"/>
                  </a:ext>
                </a:extLst>
              </p:cNvPr>
              <p:cNvSpPr txBox="1"/>
              <p:nvPr/>
            </p:nvSpPr>
            <p:spPr>
              <a:xfrm>
                <a:off x="4435243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21F6B4-E130-4BB1-AD5D-2BA308146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243" y="5634735"/>
                <a:ext cx="856648" cy="1200329"/>
              </a:xfrm>
              <a:prstGeom prst="rect">
                <a:avLst/>
              </a:prstGeom>
              <a:blipFill>
                <a:blip r:embed="rId5"/>
                <a:stretch>
                  <a:fillRect r="-1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4621AF-2C6C-41A2-AD1F-8FDE5DAC0078}"/>
                  </a:ext>
                </a:extLst>
              </p:cNvPr>
              <p:cNvSpPr txBox="1"/>
              <p:nvPr/>
            </p:nvSpPr>
            <p:spPr>
              <a:xfrm>
                <a:off x="6418448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4621AF-2C6C-41A2-AD1F-8FDE5DAC0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448" y="5634735"/>
                <a:ext cx="856648" cy="1200329"/>
              </a:xfrm>
              <a:prstGeom prst="rect">
                <a:avLst/>
              </a:prstGeom>
              <a:blipFill>
                <a:blip r:embed="rId6"/>
                <a:stretch>
                  <a:fillRect r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5FE9-8BCA-41A3-9334-081EE8F6A981}"/>
                  </a:ext>
                </a:extLst>
              </p:cNvPr>
              <p:cNvSpPr txBox="1"/>
              <p:nvPr/>
            </p:nvSpPr>
            <p:spPr>
              <a:xfrm>
                <a:off x="8322245" y="5634735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9D5FE9-8BCA-41A3-9334-081EE8F6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45" y="5634735"/>
                <a:ext cx="856648" cy="1200329"/>
              </a:xfrm>
              <a:prstGeom prst="rect">
                <a:avLst/>
              </a:prstGeom>
              <a:blipFill>
                <a:blip r:embed="rId7"/>
                <a:stretch>
                  <a:fillRect r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828FB8-E561-4CAE-8F27-AA3C1A07653B}"/>
                  </a:ext>
                </a:extLst>
              </p:cNvPr>
              <p:cNvSpPr txBox="1"/>
              <p:nvPr/>
            </p:nvSpPr>
            <p:spPr>
              <a:xfrm>
                <a:off x="10178315" y="5634734"/>
                <a:ext cx="8566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828FB8-E561-4CAE-8F27-AA3C1A076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315" y="5634734"/>
                <a:ext cx="856648" cy="1200329"/>
              </a:xfrm>
              <a:prstGeom prst="rect">
                <a:avLst/>
              </a:prstGeom>
              <a:blipFill>
                <a:blip r:embed="rId8"/>
                <a:stretch>
                  <a:fillRect r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0F47DF3F-3B5F-4058-A4CC-F1989D76E81A}"/>
              </a:ext>
            </a:extLst>
          </p:cNvPr>
          <p:cNvSpPr/>
          <p:nvPr/>
        </p:nvSpPr>
        <p:spPr>
          <a:xfrm>
            <a:off x="2598823" y="3590225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2159A7-FAD8-4252-8B8B-25DE19187481}"/>
              </a:ext>
            </a:extLst>
          </p:cNvPr>
          <p:cNvSpPr/>
          <p:nvPr/>
        </p:nvSpPr>
        <p:spPr>
          <a:xfrm>
            <a:off x="2464070" y="460087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8381726-3B13-47CA-969D-49C750EF7907}"/>
              </a:ext>
            </a:extLst>
          </p:cNvPr>
          <p:cNvSpPr/>
          <p:nvPr/>
        </p:nvSpPr>
        <p:spPr>
          <a:xfrm>
            <a:off x="2972604" y="4552935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44034F-6D07-47C9-9083-4E65B2B69888}"/>
              </a:ext>
            </a:extLst>
          </p:cNvPr>
          <p:cNvSpPr/>
          <p:nvPr/>
        </p:nvSpPr>
        <p:spPr>
          <a:xfrm>
            <a:off x="4695525" y="368647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97213F-B060-425C-91F1-DE6E209E182F}"/>
              </a:ext>
            </a:extLst>
          </p:cNvPr>
          <p:cNvSpPr/>
          <p:nvPr/>
        </p:nvSpPr>
        <p:spPr>
          <a:xfrm>
            <a:off x="6638528" y="3596609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1A96BC8-BC51-4B45-A7BA-35B139EE9B4E}"/>
              </a:ext>
            </a:extLst>
          </p:cNvPr>
          <p:cNvSpPr/>
          <p:nvPr/>
        </p:nvSpPr>
        <p:spPr>
          <a:xfrm>
            <a:off x="8572099" y="3972422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2B135A-00D6-49A5-B1A7-C9602FE78761}"/>
              </a:ext>
            </a:extLst>
          </p:cNvPr>
          <p:cNvSpPr/>
          <p:nvPr/>
        </p:nvSpPr>
        <p:spPr>
          <a:xfrm>
            <a:off x="4767314" y="464918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6BFE96-7D70-4EAC-A21B-B58A7C7D988E}"/>
                  </a:ext>
                </a:extLst>
              </p:cNvPr>
              <p:cNvSpPr txBox="1"/>
              <p:nvPr/>
            </p:nvSpPr>
            <p:spPr>
              <a:xfrm>
                <a:off x="2531046" y="3113775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6BFE96-7D70-4EAC-A21B-B58A7C7D9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46" y="3113775"/>
                <a:ext cx="750769" cy="461665"/>
              </a:xfrm>
              <a:prstGeom prst="rect">
                <a:avLst/>
              </a:prstGeom>
              <a:blipFill>
                <a:blip r:embed="rId9"/>
                <a:stretch>
                  <a:fillRect l="-6504" r="-308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022F83-972E-4AEA-9F15-48EE24C4432D}"/>
                  </a:ext>
                </a:extLst>
              </p:cNvPr>
              <p:cNvSpPr txBox="1"/>
              <p:nvPr/>
            </p:nvSpPr>
            <p:spPr>
              <a:xfrm>
                <a:off x="4391929" y="3198047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022F83-972E-4AEA-9F15-48EE24C44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29" y="3198047"/>
                <a:ext cx="750769" cy="461665"/>
              </a:xfrm>
              <a:prstGeom prst="rect">
                <a:avLst/>
              </a:prstGeom>
              <a:blipFill>
                <a:blip r:embed="rId10"/>
                <a:stretch>
                  <a:fillRect l="-6452" r="-22581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6756DA-676C-4B32-94D1-E5F6B8294493}"/>
                  </a:ext>
                </a:extLst>
              </p:cNvPr>
              <p:cNvSpPr txBox="1"/>
              <p:nvPr/>
            </p:nvSpPr>
            <p:spPr>
              <a:xfrm>
                <a:off x="6342147" y="3052781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6756DA-676C-4B32-94D1-E5F6B8294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47" y="3052781"/>
                <a:ext cx="750769" cy="461665"/>
              </a:xfrm>
              <a:prstGeom prst="rect">
                <a:avLst/>
              </a:prstGeom>
              <a:blipFill>
                <a:blip r:embed="rId11"/>
                <a:stretch>
                  <a:fillRect l="-6452" r="-241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547D2B-D41D-44AF-93D0-79400A983D13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2791329" y="3686478"/>
            <a:ext cx="1880938" cy="9625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A1CB21-F8AD-485A-BFF2-D8C01D00D8D9}"/>
                  </a:ext>
                </a:extLst>
              </p:cNvPr>
              <p:cNvSpPr txBox="1"/>
              <p:nvPr/>
            </p:nvSpPr>
            <p:spPr>
              <a:xfrm>
                <a:off x="86833" y="3953171"/>
                <a:ext cx="1994431" cy="1815882"/>
              </a:xfrm>
              <a:prstGeom prst="borderCallout1">
                <a:avLst>
                  <a:gd name="adj1" fmla="val 16100"/>
                  <a:gd name="adj2" fmla="val 92049"/>
                  <a:gd name="adj3" fmla="val -7294"/>
                  <a:gd name="adj4" fmla="val 163397"/>
                </a:avLst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Add an edge </a:t>
                </a:r>
                <a:r>
                  <a:rPr lang="en-US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iff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is a 3-clique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A1CB21-F8AD-485A-BFF2-D8C01D00D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3" y="3953171"/>
                <a:ext cx="1994431" cy="1815882"/>
              </a:xfrm>
              <a:prstGeom prst="borderCallout1">
                <a:avLst>
                  <a:gd name="adj1" fmla="val 16100"/>
                  <a:gd name="adj2" fmla="val 92049"/>
                  <a:gd name="adj3" fmla="val -7294"/>
                  <a:gd name="adj4" fmla="val 163397"/>
                </a:avLst>
              </a:prstGeom>
              <a:blipFill>
                <a:blip r:embed="rId12"/>
                <a:stretch>
                  <a:fillRect l="-3538" b="-77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F6620A-66A8-42B8-95F0-EBD59524274A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 flipV="1">
            <a:off x="4888031" y="3692862"/>
            <a:ext cx="1750497" cy="898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7177A-A227-4DCC-AF62-6378DD5F1D9A}"/>
              </a:ext>
            </a:extLst>
          </p:cNvPr>
          <p:cNvCxnSpPr>
            <a:cxnSpLocks/>
            <a:stCxn id="21" idx="7"/>
            <a:endCxn id="18" idx="3"/>
          </p:cNvCxnSpPr>
          <p:nvPr/>
        </p:nvCxnSpPr>
        <p:spPr>
          <a:xfrm flipV="1">
            <a:off x="4931628" y="3760923"/>
            <a:ext cx="1735092" cy="9164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06C489-1D50-4EDB-A371-5EFC109C21A0}"/>
              </a:ext>
            </a:extLst>
          </p:cNvPr>
          <p:cNvCxnSpPr>
            <a:cxnSpLocks/>
            <a:stCxn id="21" idx="6"/>
            <a:endCxn id="33" idx="3"/>
          </p:cNvCxnSpPr>
          <p:nvPr/>
        </p:nvCxnSpPr>
        <p:spPr>
          <a:xfrm flipV="1">
            <a:off x="4959820" y="4532469"/>
            <a:ext cx="1689651" cy="212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25A780B5-9884-4F57-B2E4-A614A76F3309}"/>
              </a:ext>
            </a:extLst>
          </p:cNvPr>
          <p:cNvSpPr/>
          <p:nvPr/>
        </p:nvSpPr>
        <p:spPr>
          <a:xfrm>
            <a:off x="6621279" y="4368155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5C9DA2-B27F-44FB-80E6-B530A21062F2}"/>
              </a:ext>
            </a:extLst>
          </p:cNvPr>
          <p:cNvCxnSpPr>
            <a:cxnSpLocks/>
            <a:stCxn id="33" idx="6"/>
            <a:endCxn id="19" idx="3"/>
          </p:cNvCxnSpPr>
          <p:nvPr/>
        </p:nvCxnSpPr>
        <p:spPr>
          <a:xfrm flipV="1">
            <a:off x="6813785" y="4136736"/>
            <a:ext cx="1786506" cy="3276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148D63-9178-422E-8968-ADE5F971CAB9}"/>
              </a:ext>
            </a:extLst>
          </p:cNvPr>
          <p:cNvCxnSpPr>
            <a:cxnSpLocks/>
            <a:stCxn id="55" idx="7"/>
            <a:endCxn id="19" idx="4"/>
          </p:cNvCxnSpPr>
          <p:nvPr/>
        </p:nvCxnSpPr>
        <p:spPr>
          <a:xfrm flipV="1">
            <a:off x="6823708" y="4164928"/>
            <a:ext cx="1844644" cy="77851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CF4064-5F13-4136-BC90-210C33E55CB7}"/>
                  </a:ext>
                </a:extLst>
              </p:cNvPr>
              <p:cNvSpPr txBox="1"/>
              <p:nvPr/>
            </p:nvSpPr>
            <p:spPr>
              <a:xfrm>
                <a:off x="6364308" y="3917268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CF4064-5F13-4136-BC90-210C33E55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308" y="3917268"/>
                <a:ext cx="750769" cy="461665"/>
              </a:xfrm>
              <a:prstGeom prst="rect">
                <a:avLst/>
              </a:prstGeom>
              <a:blipFill>
                <a:blip r:embed="rId13"/>
                <a:stretch>
                  <a:fillRect l="-6504" r="-34959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255674-0D54-4A5B-A06B-5457298AD6A3}"/>
                  </a:ext>
                </a:extLst>
              </p:cNvPr>
              <p:cNvSpPr txBox="1"/>
              <p:nvPr/>
            </p:nvSpPr>
            <p:spPr>
              <a:xfrm>
                <a:off x="4435243" y="4883544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255674-0D54-4A5B-A06B-5457298AD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243" y="4883544"/>
                <a:ext cx="750769" cy="461665"/>
              </a:xfrm>
              <a:prstGeom prst="rect">
                <a:avLst/>
              </a:prstGeom>
              <a:blipFill>
                <a:blip r:embed="rId14"/>
                <a:stretch>
                  <a:fillRect l="-7317" r="-325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F43F52-54EC-47ED-B175-4D4B019C6DEC}"/>
                  </a:ext>
                </a:extLst>
              </p:cNvPr>
              <p:cNvSpPr txBox="1"/>
              <p:nvPr/>
            </p:nvSpPr>
            <p:spPr>
              <a:xfrm>
                <a:off x="8193702" y="3377271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F43F52-54EC-47ED-B175-4D4B019C6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702" y="3377271"/>
                <a:ext cx="750769" cy="461665"/>
              </a:xfrm>
              <a:prstGeom prst="rect">
                <a:avLst/>
              </a:prstGeom>
              <a:blipFill>
                <a:blip r:embed="rId15"/>
                <a:stretch>
                  <a:fillRect l="-6504" r="-5040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732B45B-AC9E-4132-8733-D910C7FEDAAD}"/>
                  </a:ext>
                </a:extLst>
              </p:cNvPr>
              <p:cNvSpPr txBox="1"/>
              <p:nvPr/>
            </p:nvSpPr>
            <p:spPr>
              <a:xfrm>
                <a:off x="3140650" y="6191218"/>
                <a:ext cx="6038243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No 4-clique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𝒅𝒊𝒔𝒕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</m:d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732B45B-AC9E-4132-8733-D910C7FED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650" y="6191218"/>
                <a:ext cx="6038243" cy="578685"/>
              </a:xfrm>
              <a:prstGeom prst="rect">
                <a:avLst/>
              </a:prstGeom>
              <a:blipFill>
                <a:blip r:embed="rId16"/>
                <a:stretch>
                  <a:fillRect l="-2018"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793805A8-4BA7-426B-8325-DD2E62A60CAB}"/>
              </a:ext>
            </a:extLst>
          </p:cNvPr>
          <p:cNvSpPr/>
          <p:nvPr/>
        </p:nvSpPr>
        <p:spPr>
          <a:xfrm>
            <a:off x="8572099" y="4875058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FB1FDC4-111A-478D-A456-7C7D9379435E}"/>
              </a:ext>
            </a:extLst>
          </p:cNvPr>
          <p:cNvSpPr/>
          <p:nvPr/>
        </p:nvSpPr>
        <p:spPr>
          <a:xfrm>
            <a:off x="10496067" y="4841694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867230E-38A6-4D8C-AF88-1241AC151AB0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 flipV="1">
            <a:off x="8764605" y="4937947"/>
            <a:ext cx="1731462" cy="3336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FF492F6-9778-428D-83AD-BB7A61CF0F86}"/>
                  </a:ext>
                </a:extLst>
              </p:cNvPr>
              <p:cNvSpPr txBox="1"/>
              <p:nvPr/>
            </p:nvSpPr>
            <p:spPr>
              <a:xfrm>
                <a:off x="8092841" y="5059102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FF492F6-9778-428D-83AD-BB7A61CF0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841" y="5059102"/>
                <a:ext cx="750769" cy="461665"/>
              </a:xfrm>
              <a:prstGeom prst="rect">
                <a:avLst/>
              </a:prstGeom>
              <a:blipFill>
                <a:blip r:embed="rId17"/>
                <a:stretch>
                  <a:fillRect l="-7317" r="-4065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86F2ECE-8F01-4C7B-A3B3-7A4579CFD604}"/>
                  </a:ext>
                </a:extLst>
              </p:cNvPr>
              <p:cNvSpPr txBox="1"/>
              <p:nvPr/>
            </p:nvSpPr>
            <p:spPr>
              <a:xfrm>
                <a:off x="10163193" y="5075960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86F2ECE-8F01-4C7B-A3B3-7A4579CFD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193" y="5075960"/>
                <a:ext cx="750769" cy="461665"/>
              </a:xfrm>
              <a:prstGeom prst="rect">
                <a:avLst/>
              </a:prstGeom>
              <a:blipFill>
                <a:blip r:embed="rId18"/>
                <a:stretch>
                  <a:fillRect l="-6504" r="-3089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B4113D06-5F95-4919-8255-17CC139DBB7B}"/>
              </a:ext>
            </a:extLst>
          </p:cNvPr>
          <p:cNvSpPr/>
          <p:nvPr/>
        </p:nvSpPr>
        <p:spPr>
          <a:xfrm>
            <a:off x="6659394" y="4915252"/>
            <a:ext cx="192506" cy="192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E9AD00-6E60-4E3F-B6AE-5A150C30A51C}"/>
                  </a:ext>
                </a:extLst>
              </p:cNvPr>
              <p:cNvSpPr txBox="1"/>
              <p:nvPr/>
            </p:nvSpPr>
            <p:spPr>
              <a:xfrm>
                <a:off x="6255415" y="5089898"/>
                <a:ext cx="750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E9AD00-6E60-4E3F-B6AE-5A150C30A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415" y="5089898"/>
                <a:ext cx="750769" cy="461665"/>
              </a:xfrm>
              <a:prstGeom prst="rect">
                <a:avLst/>
              </a:prstGeom>
              <a:blipFill>
                <a:blip r:embed="rId19"/>
                <a:stretch>
                  <a:fillRect l="-6504" r="-4796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0B9C72F-3546-4FE3-AF94-0CFACFF0EAF1}"/>
              </a:ext>
            </a:extLst>
          </p:cNvPr>
          <p:cNvCxnSpPr>
            <a:cxnSpLocks/>
            <a:stCxn id="55" idx="6"/>
            <a:endCxn id="41" idx="2"/>
          </p:cNvCxnSpPr>
          <p:nvPr/>
        </p:nvCxnSpPr>
        <p:spPr>
          <a:xfrm flipV="1">
            <a:off x="6851900" y="4971311"/>
            <a:ext cx="1720199" cy="401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5564D624-4FD9-4CB4-B2EA-6CF2D695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8775D0E9-71A5-4A40-A1E0-EEC84E1158CE}"/>
              </a:ext>
            </a:extLst>
          </p:cNvPr>
          <p:cNvSpPr txBox="1">
            <a:spLocks/>
          </p:cNvSpPr>
          <p:nvPr/>
        </p:nvSpPr>
        <p:spPr>
          <a:xfrm>
            <a:off x="838200" y="288125"/>
            <a:ext cx="10812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Combinatorial reduction from k-clique to nPSP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4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Given a 4-clique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on a 4-partite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Build a 5-partite layered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00975F-02CB-4AF4-B670-164B30B32C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9771"/>
                <a:ext cx="10515600" cy="4351338"/>
              </a:xfrm>
              <a:blipFill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E6AEE96-F608-4155-BE46-C24B8A8CF703}"/>
              </a:ext>
            </a:extLst>
          </p:cNvPr>
          <p:cNvGrpSpPr/>
          <p:nvPr/>
        </p:nvGrpSpPr>
        <p:grpSpPr>
          <a:xfrm>
            <a:off x="317634" y="2447543"/>
            <a:ext cx="8518358" cy="2464064"/>
            <a:chOff x="-280432" y="2945334"/>
            <a:chExt cx="11599341" cy="388973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72AA3E9-63CD-4A9F-A3D9-6FA9BA929CF3}"/>
                </a:ext>
              </a:extLst>
            </p:cNvPr>
            <p:cNvSpPr/>
            <p:nvPr/>
          </p:nvSpPr>
          <p:spPr>
            <a:xfrm>
              <a:off x="2141222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647B33F-79B6-49F4-9394-0A1A21D89544}"/>
                </a:ext>
              </a:extLst>
            </p:cNvPr>
            <p:cNvSpPr/>
            <p:nvPr/>
          </p:nvSpPr>
          <p:spPr>
            <a:xfrm>
              <a:off x="4079509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B227722-B9F9-4ED2-959A-7A42471A9B49}"/>
                </a:ext>
              </a:extLst>
            </p:cNvPr>
            <p:cNvSpPr/>
            <p:nvPr/>
          </p:nvSpPr>
          <p:spPr>
            <a:xfrm>
              <a:off x="6017796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ED95DB-B7DE-4000-B3FF-425F7495C025}"/>
                </a:ext>
              </a:extLst>
            </p:cNvPr>
            <p:cNvSpPr/>
            <p:nvPr/>
          </p:nvSpPr>
          <p:spPr>
            <a:xfrm>
              <a:off x="7956083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405F749-1FDB-458A-B51C-0C644DEC269B}"/>
                </a:ext>
              </a:extLst>
            </p:cNvPr>
            <p:cNvSpPr/>
            <p:nvPr/>
          </p:nvSpPr>
          <p:spPr>
            <a:xfrm>
              <a:off x="9894370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A97CA19-ABD1-4EA6-8C94-59EAD66181C5}"/>
                    </a:ext>
                  </a:extLst>
                </p:cNvPr>
                <p:cNvSpPr txBox="1"/>
                <p:nvPr/>
              </p:nvSpPr>
              <p:spPr>
                <a:xfrm>
                  <a:off x="2425167" y="5634735"/>
                  <a:ext cx="85664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A97CA19-ABD1-4EA6-8C94-59EAD6618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167" y="5634735"/>
                  <a:ext cx="856648" cy="1200329"/>
                </a:xfrm>
                <a:prstGeom prst="rect">
                  <a:avLst/>
                </a:prstGeom>
                <a:blipFill>
                  <a:blip r:embed="rId3"/>
                  <a:stretch>
                    <a:fillRect r="-543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21F6B4-E130-4BB1-AD5D-2BA30814607E}"/>
                    </a:ext>
                  </a:extLst>
                </p:cNvPr>
                <p:cNvSpPr txBox="1"/>
                <p:nvPr/>
              </p:nvSpPr>
              <p:spPr>
                <a:xfrm>
                  <a:off x="4435243" y="5634735"/>
                  <a:ext cx="85664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021F6B4-E130-4BB1-AD5D-2BA308146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243" y="5634735"/>
                  <a:ext cx="856648" cy="1200329"/>
                </a:xfrm>
                <a:prstGeom prst="rect">
                  <a:avLst/>
                </a:prstGeom>
                <a:blipFill>
                  <a:blip r:embed="rId4"/>
                  <a:stretch>
                    <a:fillRect r="-582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A4621AF-2C6C-41A2-AD1F-8FDE5DAC0078}"/>
                    </a:ext>
                  </a:extLst>
                </p:cNvPr>
                <p:cNvSpPr txBox="1"/>
                <p:nvPr/>
              </p:nvSpPr>
              <p:spPr>
                <a:xfrm>
                  <a:off x="6418448" y="5634735"/>
                  <a:ext cx="85664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A4621AF-2C6C-41A2-AD1F-8FDE5DAC0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448" y="5634735"/>
                  <a:ext cx="856648" cy="1200329"/>
                </a:xfrm>
                <a:prstGeom prst="rect">
                  <a:avLst/>
                </a:prstGeom>
                <a:blipFill>
                  <a:blip r:embed="rId5"/>
                  <a:stretch>
                    <a:fillRect r="-57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E9D5FE9-8BCA-41A3-9334-081EE8F6A981}"/>
                    </a:ext>
                  </a:extLst>
                </p:cNvPr>
                <p:cNvSpPr txBox="1"/>
                <p:nvPr/>
              </p:nvSpPr>
              <p:spPr>
                <a:xfrm>
                  <a:off x="8322245" y="5634735"/>
                  <a:ext cx="85664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E9D5FE9-8BCA-41A3-9334-081EE8F6A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2245" y="5634735"/>
                  <a:ext cx="856648" cy="1200329"/>
                </a:xfrm>
                <a:prstGeom prst="rect">
                  <a:avLst/>
                </a:prstGeom>
                <a:blipFill>
                  <a:blip r:embed="rId6"/>
                  <a:stretch>
                    <a:fillRect r="-59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7828FB8-E561-4CAE-8F27-AA3C1A07653B}"/>
                    </a:ext>
                  </a:extLst>
                </p:cNvPr>
                <p:cNvSpPr txBox="1"/>
                <p:nvPr/>
              </p:nvSpPr>
              <p:spPr>
                <a:xfrm>
                  <a:off x="10178315" y="5634734"/>
                  <a:ext cx="85664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7828FB8-E561-4CAE-8F27-AA3C1A0765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8315" y="5634734"/>
                  <a:ext cx="856648" cy="1200329"/>
                </a:xfrm>
                <a:prstGeom prst="rect">
                  <a:avLst/>
                </a:prstGeom>
                <a:blipFill>
                  <a:blip r:embed="rId7"/>
                  <a:stretch>
                    <a:fillRect r="-543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47DF3F-3B5F-4058-A4CC-F1989D76E81A}"/>
                </a:ext>
              </a:extLst>
            </p:cNvPr>
            <p:cNvSpPr/>
            <p:nvPr/>
          </p:nvSpPr>
          <p:spPr>
            <a:xfrm>
              <a:off x="2598823" y="3590225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2159A7-FAD8-4252-8B8B-25DE19187481}"/>
                </a:ext>
              </a:extLst>
            </p:cNvPr>
            <p:cNvSpPr/>
            <p:nvPr/>
          </p:nvSpPr>
          <p:spPr>
            <a:xfrm>
              <a:off x="2464070" y="4600878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381726-3B13-47CA-969D-49C750EF7907}"/>
                </a:ext>
              </a:extLst>
            </p:cNvPr>
            <p:cNvSpPr/>
            <p:nvPr/>
          </p:nvSpPr>
          <p:spPr>
            <a:xfrm>
              <a:off x="2972604" y="4552935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44034F-6D07-47C9-9083-4E65B2B69888}"/>
                </a:ext>
              </a:extLst>
            </p:cNvPr>
            <p:cNvSpPr/>
            <p:nvPr/>
          </p:nvSpPr>
          <p:spPr>
            <a:xfrm>
              <a:off x="4695525" y="3686478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97213F-B060-425C-91F1-DE6E209E182F}"/>
                </a:ext>
              </a:extLst>
            </p:cNvPr>
            <p:cNvSpPr/>
            <p:nvPr/>
          </p:nvSpPr>
          <p:spPr>
            <a:xfrm>
              <a:off x="6633812" y="3953171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A96BC8-BC51-4B45-A7BA-35B139EE9B4E}"/>
                </a:ext>
              </a:extLst>
            </p:cNvPr>
            <p:cNvSpPr/>
            <p:nvPr/>
          </p:nvSpPr>
          <p:spPr>
            <a:xfrm>
              <a:off x="8572099" y="3972422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1994318-9DAA-4133-A17C-E194CEA2C695}"/>
                </a:ext>
              </a:extLst>
            </p:cNvPr>
            <p:cNvSpPr/>
            <p:nvPr/>
          </p:nvSpPr>
          <p:spPr>
            <a:xfrm>
              <a:off x="10510386" y="3878984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2B135A-00D6-49A5-B1A7-C9602FE78761}"/>
                </a:ext>
              </a:extLst>
            </p:cNvPr>
            <p:cNvSpPr/>
            <p:nvPr/>
          </p:nvSpPr>
          <p:spPr>
            <a:xfrm>
              <a:off x="4767314" y="4649188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06BFE96-7D70-4EAC-A21B-B58A7C7D988E}"/>
                    </a:ext>
                  </a:extLst>
                </p:cNvPr>
                <p:cNvSpPr txBox="1"/>
                <p:nvPr/>
              </p:nvSpPr>
              <p:spPr>
                <a:xfrm>
                  <a:off x="2464069" y="2945855"/>
                  <a:ext cx="7507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06BFE96-7D70-4EAC-A21B-B58A7C7D9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4069" y="2945855"/>
                  <a:ext cx="75076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0000" r="-73333" b="-8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022F83-972E-4AEA-9F15-48EE24C4432D}"/>
                    </a:ext>
                  </a:extLst>
                </p:cNvPr>
                <p:cNvSpPr txBox="1"/>
                <p:nvPr/>
              </p:nvSpPr>
              <p:spPr>
                <a:xfrm>
                  <a:off x="4320141" y="3030476"/>
                  <a:ext cx="7507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022F83-972E-4AEA-9F15-48EE24C443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141" y="3030476"/>
                  <a:ext cx="750769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8791" r="-67033" b="-8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56756DA-676C-4B32-94D1-E5F6B8294493}"/>
                    </a:ext>
                  </a:extLst>
                </p:cNvPr>
                <p:cNvSpPr txBox="1"/>
                <p:nvPr/>
              </p:nvSpPr>
              <p:spPr>
                <a:xfrm>
                  <a:off x="6164616" y="3335678"/>
                  <a:ext cx="7507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56756DA-676C-4B32-94D1-E5F6B82944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616" y="3335678"/>
                  <a:ext cx="75076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0000" r="-70000" b="-8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42E681-F294-4F9C-87B5-E3E10F1560DE}"/>
                    </a:ext>
                  </a:extLst>
                </p:cNvPr>
                <p:cNvSpPr txBox="1"/>
                <p:nvPr/>
              </p:nvSpPr>
              <p:spPr>
                <a:xfrm>
                  <a:off x="8103457" y="3335678"/>
                  <a:ext cx="7507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942E681-F294-4F9C-87B5-E3E10F156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457" y="3335678"/>
                  <a:ext cx="750769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8791" r="-74725" b="-8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04E331B-88A3-4EF0-B901-2552DE4E25A7}"/>
                    </a:ext>
                  </a:extLst>
                </p:cNvPr>
                <p:cNvSpPr txBox="1"/>
                <p:nvPr/>
              </p:nvSpPr>
              <p:spPr>
                <a:xfrm>
                  <a:off x="10089470" y="3254964"/>
                  <a:ext cx="7507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04E331B-88A3-4EF0-B901-2552DE4E2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9470" y="3254964"/>
                  <a:ext cx="750769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8791" r="-72527" b="-8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547D2B-D41D-44AF-93D0-79400A983D13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2791329" y="3686478"/>
              <a:ext cx="1880938" cy="962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4A1CB21-F8AD-485A-BFF2-D8C01D00D8D9}"/>
                    </a:ext>
                  </a:extLst>
                </p:cNvPr>
                <p:cNvSpPr txBox="1"/>
                <p:nvPr/>
              </p:nvSpPr>
              <p:spPr>
                <a:xfrm>
                  <a:off x="-280432" y="3953171"/>
                  <a:ext cx="2361696" cy="2477839"/>
                </a:xfrm>
                <a:prstGeom prst="borderCallout1">
                  <a:avLst>
                    <a:gd name="adj1" fmla="val 16100"/>
                    <a:gd name="adj2" fmla="val 92049"/>
                    <a:gd name="adj3" fmla="val -7294"/>
                    <a:gd name="adj4" fmla="val 163397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Add an edge </a:t>
                  </a:r>
                  <a:r>
                    <a:rPr lang="en-US" sz="2400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iff</a:t>
                  </a:r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is a 3-clique 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4A1CB21-F8AD-485A-BFF2-D8C01D00D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0432" y="3953171"/>
                  <a:ext cx="2361696" cy="2477839"/>
                </a:xfrm>
                <a:prstGeom prst="borderCallout1">
                  <a:avLst>
                    <a:gd name="adj1" fmla="val 16100"/>
                    <a:gd name="adj2" fmla="val 92049"/>
                    <a:gd name="adj3" fmla="val -7294"/>
                    <a:gd name="adj4" fmla="val 163397"/>
                  </a:avLst>
                </a:prstGeom>
                <a:blipFill>
                  <a:blip r:embed="rId13"/>
                  <a:stretch>
                    <a:fillRect l="-2991" b="-68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F6620A-66A8-42B8-95F0-EBD59524274A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4888031" y="3820545"/>
              <a:ext cx="1745781" cy="2288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697177A-A227-4DCC-AF62-6378DD5F1D9A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6791427" y="4049424"/>
              <a:ext cx="1780672" cy="192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06C489-1D50-4EDB-A371-5EFC109C21A0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8764605" y="3975237"/>
              <a:ext cx="1745781" cy="9343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5042C5-94A2-4D94-9C28-97FD69C707BE}"/>
                  </a:ext>
                </a:extLst>
              </p:cNvPr>
              <p:cNvSpPr txBox="1"/>
              <p:nvPr/>
            </p:nvSpPr>
            <p:spPr>
              <a:xfrm>
                <a:off x="6635293" y="4899477"/>
                <a:ext cx="5772970" cy="142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Combinatorially,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-clique on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conjectured to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time</a:t>
                </a:r>
              </a:p>
              <a:p>
                <a:r>
                  <a:rPr lang="en-US" sz="2800" b="0" dirty="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800" dirty="0"/>
                  <a:t> time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35042C5-94A2-4D94-9C28-97FD69C70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293" y="4899477"/>
                <a:ext cx="5772970" cy="1420774"/>
              </a:xfrm>
              <a:prstGeom prst="rect">
                <a:avLst/>
              </a:prstGeom>
              <a:blipFill>
                <a:blip r:embed="rId15"/>
                <a:stretch>
                  <a:fillRect l="-2112" t="-4292" b="-1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9FC5692-7239-4CD3-A0B9-22DDEEA3C847}"/>
                  </a:ext>
                </a:extLst>
              </p:cNvPr>
              <p:cNvSpPr/>
              <p:nvPr/>
            </p:nvSpPr>
            <p:spPr>
              <a:xfrm>
                <a:off x="353090" y="5683101"/>
                <a:ext cx="6096000" cy="11614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ctrlPr>
                              <a:rPr lang="en-US" sz="2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800" b="1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= 4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≥8</m:t>
                    </m:r>
                  </m:oMath>
                </a14:m>
                <a:r>
                  <a:rPr lang="en-US" sz="2800" dirty="0"/>
                  <a:t> ?</a:t>
                </a:r>
              </a:p>
              <a:p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sz="2800" dirty="0"/>
                  <a:t>query pairs)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9FC5692-7239-4CD3-A0B9-22DDEEA3C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0" y="5683101"/>
                <a:ext cx="6096000" cy="1161408"/>
              </a:xfrm>
              <a:prstGeom prst="rect">
                <a:avLst/>
              </a:prstGeom>
              <a:blipFill>
                <a:blip r:embed="rId16"/>
                <a:stretch>
                  <a:fillRect l="-2100" t="-2094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36">
            <a:extLst>
              <a:ext uri="{FF2B5EF4-FFF2-40B4-BE49-F238E27FC236}">
                <a16:creationId xmlns:a16="http://schemas.microsoft.com/office/drawing/2014/main" id="{7DAF7118-3DDE-459D-954D-4B279DF8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CAB86A9-EC21-4C5A-9B01-35E7F0713872}"/>
              </a:ext>
            </a:extLst>
          </p:cNvPr>
          <p:cNvSpPr txBox="1">
            <a:spLocks/>
          </p:cNvSpPr>
          <p:nvPr/>
        </p:nvSpPr>
        <p:spPr>
          <a:xfrm>
            <a:off x="838200" y="288125"/>
            <a:ext cx="10812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Combinatorial reduction from k-clique to nPSP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2EEB-3572-4698-B679-9D9AB32A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46057C-B2EE-488D-85DA-F5D7ECF27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5755" y="1390688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Reduction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-clique, each new vertex encoding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-tuple:</a:t>
                </a:r>
              </a:p>
              <a:p>
                <a:r>
                  <a:rPr lang="en-US" dirty="0"/>
                  <a:t>Can tolerate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backward steps.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46057C-B2EE-488D-85DA-F5D7ECF27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5755" y="1390688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D992070-A0CB-422B-816B-DD0F9B9B80F2}"/>
              </a:ext>
            </a:extLst>
          </p:cNvPr>
          <p:cNvGrpSpPr/>
          <p:nvPr/>
        </p:nvGrpSpPr>
        <p:grpSpPr>
          <a:xfrm>
            <a:off x="72473" y="2716251"/>
            <a:ext cx="9145025" cy="4272853"/>
            <a:chOff x="1231395" y="2945334"/>
            <a:chExt cx="10087514" cy="45842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CF50593-7132-4EFB-BFB4-9BE77FF84449}"/>
                </a:ext>
              </a:extLst>
            </p:cNvPr>
            <p:cNvSpPr/>
            <p:nvPr/>
          </p:nvSpPr>
          <p:spPr>
            <a:xfrm>
              <a:off x="2141222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A531C88-3368-49D6-ACDC-0DF1D8F55DDA}"/>
                </a:ext>
              </a:extLst>
            </p:cNvPr>
            <p:cNvSpPr/>
            <p:nvPr/>
          </p:nvSpPr>
          <p:spPr>
            <a:xfrm>
              <a:off x="4079509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420E759-FFE8-49C3-BA4E-00447D0E8838}"/>
                </a:ext>
              </a:extLst>
            </p:cNvPr>
            <p:cNvSpPr/>
            <p:nvPr/>
          </p:nvSpPr>
          <p:spPr>
            <a:xfrm>
              <a:off x="6017796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C934D2D-1E7E-4A96-B1A8-DD23EACA1852}"/>
                </a:ext>
              </a:extLst>
            </p:cNvPr>
            <p:cNvSpPr/>
            <p:nvPr/>
          </p:nvSpPr>
          <p:spPr>
            <a:xfrm>
              <a:off x="7956083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324A2C-DB4C-4BE3-B3A0-5F7F8A14C27C}"/>
                </a:ext>
              </a:extLst>
            </p:cNvPr>
            <p:cNvSpPr/>
            <p:nvPr/>
          </p:nvSpPr>
          <p:spPr>
            <a:xfrm>
              <a:off x="9894370" y="2945334"/>
              <a:ext cx="1424539" cy="266619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0B46FC9-031D-43A7-9AF0-7ACE4A2024C1}"/>
                    </a:ext>
                  </a:extLst>
                </p:cNvPr>
                <p:cNvSpPr txBox="1"/>
                <p:nvPr/>
              </p:nvSpPr>
              <p:spPr>
                <a:xfrm>
                  <a:off x="2425167" y="5634735"/>
                  <a:ext cx="856648" cy="1894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0B46FC9-031D-43A7-9AF0-7ACE4A202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167" y="5634735"/>
                  <a:ext cx="856648" cy="1894819"/>
                </a:xfrm>
                <a:prstGeom prst="rect">
                  <a:avLst/>
                </a:prstGeom>
                <a:blipFill>
                  <a:blip r:embed="rId4"/>
                  <a:stretch>
                    <a:fillRect r="-8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638D6C-8211-4298-AAB3-D86912A60FDB}"/>
                    </a:ext>
                  </a:extLst>
                </p:cNvPr>
                <p:cNvSpPr txBox="1"/>
                <p:nvPr/>
              </p:nvSpPr>
              <p:spPr>
                <a:xfrm>
                  <a:off x="4435243" y="5634735"/>
                  <a:ext cx="856648" cy="128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7638D6C-8211-4298-AAB3-D86912A60F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243" y="5634735"/>
                  <a:ext cx="856648" cy="1287798"/>
                </a:xfrm>
                <a:prstGeom prst="rect">
                  <a:avLst/>
                </a:prstGeom>
                <a:blipFill>
                  <a:blip r:embed="rId5"/>
                  <a:stretch>
                    <a:fillRect r="-8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A467EE7-98A2-4F80-A512-CB729AED9002}"/>
                    </a:ext>
                  </a:extLst>
                </p:cNvPr>
                <p:cNvSpPr txBox="1"/>
                <p:nvPr/>
              </p:nvSpPr>
              <p:spPr>
                <a:xfrm>
                  <a:off x="6418448" y="5634735"/>
                  <a:ext cx="856648" cy="128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A467EE7-98A2-4F80-A512-CB729AED9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448" y="5634735"/>
                  <a:ext cx="856648" cy="1287798"/>
                </a:xfrm>
                <a:prstGeom prst="rect">
                  <a:avLst/>
                </a:prstGeom>
                <a:blipFill>
                  <a:blip r:embed="rId6"/>
                  <a:stretch>
                    <a:fillRect r="-882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1D2DFD8-B7EE-40A7-BCBC-6C6D0F25D2B3}"/>
                    </a:ext>
                  </a:extLst>
                </p:cNvPr>
                <p:cNvSpPr txBox="1"/>
                <p:nvPr/>
              </p:nvSpPr>
              <p:spPr>
                <a:xfrm>
                  <a:off x="8322245" y="5634735"/>
                  <a:ext cx="856648" cy="128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1D2DFD8-B7EE-40A7-BCBC-6C6D0F25D2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2245" y="5634735"/>
                  <a:ext cx="856648" cy="1287798"/>
                </a:xfrm>
                <a:prstGeom prst="rect">
                  <a:avLst/>
                </a:prstGeom>
                <a:blipFill>
                  <a:blip r:embed="rId7"/>
                  <a:stretch>
                    <a:fillRect r="-89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634310-12B8-403D-BCC8-07B084D74FA7}"/>
                    </a:ext>
                  </a:extLst>
                </p:cNvPr>
                <p:cNvSpPr txBox="1"/>
                <p:nvPr/>
              </p:nvSpPr>
              <p:spPr>
                <a:xfrm>
                  <a:off x="10178315" y="5634734"/>
                  <a:ext cx="856648" cy="128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3600" b="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634310-12B8-403D-BCC8-07B084D74F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8315" y="5634734"/>
                  <a:ext cx="856648" cy="1287798"/>
                </a:xfrm>
                <a:prstGeom prst="rect">
                  <a:avLst/>
                </a:prstGeom>
                <a:blipFill>
                  <a:blip r:embed="rId8"/>
                  <a:stretch>
                    <a:fillRect r="-867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C6EDEE-24CE-40E8-BE8E-17ABB3F057C4}"/>
                </a:ext>
              </a:extLst>
            </p:cNvPr>
            <p:cNvSpPr/>
            <p:nvPr/>
          </p:nvSpPr>
          <p:spPr>
            <a:xfrm>
              <a:off x="2598823" y="3590225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0AEEC8-AFC5-474E-B1C8-B5323F22CE3D}"/>
                </a:ext>
              </a:extLst>
            </p:cNvPr>
            <p:cNvSpPr/>
            <p:nvPr/>
          </p:nvSpPr>
          <p:spPr>
            <a:xfrm>
              <a:off x="2464070" y="4600878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444E0F-839F-4A69-9F0C-B5AE38EC684B}"/>
                </a:ext>
              </a:extLst>
            </p:cNvPr>
            <p:cNvSpPr/>
            <p:nvPr/>
          </p:nvSpPr>
          <p:spPr>
            <a:xfrm>
              <a:off x="2972604" y="4552935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11C1AA-1C44-45C0-8802-8E5C71E54509}"/>
                </a:ext>
              </a:extLst>
            </p:cNvPr>
            <p:cNvSpPr/>
            <p:nvPr/>
          </p:nvSpPr>
          <p:spPr>
            <a:xfrm>
              <a:off x="4695525" y="3686478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332B1F-5B79-435F-A654-E9179DDE0F86}"/>
                </a:ext>
              </a:extLst>
            </p:cNvPr>
            <p:cNvSpPr/>
            <p:nvPr/>
          </p:nvSpPr>
          <p:spPr>
            <a:xfrm>
              <a:off x="6633812" y="3953171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D32DE9-FC0B-40C0-91F7-F0C19488630A}"/>
                </a:ext>
              </a:extLst>
            </p:cNvPr>
            <p:cNvSpPr/>
            <p:nvPr/>
          </p:nvSpPr>
          <p:spPr>
            <a:xfrm>
              <a:off x="8572099" y="3972422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7CA141-8B42-49F8-AFB7-F8331C9C88C2}"/>
                </a:ext>
              </a:extLst>
            </p:cNvPr>
            <p:cNvSpPr/>
            <p:nvPr/>
          </p:nvSpPr>
          <p:spPr>
            <a:xfrm>
              <a:off x="10510386" y="3878984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AA7CE54-01DA-4D75-B53A-5C55F1C3EABB}"/>
                </a:ext>
              </a:extLst>
            </p:cNvPr>
            <p:cNvSpPr/>
            <p:nvPr/>
          </p:nvSpPr>
          <p:spPr>
            <a:xfrm>
              <a:off x="4767314" y="4649188"/>
              <a:ext cx="192506" cy="19250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B89402-B306-4746-BAF7-E83BECAD9742}"/>
                    </a:ext>
                  </a:extLst>
                </p:cNvPr>
                <p:cNvSpPr txBox="1"/>
                <p:nvPr/>
              </p:nvSpPr>
              <p:spPr>
                <a:xfrm>
                  <a:off x="2281191" y="3014571"/>
                  <a:ext cx="750769" cy="495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B89402-B306-4746-BAF7-E83BECAD9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191" y="3014571"/>
                  <a:ext cx="750769" cy="495307"/>
                </a:xfrm>
                <a:prstGeom prst="rect">
                  <a:avLst/>
                </a:prstGeom>
                <a:blipFill>
                  <a:blip r:embed="rId9"/>
                  <a:stretch>
                    <a:fillRect l="-7143" r="-78571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4CF0C36-7849-463E-87B9-E1819F76B560}"/>
                    </a:ext>
                  </a:extLst>
                </p:cNvPr>
                <p:cNvSpPr txBox="1"/>
                <p:nvPr/>
              </p:nvSpPr>
              <p:spPr>
                <a:xfrm>
                  <a:off x="4320141" y="3030476"/>
                  <a:ext cx="750769" cy="495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4CF0C36-7849-463E-87B9-E1819F76B5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141" y="3030476"/>
                  <a:ext cx="750769" cy="495307"/>
                </a:xfrm>
                <a:prstGeom prst="rect">
                  <a:avLst/>
                </a:prstGeom>
                <a:blipFill>
                  <a:blip r:embed="rId10"/>
                  <a:stretch>
                    <a:fillRect l="-7143" r="-79464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330A668-FCB2-418D-9C39-F10E15A7A4FD}"/>
                    </a:ext>
                  </a:extLst>
                </p:cNvPr>
                <p:cNvSpPr txBox="1"/>
                <p:nvPr/>
              </p:nvSpPr>
              <p:spPr>
                <a:xfrm>
                  <a:off x="6164616" y="3335678"/>
                  <a:ext cx="750769" cy="495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330A668-FCB2-418D-9C39-F10E15A7A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616" y="3335678"/>
                  <a:ext cx="750769" cy="495307"/>
                </a:xfrm>
                <a:prstGeom prst="rect">
                  <a:avLst/>
                </a:prstGeom>
                <a:blipFill>
                  <a:blip r:embed="rId11"/>
                  <a:stretch>
                    <a:fillRect l="-8108" r="-7837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6FFE559-49DC-4772-A0F6-274AECD0DF3A}"/>
                    </a:ext>
                  </a:extLst>
                </p:cNvPr>
                <p:cNvSpPr txBox="1"/>
                <p:nvPr/>
              </p:nvSpPr>
              <p:spPr>
                <a:xfrm>
                  <a:off x="8103457" y="3335678"/>
                  <a:ext cx="750769" cy="495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6FFE559-49DC-4772-A0F6-274AECD0DF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3457" y="3335678"/>
                  <a:ext cx="750769" cy="495307"/>
                </a:xfrm>
                <a:prstGeom prst="rect">
                  <a:avLst/>
                </a:prstGeom>
                <a:blipFill>
                  <a:blip r:embed="rId12"/>
                  <a:stretch>
                    <a:fillRect l="-8036" r="-91071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C8AEBA7-41A2-494F-BC01-EC081F3940CB}"/>
                    </a:ext>
                  </a:extLst>
                </p:cNvPr>
                <p:cNvSpPr txBox="1"/>
                <p:nvPr/>
              </p:nvSpPr>
              <p:spPr>
                <a:xfrm>
                  <a:off x="10089470" y="3254963"/>
                  <a:ext cx="750769" cy="495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′′)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C8AEBA7-41A2-494F-BC01-EC081F3940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9470" y="3254963"/>
                  <a:ext cx="750769" cy="495307"/>
                </a:xfrm>
                <a:prstGeom prst="rect">
                  <a:avLst/>
                </a:prstGeom>
                <a:blipFill>
                  <a:blip r:embed="rId13"/>
                  <a:stretch>
                    <a:fillRect l="-7143" r="-11250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1A26C9B-95FB-4843-9377-A3CA6F71465B}"/>
                </a:ext>
              </a:extLst>
            </p:cNvPr>
            <p:cNvCxnSpPr>
              <a:cxnSpLocks/>
              <a:stCxn id="15" idx="6"/>
            </p:cNvCxnSpPr>
            <p:nvPr/>
          </p:nvCxnSpPr>
          <p:spPr>
            <a:xfrm>
              <a:off x="2791329" y="3686478"/>
              <a:ext cx="1880938" cy="9625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6EFCFA3-127A-4E15-9760-61698DBF010F}"/>
                    </a:ext>
                  </a:extLst>
                </p:cNvPr>
                <p:cNvSpPr txBox="1"/>
                <p:nvPr/>
              </p:nvSpPr>
              <p:spPr>
                <a:xfrm>
                  <a:off x="1231395" y="4227331"/>
                  <a:ext cx="2361696" cy="1287798"/>
                </a:xfrm>
                <a:prstGeom prst="borderCallout1">
                  <a:avLst>
                    <a:gd name="adj1" fmla="val 16100"/>
                    <a:gd name="adj2" fmla="val 92049"/>
                    <a:gd name="adj3" fmla="val -31288"/>
                    <a:gd name="adj4" fmla="val 108610"/>
                  </a:avLst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add edge iff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is a 4-clique in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sz="2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6EFCFA3-127A-4E15-9760-61698DBF01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1395" y="4227331"/>
                  <a:ext cx="2361696" cy="1287798"/>
                </a:xfrm>
                <a:prstGeom prst="borderCallout1">
                  <a:avLst>
                    <a:gd name="adj1" fmla="val 16100"/>
                    <a:gd name="adj2" fmla="val 92049"/>
                    <a:gd name="adj3" fmla="val -31288"/>
                    <a:gd name="adj4" fmla="val 108610"/>
                  </a:avLst>
                </a:prstGeom>
                <a:blipFill>
                  <a:blip r:embed="rId14"/>
                  <a:stretch>
                    <a:fillRect l="-3906" b="-7663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71B68-21C2-43CD-ADAC-072DBC5E8094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4888031" y="3820545"/>
              <a:ext cx="1745781" cy="2288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CFCADA-93FB-4A48-8A26-57323B6701B4}"/>
                </a:ext>
              </a:extLst>
            </p:cNvPr>
            <p:cNvCxnSpPr>
              <a:cxnSpLocks/>
              <a:stCxn id="22" idx="7"/>
              <a:endCxn id="19" idx="4"/>
            </p:cNvCxnSpPr>
            <p:nvPr/>
          </p:nvCxnSpPr>
          <p:spPr>
            <a:xfrm flipV="1">
              <a:off x="4931628" y="4145677"/>
              <a:ext cx="1798437" cy="5317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17D51ED-7C2B-4248-AEFE-16FB52B226D8}"/>
                </a:ext>
              </a:extLst>
            </p:cNvPr>
            <p:cNvCxnSpPr>
              <a:cxnSpLocks/>
              <a:stCxn id="22" idx="6"/>
              <a:endCxn id="37" idx="3"/>
            </p:cNvCxnSpPr>
            <p:nvPr/>
          </p:nvCxnSpPr>
          <p:spPr>
            <a:xfrm>
              <a:off x="4959820" y="4745442"/>
              <a:ext cx="1725829" cy="638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DE4FF4-F96F-4383-B24D-AAEBAD79A323}"/>
              </a:ext>
            </a:extLst>
          </p:cNvPr>
          <p:cNvSpPr/>
          <p:nvPr/>
        </p:nvSpPr>
        <p:spPr>
          <a:xfrm>
            <a:off x="9676647" y="2716251"/>
            <a:ext cx="1291442" cy="24851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1FB74D-CC96-4B8D-B96D-A2DDDB9664D9}"/>
                  </a:ext>
                </a:extLst>
              </p:cNvPr>
              <p:cNvSpPr txBox="1"/>
              <p:nvPr/>
            </p:nvSpPr>
            <p:spPr>
              <a:xfrm>
                <a:off x="9752413" y="5222983"/>
                <a:ext cx="7766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E1FB74D-CC96-4B8D-B96D-A2DDDB966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413" y="5222983"/>
                <a:ext cx="776610" cy="1200329"/>
              </a:xfrm>
              <a:prstGeom prst="rect">
                <a:avLst/>
              </a:prstGeom>
              <a:blipFill>
                <a:blip r:embed="rId15"/>
                <a:stretch>
                  <a:fillRect r="-85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42ABEA92-A10F-4CEB-9953-4D69E17ED859}"/>
              </a:ext>
            </a:extLst>
          </p:cNvPr>
          <p:cNvSpPr/>
          <p:nvPr/>
        </p:nvSpPr>
        <p:spPr>
          <a:xfrm>
            <a:off x="4991572" y="4300464"/>
            <a:ext cx="174520" cy="1794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892610-E92D-4A34-A73F-9829A5BE171B}"/>
              </a:ext>
            </a:extLst>
          </p:cNvPr>
          <p:cNvCxnSpPr>
            <a:cxnSpLocks/>
            <a:stCxn id="37" idx="7"/>
            <a:endCxn id="20" idx="2"/>
          </p:cNvCxnSpPr>
          <p:nvPr/>
        </p:nvCxnSpPr>
        <p:spPr>
          <a:xfrm flipV="1">
            <a:off x="5140534" y="3763294"/>
            <a:ext cx="1586792" cy="5634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E80D37-A86F-448D-9F43-B90F830EE963}"/>
              </a:ext>
            </a:extLst>
          </p:cNvPr>
          <p:cNvCxnSpPr>
            <a:cxnSpLocks/>
            <a:stCxn id="20" idx="7"/>
            <a:endCxn id="21" idx="2"/>
          </p:cNvCxnSpPr>
          <p:nvPr/>
        </p:nvCxnSpPr>
        <p:spPr>
          <a:xfrm flipV="1">
            <a:off x="6876288" y="3676202"/>
            <a:ext cx="1608228" cy="23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73BC78B2-87BB-465D-9E48-95E5944F4B52}"/>
              </a:ext>
            </a:extLst>
          </p:cNvPr>
          <p:cNvSpPr/>
          <p:nvPr/>
        </p:nvSpPr>
        <p:spPr>
          <a:xfrm>
            <a:off x="6714601" y="4368857"/>
            <a:ext cx="174520" cy="1794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A6ABEFD-616A-49EA-A3A2-46B3B29235E2}"/>
              </a:ext>
            </a:extLst>
          </p:cNvPr>
          <p:cNvCxnSpPr>
            <a:cxnSpLocks/>
            <a:stCxn id="46" idx="7"/>
            <a:endCxn id="21" idx="3"/>
          </p:cNvCxnSpPr>
          <p:nvPr/>
        </p:nvCxnSpPr>
        <p:spPr>
          <a:xfrm flipV="1">
            <a:off x="6863563" y="3739640"/>
            <a:ext cx="1646511" cy="655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BF22976-944F-4594-8AAE-91FEA9D8F2CA}"/>
              </a:ext>
            </a:extLst>
          </p:cNvPr>
          <p:cNvCxnSpPr>
            <a:cxnSpLocks/>
            <a:stCxn id="46" idx="6"/>
          </p:cNvCxnSpPr>
          <p:nvPr/>
        </p:nvCxnSpPr>
        <p:spPr>
          <a:xfrm>
            <a:off x="6889121" y="4458573"/>
            <a:ext cx="1769915" cy="831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ADE6AD7-AF43-4B57-96FA-3BB334416BEA}"/>
              </a:ext>
            </a:extLst>
          </p:cNvPr>
          <p:cNvSpPr/>
          <p:nvPr/>
        </p:nvSpPr>
        <p:spPr>
          <a:xfrm>
            <a:off x="8659036" y="4461980"/>
            <a:ext cx="174520" cy="1794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382927C-A8A2-4E0D-8478-95168F5E337A}"/>
              </a:ext>
            </a:extLst>
          </p:cNvPr>
          <p:cNvSpPr/>
          <p:nvPr/>
        </p:nvSpPr>
        <p:spPr>
          <a:xfrm>
            <a:off x="10279779" y="3796474"/>
            <a:ext cx="174520" cy="1794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F4A29E6-3199-4779-ACAA-BF6989603EE4}"/>
              </a:ext>
            </a:extLst>
          </p:cNvPr>
          <p:cNvCxnSpPr>
            <a:cxnSpLocks/>
            <a:stCxn id="55" idx="7"/>
            <a:endCxn id="56" idx="4"/>
          </p:cNvCxnSpPr>
          <p:nvPr/>
        </p:nvCxnSpPr>
        <p:spPr>
          <a:xfrm flipV="1">
            <a:off x="8807998" y="3975905"/>
            <a:ext cx="1559041" cy="512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0C67AA8-355D-4B62-8DC2-9E76AA78AB74}"/>
                  </a:ext>
                </a:extLst>
              </p:cNvPr>
              <p:cNvSpPr txBox="1"/>
              <p:nvPr/>
            </p:nvSpPr>
            <p:spPr>
              <a:xfrm>
                <a:off x="9857405" y="3211913"/>
                <a:ext cx="680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0C67AA8-355D-4B62-8DC2-9E76AA78A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405" y="3211913"/>
                <a:ext cx="680624" cy="461665"/>
              </a:xfrm>
              <a:prstGeom prst="rect">
                <a:avLst/>
              </a:prstGeom>
              <a:blipFill>
                <a:blip r:embed="rId16"/>
                <a:stretch>
                  <a:fillRect l="-7143" r="-7857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D9A0D6-238D-4410-98E5-2FAEE3248B20}"/>
                  </a:ext>
                </a:extLst>
              </p:cNvPr>
              <p:cNvSpPr txBox="1"/>
              <p:nvPr/>
            </p:nvSpPr>
            <p:spPr>
              <a:xfrm>
                <a:off x="2827389" y="4443516"/>
                <a:ext cx="680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D9A0D6-238D-4410-98E5-2FAEE3248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389" y="4443516"/>
                <a:ext cx="680624" cy="461665"/>
              </a:xfrm>
              <a:prstGeom prst="rect">
                <a:avLst/>
              </a:prstGeom>
              <a:blipFill>
                <a:blip r:embed="rId17"/>
                <a:stretch>
                  <a:fillRect l="-8108" r="-9099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17A6BD-4012-4500-A7E6-58D7BC4C5869}"/>
                  </a:ext>
                </a:extLst>
              </p:cNvPr>
              <p:cNvSpPr txBox="1"/>
              <p:nvPr/>
            </p:nvSpPr>
            <p:spPr>
              <a:xfrm>
                <a:off x="4544777" y="4479370"/>
                <a:ext cx="680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D17A6BD-4012-4500-A7E6-58D7BC4C5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77" y="4479370"/>
                <a:ext cx="680624" cy="461665"/>
              </a:xfrm>
              <a:prstGeom prst="rect">
                <a:avLst/>
              </a:prstGeom>
              <a:blipFill>
                <a:blip r:embed="rId18"/>
                <a:stretch>
                  <a:fillRect l="-8108" r="-8918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0758407-EA10-4EDE-86DD-A5C279C30317}"/>
                  </a:ext>
                </a:extLst>
              </p:cNvPr>
              <p:cNvSpPr txBox="1"/>
              <p:nvPr/>
            </p:nvSpPr>
            <p:spPr>
              <a:xfrm>
                <a:off x="6195664" y="4679974"/>
                <a:ext cx="680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0758407-EA10-4EDE-86DD-A5C279C30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64" y="4679974"/>
                <a:ext cx="680624" cy="461665"/>
              </a:xfrm>
              <a:prstGeom prst="rect">
                <a:avLst/>
              </a:prstGeom>
              <a:blipFill>
                <a:blip r:embed="rId19"/>
                <a:stretch>
                  <a:fillRect l="-7143" r="-10535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0E0CD6B-5051-4D8D-9BBD-9E11381DE31F}"/>
                  </a:ext>
                </a:extLst>
              </p:cNvPr>
              <p:cNvSpPr txBox="1"/>
              <p:nvPr/>
            </p:nvSpPr>
            <p:spPr>
              <a:xfrm>
                <a:off x="8042195" y="4646309"/>
                <a:ext cx="680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0E0CD6B-5051-4D8D-9BBD-9E11381DE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195" y="4646309"/>
                <a:ext cx="680624" cy="461665"/>
              </a:xfrm>
              <a:prstGeom prst="rect">
                <a:avLst/>
              </a:prstGeom>
              <a:blipFill>
                <a:blip r:embed="rId20"/>
                <a:stretch>
                  <a:fillRect l="-7143" r="-901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DDFAB7E-F0FE-44F0-8428-936A149AAF49}"/>
                  </a:ext>
                </a:extLst>
              </p:cNvPr>
              <p:cNvSpPr txBox="1"/>
              <p:nvPr/>
            </p:nvSpPr>
            <p:spPr>
              <a:xfrm>
                <a:off x="9587518" y="1435098"/>
                <a:ext cx="2621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=5,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=3,</m:t>
                      </m:r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2 backward steps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DDFAB7E-F0FE-44F0-8428-936A149AA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518" y="1435098"/>
                <a:ext cx="2621100" cy="1200329"/>
              </a:xfrm>
              <a:prstGeom prst="rect">
                <a:avLst/>
              </a:prstGeom>
              <a:blipFill>
                <a:blip r:embed="rId21"/>
                <a:stretch>
                  <a:fillRect l="-372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857DC31-CA4E-4C6D-B7C3-9C7E520E4FA3}"/>
                  </a:ext>
                </a:extLst>
              </p:cNvPr>
              <p:cNvSpPr txBox="1"/>
              <p:nvPr/>
            </p:nvSpPr>
            <p:spPr>
              <a:xfrm>
                <a:off x="3132224" y="6058387"/>
                <a:ext cx="6340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implies a 5-clique: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857DC31-CA4E-4C6D-B7C3-9C7E520E4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224" y="6058387"/>
                <a:ext cx="6340491" cy="523220"/>
              </a:xfrm>
              <a:prstGeom prst="rect">
                <a:avLst/>
              </a:prstGeom>
              <a:blipFill>
                <a:blip r:embed="rId22"/>
                <a:stretch>
                  <a:fillRect l="-201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24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C2ED5C-CDAC-48C6-A490-C0080618FDD1}"/>
              </a:ext>
            </a:extLst>
          </p:cNvPr>
          <p:cNvCxnSpPr>
            <a:cxnSpLocks/>
            <a:endCxn id="52" idx="3"/>
          </p:cNvCxnSpPr>
          <p:nvPr/>
        </p:nvCxnSpPr>
        <p:spPr>
          <a:xfrm flipV="1">
            <a:off x="2005628" y="1614687"/>
            <a:ext cx="609554" cy="547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80951A62-E767-4982-BF68-2319EB65DDC9}"/>
              </a:ext>
            </a:extLst>
          </p:cNvPr>
          <p:cNvSpPr/>
          <p:nvPr/>
        </p:nvSpPr>
        <p:spPr>
          <a:xfrm>
            <a:off x="2588805" y="1460953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E632E5-6E17-4037-8DBE-88D818BD7BED}"/>
              </a:ext>
            </a:extLst>
          </p:cNvPr>
          <p:cNvCxnSpPr>
            <a:cxnSpLocks/>
          </p:cNvCxnSpPr>
          <p:nvPr/>
        </p:nvCxnSpPr>
        <p:spPr>
          <a:xfrm flipV="1">
            <a:off x="2678860" y="1621011"/>
            <a:ext cx="0" cy="540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5D757F-C7B1-42B8-9CB0-A68064BAB750}"/>
              </a:ext>
            </a:extLst>
          </p:cNvPr>
          <p:cNvCxnSpPr>
            <a:cxnSpLocks/>
            <a:endCxn id="52" idx="5"/>
          </p:cNvCxnSpPr>
          <p:nvPr/>
        </p:nvCxnSpPr>
        <p:spPr>
          <a:xfrm flipH="1" flipV="1">
            <a:off x="2742539" y="1614687"/>
            <a:ext cx="653980" cy="547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D48D1210-C916-4991-9168-6BBC111A7F5D}"/>
              </a:ext>
            </a:extLst>
          </p:cNvPr>
          <p:cNvSpPr/>
          <p:nvPr/>
        </p:nvSpPr>
        <p:spPr>
          <a:xfrm>
            <a:off x="1897220" y="2163668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C4D2F4-2FFF-4DF3-900A-9009837B2ADB}"/>
              </a:ext>
            </a:extLst>
          </p:cNvPr>
          <p:cNvSpPr/>
          <p:nvPr/>
        </p:nvSpPr>
        <p:spPr>
          <a:xfrm>
            <a:off x="2579876" y="2174505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892C431-4E5F-45D8-BB7F-1CCC5B18AF8C}"/>
              </a:ext>
            </a:extLst>
          </p:cNvPr>
          <p:cNvSpPr/>
          <p:nvPr/>
        </p:nvSpPr>
        <p:spPr>
          <a:xfrm>
            <a:off x="3357257" y="2163667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4D8BECE-BF52-42CC-B373-51D4F051C6C9}"/>
              </a:ext>
            </a:extLst>
          </p:cNvPr>
          <p:cNvCxnSpPr>
            <a:cxnSpLocks/>
            <a:endCxn id="61" idx="3"/>
          </p:cNvCxnSpPr>
          <p:nvPr/>
        </p:nvCxnSpPr>
        <p:spPr>
          <a:xfrm flipV="1">
            <a:off x="1529704" y="2317402"/>
            <a:ext cx="393893" cy="5109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06448CED-43CF-4BCC-B49E-33391162460A}"/>
              </a:ext>
            </a:extLst>
          </p:cNvPr>
          <p:cNvSpPr/>
          <p:nvPr/>
        </p:nvSpPr>
        <p:spPr>
          <a:xfrm>
            <a:off x="1415891" y="2801931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298E6-912F-4CAB-9B5B-C748B29DF667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1987276" y="2343779"/>
            <a:ext cx="174968" cy="505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9003AC9-E0D9-4DCF-B803-425D958D7F50}"/>
              </a:ext>
            </a:extLst>
          </p:cNvPr>
          <p:cNvSpPr/>
          <p:nvPr/>
        </p:nvSpPr>
        <p:spPr>
          <a:xfrm>
            <a:off x="2118491" y="2849279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194D67D-C21F-4656-99F0-302E6268A865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2552571" y="2317444"/>
            <a:ext cx="93603" cy="593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F0DAC56A-3FB4-4FFC-A474-481476F99837}"/>
              </a:ext>
            </a:extLst>
          </p:cNvPr>
          <p:cNvSpPr/>
          <p:nvPr/>
        </p:nvSpPr>
        <p:spPr>
          <a:xfrm>
            <a:off x="2462515" y="2910894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71F00BF-C191-4F49-BD8B-614C8123AF61}"/>
              </a:ext>
            </a:extLst>
          </p:cNvPr>
          <p:cNvCxnSpPr>
            <a:cxnSpLocks/>
          </p:cNvCxnSpPr>
          <p:nvPr/>
        </p:nvCxnSpPr>
        <p:spPr>
          <a:xfrm>
            <a:off x="2709853" y="2343821"/>
            <a:ext cx="174968" cy="505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009E691-4A29-490E-8242-77FC5F4A8CDF}"/>
              </a:ext>
            </a:extLst>
          </p:cNvPr>
          <p:cNvSpPr/>
          <p:nvPr/>
        </p:nvSpPr>
        <p:spPr>
          <a:xfrm>
            <a:off x="2841068" y="2849321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7950462-176E-4778-9238-FDC3A4E3BD23}"/>
              </a:ext>
            </a:extLst>
          </p:cNvPr>
          <p:cNvSpPr/>
          <p:nvPr/>
        </p:nvSpPr>
        <p:spPr>
          <a:xfrm>
            <a:off x="3741160" y="2906520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CCC5C1F-AD93-4A61-97CC-5551EA93FEE3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3481960" y="2296894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01A701A-ABF6-41E3-B533-6AF44CE17CDE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1377309" y="2931886"/>
            <a:ext cx="93603" cy="593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EB5DCBED-E4A0-4986-9E13-02FB1C91F603}"/>
              </a:ext>
            </a:extLst>
          </p:cNvPr>
          <p:cNvSpPr/>
          <p:nvPr/>
        </p:nvSpPr>
        <p:spPr>
          <a:xfrm>
            <a:off x="1287253" y="3525336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5AE90F-1FDE-4ACC-85CA-DBD6354C0D15}"/>
              </a:ext>
            </a:extLst>
          </p:cNvPr>
          <p:cNvCxnSpPr>
            <a:cxnSpLocks/>
          </p:cNvCxnSpPr>
          <p:nvPr/>
        </p:nvCxnSpPr>
        <p:spPr>
          <a:xfrm>
            <a:off x="1534591" y="2958263"/>
            <a:ext cx="174968" cy="505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0AF7D211-1C1C-40F1-A699-D2362C60EAB7}"/>
              </a:ext>
            </a:extLst>
          </p:cNvPr>
          <p:cNvSpPr/>
          <p:nvPr/>
        </p:nvSpPr>
        <p:spPr>
          <a:xfrm>
            <a:off x="1665806" y="3463763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2250168-6977-4F23-8324-8DD535E37778}"/>
              </a:ext>
            </a:extLst>
          </p:cNvPr>
          <p:cNvCxnSpPr>
            <a:cxnSpLocks/>
          </p:cNvCxnSpPr>
          <p:nvPr/>
        </p:nvCxnSpPr>
        <p:spPr>
          <a:xfrm>
            <a:off x="2228214" y="2993104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013D2989-4835-4736-99D3-B8F6E83343FC}"/>
              </a:ext>
            </a:extLst>
          </p:cNvPr>
          <p:cNvSpPr/>
          <p:nvPr/>
        </p:nvSpPr>
        <p:spPr>
          <a:xfrm>
            <a:off x="2457505" y="3629107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2AA8F93-CF67-421D-8C64-BEFAE129B9FB}"/>
              </a:ext>
            </a:extLst>
          </p:cNvPr>
          <p:cNvSpPr/>
          <p:nvPr/>
        </p:nvSpPr>
        <p:spPr>
          <a:xfrm>
            <a:off x="3171476" y="3593318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E7E884C-9FD1-4BBB-B50A-31451475C0C3}"/>
              </a:ext>
            </a:extLst>
          </p:cNvPr>
          <p:cNvCxnSpPr>
            <a:cxnSpLocks/>
          </p:cNvCxnSpPr>
          <p:nvPr/>
        </p:nvCxnSpPr>
        <p:spPr>
          <a:xfrm>
            <a:off x="2960980" y="3020994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5BA7A76-9F36-4D8E-BEFE-6856C9B52945}"/>
              </a:ext>
            </a:extLst>
          </p:cNvPr>
          <p:cNvCxnSpPr>
            <a:cxnSpLocks/>
          </p:cNvCxnSpPr>
          <p:nvPr/>
        </p:nvCxnSpPr>
        <p:spPr>
          <a:xfrm>
            <a:off x="3879834" y="3041569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75B338CE-A361-4627-B3F6-B72764FA3A83}"/>
              </a:ext>
            </a:extLst>
          </p:cNvPr>
          <p:cNvSpPr/>
          <p:nvPr/>
        </p:nvSpPr>
        <p:spPr>
          <a:xfrm>
            <a:off x="4109258" y="3665127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A2217C-DCA2-49BA-8C1E-D269F7B5A18F}"/>
              </a:ext>
            </a:extLst>
          </p:cNvPr>
          <p:cNvCxnSpPr>
            <a:cxnSpLocks/>
            <a:stCxn id="78" idx="3"/>
            <a:endCxn id="87" idx="7"/>
          </p:cNvCxnSpPr>
          <p:nvPr/>
        </p:nvCxnSpPr>
        <p:spPr>
          <a:xfrm flipH="1">
            <a:off x="3325210" y="3060254"/>
            <a:ext cx="442327" cy="5594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0BBCE9C-D4BC-431D-95C5-8347DFF25B2A}"/>
              </a:ext>
            </a:extLst>
          </p:cNvPr>
          <p:cNvCxnSpPr>
            <a:cxnSpLocks/>
            <a:stCxn id="86" idx="2"/>
            <a:endCxn id="84" idx="6"/>
          </p:cNvCxnSpPr>
          <p:nvPr/>
        </p:nvCxnSpPr>
        <p:spPr>
          <a:xfrm flipH="1" flipV="1">
            <a:off x="1845917" y="3553819"/>
            <a:ext cx="611588" cy="1653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12EB988-E06A-4B8F-8E77-CA4D2E49917A}"/>
              </a:ext>
            </a:extLst>
          </p:cNvPr>
          <p:cNvCxnSpPr>
            <a:cxnSpLocks/>
            <a:stCxn id="72" idx="3"/>
          </p:cNvCxnSpPr>
          <p:nvPr/>
        </p:nvCxnSpPr>
        <p:spPr>
          <a:xfrm flipH="1" flipV="1">
            <a:off x="1407682" y="2899603"/>
            <a:ext cx="737186" cy="10341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F368D18-8ED4-421A-B067-E0ABBEF391EC}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2462422" y="2996576"/>
            <a:ext cx="1278738" cy="78544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7EED5DF-3A69-4AB4-A566-9967F5E1716D}"/>
              </a:ext>
            </a:extLst>
          </p:cNvPr>
          <p:cNvCxnSpPr>
            <a:cxnSpLocks/>
            <a:stCxn id="76" idx="4"/>
            <a:endCxn id="84" idx="6"/>
          </p:cNvCxnSpPr>
          <p:nvPr/>
        </p:nvCxnSpPr>
        <p:spPr>
          <a:xfrm flipH="1">
            <a:off x="1845917" y="3029432"/>
            <a:ext cx="1085207" cy="52438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7B9D40C-FA5D-4927-B869-E2AB1765483F}"/>
                  </a:ext>
                </a:extLst>
              </p:cNvPr>
              <p:cNvSpPr/>
              <p:nvPr/>
            </p:nvSpPr>
            <p:spPr>
              <a:xfrm>
                <a:off x="2644212" y="1164244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7B9D40C-FA5D-4927-B869-E2AB17654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12" y="1164244"/>
                <a:ext cx="42934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AD5655-8A59-4041-A0F1-BBB42396729D}"/>
                  </a:ext>
                </a:extLst>
              </p:cNvPr>
              <p:cNvSpPr txBox="1"/>
              <p:nvPr/>
            </p:nvSpPr>
            <p:spPr>
              <a:xfrm>
                <a:off x="4676445" y="1504951"/>
                <a:ext cx="516876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BFS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Every non-tree edge closes a cycle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AD5655-8A59-4041-A0F1-BBB42396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45" y="1504951"/>
                <a:ext cx="5168766" cy="954107"/>
              </a:xfrm>
              <a:prstGeom prst="rect">
                <a:avLst/>
              </a:prstGeom>
              <a:blipFill>
                <a:blip r:embed="rId4"/>
                <a:stretch>
                  <a:fillRect l="-2358" t="-6410" r="-106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37639C2-B25A-4906-9EDA-2BB45A03AC18}"/>
                  </a:ext>
                </a:extLst>
              </p:cNvPr>
              <p:cNvSpPr txBox="1"/>
              <p:nvPr/>
            </p:nvSpPr>
            <p:spPr>
              <a:xfrm>
                <a:off x="4670472" y="2817818"/>
                <a:ext cx="707262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girth algorithms (e.g.,[</a:t>
                </a:r>
                <a:r>
                  <a:rPr lang="en-US" sz="2800" dirty="0" err="1"/>
                  <a:t>Itai</a:t>
                </a:r>
                <a:r>
                  <a:rPr lang="en-US" sz="2800" dirty="0"/>
                  <a:t> &amp; Rodeh’78]), terminate when the first non-tree edge is found</a:t>
                </a:r>
              </a:p>
              <a:p>
                <a:r>
                  <a:rPr lang="en-US" sz="2800" dirty="0"/>
                  <a:t>time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(#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nodes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37639C2-B25A-4906-9EDA-2BB45A03A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472" y="2817818"/>
                <a:ext cx="7072623" cy="1384995"/>
              </a:xfrm>
              <a:prstGeom prst="rect">
                <a:avLst/>
              </a:prstGeom>
              <a:blipFill>
                <a:blip r:embed="rId5"/>
                <a:stretch>
                  <a:fillRect l="-1724" t="-3965" r="-1552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C90086E-D078-43F3-A510-449AADD3889D}"/>
                  </a:ext>
                </a:extLst>
              </p:cNvPr>
              <p:cNvSpPr txBox="1"/>
              <p:nvPr/>
            </p:nvSpPr>
            <p:spPr>
              <a:xfrm>
                <a:off x="4670472" y="4630147"/>
                <a:ext cx="707262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ANSC, every non-tree edge can be useful</a:t>
                </a:r>
              </a:p>
              <a:p>
                <a:r>
                  <a:rPr lang="en-US" sz="2800" dirty="0"/>
                  <a:t>time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(#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C90086E-D078-43F3-A510-449AADD38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472" y="4630147"/>
                <a:ext cx="7072623" cy="1384995"/>
              </a:xfrm>
              <a:prstGeom prst="rect">
                <a:avLst/>
              </a:prstGeom>
              <a:blipFill>
                <a:blip r:embed="rId6"/>
                <a:stretch>
                  <a:fillRect l="-1724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itle 1">
            <a:extLst>
              <a:ext uri="{FF2B5EF4-FFF2-40B4-BE49-F238E27FC236}">
                <a16:creationId xmlns:a16="http://schemas.microsoft.com/office/drawing/2014/main" id="{8E2F025C-281C-430A-80CD-10332DCA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Algorithmic techniques for ANSC</a:t>
            </a:r>
          </a:p>
        </p:txBody>
      </p:sp>
    </p:spTree>
    <p:extLst>
      <p:ext uri="{BB962C8B-B14F-4D97-AF65-F5344CB8AC3E}">
        <p14:creationId xmlns:p14="http://schemas.microsoft.com/office/powerpoint/2010/main" val="16702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C2ED5C-CDAC-48C6-A490-C0080618FDD1}"/>
              </a:ext>
            </a:extLst>
          </p:cNvPr>
          <p:cNvCxnSpPr>
            <a:cxnSpLocks/>
            <a:endCxn id="52" idx="3"/>
          </p:cNvCxnSpPr>
          <p:nvPr/>
        </p:nvCxnSpPr>
        <p:spPr>
          <a:xfrm flipV="1">
            <a:off x="2005628" y="1614687"/>
            <a:ext cx="609554" cy="547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80951A62-E767-4982-BF68-2319EB65DDC9}"/>
              </a:ext>
            </a:extLst>
          </p:cNvPr>
          <p:cNvSpPr/>
          <p:nvPr/>
        </p:nvSpPr>
        <p:spPr>
          <a:xfrm>
            <a:off x="2588805" y="1460953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E632E5-6E17-4037-8DBE-88D818BD7BED}"/>
              </a:ext>
            </a:extLst>
          </p:cNvPr>
          <p:cNvCxnSpPr>
            <a:cxnSpLocks/>
          </p:cNvCxnSpPr>
          <p:nvPr/>
        </p:nvCxnSpPr>
        <p:spPr>
          <a:xfrm flipV="1">
            <a:off x="2678860" y="1621011"/>
            <a:ext cx="0" cy="540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5D757F-C7B1-42B8-9CB0-A68064BAB750}"/>
              </a:ext>
            </a:extLst>
          </p:cNvPr>
          <p:cNvCxnSpPr>
            <a:cxnSpLocks/>
            <a:endCxn id="52" idx="5"/>
          </p:cNvCxnSpPr>
          <p:nvPr/>
        </p:nvCxnSpPr>
        <p:spPr>
          <a:xfrm flipH="1" flipV="1">
            <a:off x="2742539" y="1614687"/>
            <a:ext cx="653980" cy="547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D48D1210-C916-4991-9168-6BBC111A7F5D}"/>
              </a:ext>
            </a:extLst>
          </p:cNvPr>
          <p:cNvSpPr/>
          <p:nvPr/>
        </p:nvSpPr>
        <p:spPr>
          <a:xfrm>
            <a:off x="1897220" y="2163668"/>
            <a:ext cx="180111" cy="1801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C4D2F4-2FFF-4DF3-900A-9009837B2ADB}"/>
              </a:ext>
            </a:extLst>
          </p:cNvPr>
          <p:cNvSpPr/>
          <p:nvPr/>
        </p:nvSpPr>
        <p:spPr>
          <a:xfrm>
            <a:off x="2579876" y="2174505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892C431-4E5F-45D8-BB7F-1CCC5B18AF8C}"/>
              </a:ext>
            </a:extLst>
          </p:cNvPr>
          <p:cNvSpPr/>
          <p:nvPr/>
        </p:nvSpPr>
        <p:spPr>
          <a:xfrm>
            <a:off x="3357257" y="2163667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4D8BECE-BF52-42CC-B373-51D4F051C6C9}"/>
              </a:ext>
            </a:extLst>
          </p:cNvPr>
          <p:cNvCxnSpPr>
            <a:cxnSpLocks/>
            <a:endCxn id="61" idx="3"/>
          </p:cNvCxnSpPr>
          <p:nvPr/>
        </p:nvCxnSpPr>
        <p:spPr>
          <a:xfrm flipV="1">
            <a:off x="1529704" y="2317402"/>
            <a:ext cx="393893" cy="5109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06448CED-43CF-4BCC-B49E-33391162460A}"/>
              </a:ext>
            </a:extLst>
          </p:cNvPr>
          <p:cNvSpPr/>
          <p:nvPr/>
        </p:nvSpPr>
        <p:spPr>
          <a:xfrm>
            <a:off x="1415891" y="2801931"/>
            <a:ext cx="180111" cy="1801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298E6-912F-4CAB-9B5B-C748B29DF667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1987276" y="2343779"/>
            <a:ext cx="174968" cy="5050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9003AC9-E0D9-4DCF-B803-425D958D7F50}"/>
              </a:ext>
            </a:extLst>
          </p:cNvPr>
          <p:cNvSpPr/>
          <p:nvPr/>
        </p:nvSpPr>
        <p:spPr>
          <a:xfrm>
            <a:off x="2118491" y="2849279"/>
            <a:ext cx="180111" cy="1801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194D67D-C21F-4656-99F0-302E6268A865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2552571" y="2317444"/>
            <a:ext cx="93603" cy="593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F0DAC56A-3FB4-4FFC-A474-481476F99837}"/>
              </a:ext>
            </a:extLst>
          </p:cNvPr>
          <p:cNvSpPr/>
          <p:nvPr/>
        </p:nvSpPr>
        <p:spPr>
          <a:xfrm>
            <a:off x="2462515" y="2910894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71F00BF-C191-4F49-BD8B-614C8123AF61}"/>
              </a:ext>
            </a:extLst>
          </p:cNvPr>
          <p:cNvCxnSpPr>
            <a:cxnSpLocks/>
          </p:cNvCxnSpPr>
          <p:nvPr/>
        </p:nvCxnSpPr>
        <p:spPr>
          <a:xfrm>
            <a:off x="2709853" y="2343821"/>
            <a:ext cx="174968" cy="505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009E691-4A29-490E-8242-77FC5F4A8CDF}"/>
              </a:ext>
            </a:extLst>
          </p:cNvPr>
          <p:cNvSpPr/>
          <p:nvPr/>
        </p:nvSpPr>
        <p:spPr>
          <a:xfrm>
            <a:off x="2841068" y="2849321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7950462-176E-4778-9238-FDC3A4E3BD23}"/>
              </a:ext>
            </a:extLst>
          </p:cNvPr>
          <p:cNvSpPr/>
          <p:nvPr/>
        </p:nvSpPr>
        <p:spPr>
          <a:xfrm>
            <a:off x="3741160" y="2906520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CCC5C1F-AD93-4A61-97CC-5551EA93FEE3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3481960" y="2296894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01A701A-ABF6-41E3-B533-6AF44CE17CDE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1377309" y="2931886"/>
            <a:ext cx="93603" cy="593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EB5DCBED-E4A0-4986-9E13-02FB1C91F603}"/>
              </a:ext>
            </a:extLst>
          </p:cNvPr>
          <p:cNvSpPr/>
          <p:nvPr/>
        </p:nvSpPr>
        <p:spPr>
          <a:xfrm>
            <a:off x="1287253" y="3525336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5AE90F-1FDE-4ACC-85CA-DBD6354C0D15}"/>
              </a:ext>
            </a:extLst>
          </p:cNvPr>
          <p:cNvCxnSpPr>
            <a:cxnSpLocks/>
          </p:cNvCxnSpPr>
          <p:nvPr/>
        </p:nvCxnSpPr>
        <p:spPr>
          <a:xfrm>
            <a:off x="1534591" y="2958263"/>
            <a:ext cx="174968" cy="5050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0AF7D211-1C1C-40F1-A699-D2362C60EAB7}"/>
              </a:ext>
            </a:extLst>
          </p:cNvPr>
          <p:cNvSpPr/>
          <p:nvPr/>
        </p:nvSpPr>
        <p:spPr>
          <a:xfrm>
            <a:off x="1665806" y="3463763"/>
            <a:ext cx="180111" cy="1801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2250168-6977-4F23-8324-8DD535E37778}"/>
              </a:ext>
            </a:extLst>
          </p:cNvPr>
          <p:cNvCxnSpPr>
            <a:cxnSpLocks/>
          </p:cNvCxnSpPr>
          <p:nvPr/>
        </p:nvCxnSpPr>
        <p:spPr>
          <a:xfrm>
            <a:off x="2228214" y="2993104"/>
            <a:ext cx="285577" cy="6360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013D2989-4835-4736-99D3-B8F6E83343FC}"/>
              </a:ext>
            </a:extLst>
          </p:cNvPr>
          <p:cNvSpPr/>
          <p:nvPr/>
        </p:nvSpPr>
        <p:spPr>
          <a:xfrm>
            <a:off x="2457505" y="3629107"/>
            <a:ext cx="180111" cy="1801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2AA8F93-CF67-421D-8C64-BEFAE129B9FB}"/>
              </a:ext>
            </a:extLst>
          </p:cNvPr>
          <p:cNvSpPr/>
          <p:nvPr/>
        </p:nvSpPr>
        <p:spPr>
          <a:xfrm>
            <a:off x="3171476" y="3593318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E7E884C-9FD1-4BBB-B50A-31451475C0C3}"/>
              </a:ext>
            </a:extLst>
          </p:cNvPr>
          <p:cNvCxnSpPr>
            <a:cxnSpLocks/>
          </p:cNvCxnSpPr>
          <p:nvPr/>
        </p:nvCxnSpPr>
        <p:spPr>
          <a:xfrm>
            <a:off x="2960980" y="3020994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5BA7A76-9F36-4D8E-BEFE-6856C9B52945}"/>
              </a:ext>
            </a:extLst>
          </p:cNvPr>
          <p:cNvCxnSpPr>
            <a:cxnSpLocks/>
          </p:cNvCxnSpPr>
          <p:nvPr/>
        </p:nvCxnSpPr>
        <p:spPr>
          <a:xfrm>
            <a:off x="3879834" y="3041569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75B338CE-A361-4627-B3F6-B72764FA3A83}"/>
              </a:ext>
            </a:extLst>
          </p:cNvPr>
          <p:cNvSpPr/>
          <p:nvPr/>
        </p:nvSpPr>
        <p:spPr>
          <a:xfrm>
            <a:off x="4109258" y="3665127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A2217C-DCA2-49BA-8C1E-D269F7B5A18F}"/>
              </a:ext>
            </a:extLst>
          </p:cNvPr>
          <p:cNvCxnSpPr>
            <a:cxnSpLocks/>
            <a:stCxn id="78" idx="3"/>
            <a:endCxn id="87" idx="7"/>
          </p:cNvCxnSpPr>
          <p:nvPr/>
        </p:nvCxnSpPr>
        <p:spPr>
          <a:xfrm flipH="1">
            <a:off x="3325210" y="3060254"/>
            <a:ext cx="442327" cy="5594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0BBCE9C-D4BC-431D-95C5-8347DFF25B2A}"/>
              </a:ext>
            </a:extLst>
          </p:cNvPr>
          <p:cNvCxnSpPr>
            <a:cxnSpLocks/>
            <a:stCxn id="86" idx="2"/>
            <a:endCxn id="84" idx="6"/>
          </p:cNvCxnSpPr>
          <p:nvPr/>
        </p:nvCxnSpPr>
        <p:spPr>
          <a:xfrm flipH="1" flipV="1">
            <a:off x="1845917" y="3553819"/>
            <a:ext cx="611588" cy="16534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12EB988-E06A-4B8F-8E77-CA4D2E49917A}"/>
              </a:ext>
            </a:extLst>
          </p:cNvPr>
          <p:cNvCxnSpPr>
            <a:cxnSpLocks/>
            <a:stCxn id="72" idx="3"/>
            <a:endCxn id="68" idx="6"/>
          </p:cNvCxnSpPr>
          <p:nvPr/>
        </p:nvCxnSpPr>
        <p:spPr>
          <a:xfrm flipH="1" flipV="1">
            <a:off x="1596002" y="2891987"/>
            <a:ext cx="548866" cy="11102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F368D18-8ED4-421A-B067-E0ABBEF391EC}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2462422" y="2996576"/>
            <a:ext cx="1278738" cy="78544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7EED5DF-3A69-4AB4-A566-9967F5E1716D}"/>
              </a:ext>
            </a:extLst>
          </p:cNvPr>
          <p:cNvCxnSpPr>
            <a:cxnSpLocks/>
            <a:stCxn id="76" idx="4"/>
            <a:endCxn id="84" idx="6"/>
          </p:cNvCxnSpPr>
          <p:nvPr/>
        </p:nvCxnSpPr>
        <p:spPr>
          <a:xfrm flipH="1">
            <a:off x="1845917" y="3029432"/>
            <a:ext cx="1085207" cy="52438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7B9D40C-FA5D-4927-B869-E2AB1765483F}"/>
                  </a:ext>
                </a:extLst>
              </p:cNvPr>
              <p:cNvSpPr/>
              <p:nvPr/>
            </p:nvSpPr>
            <p:spPr>
              <a:xfrm>
                <a:off x="2644212" y="1164244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7B9D40C-FA5D-4927-B869-E2AB17654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12" y="1164244"/>
                <a:ext cx="42934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076B19-5C87-41EA-9E8B-06ABF3BA7ED9}"/>
                  </a:ext>
                </a:extLst>
              </p:cNvPr>
              <p:cNvSpPr txBox="1"/>
              <p:nvPr/>
            </p:nvSpPr>
            <p:spPr>
              <a:xfrm>
                <a:off x="4576945" y="1926110"/>
                <a:ext cx="734106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Augmented-BFS:</a:t>
                </a:r>
              </a:p>
              <a:p>
                <a:r>
                  <a:rPr lang="en-US" sz="2800" dirty="0"/>
                  <a:t>For every visited non-tree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on the tree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, update answer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SC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076B19-5C87-41EA-9E8B-06ABF3BA7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45" y="1926110"/>
                <a:ext cx="7341069" cy="1384995"/>
              </a:xfrm>
              <a:prstGeom prst="rect">
                <a:avLst/>
              </a:prstGeom>
              <a:blipFill>
                <a:blip r:embed="rId3"/>
                <a:stretch>
                  <a:fillRect l="-1744" t="-4405" r="-265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8038124-6633-4BEF-A709-E853746FDA37}"/>
                  </a:ext>
                </a:extLst>
              </p:cNvPr>
              <p:cNvSpPr/>
              <p:nvPr/>
            </p:nvSpPr>
            <p:spPr>
              <a:xfrm>
                <a:off x="1507689" y="3646611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8038124-6633-4BEF-A709-E853746FD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689" y="3646611"/>
                <a:ext cx="42934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5F90F47-7F04-46B5-9895-6F570305171C}"/>
                  </a:ext>
                </a:extLst>
              </p:cNvPr>
              <p:cNvSpPr/>
              <p:nvPr/>
            </p:nvSpPr>
            <p:spPr>
              <a:xfrm>
                <a:off x="2372363" y="3765890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5F90F47-7F04-46B5-9895-6F5703051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3" y="3765890"/>
                <a:ext cx="429348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C1CBC311-BAD5-4DE5-B387-A6502591659D}"/>
              </a:ext>
            </a:extLst>
          </p:cNvPr>
          <p:cNvSpPr txBox="1"/>
          <p:nvPr/>
        </p:nvSpPr>
        <p:spPr>
          <a:xfrm>
            <a:off x="4576945" y="4227555"/>
            <a:ext cx="6723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be efficiently implemented using standard data structures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B520A4AF-E434-4E7F-82C9-0C881CFB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Algorithmic techniques for ANSC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397C8A-3DB1-4299-ABB7-6DA6406FA0FD}"/>
                  </a:ext>
                </a:extLst>
              </p:cNvPr>
              <p:cNvSpPr/>
              <p:nvPr/>
            </p:nvSpPr>
            <p:spPr>
              <a:xfrm>
                <a:off x="1067417" y="2476489"/>
                <a:ext cx="4377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397C8A-3DB1-4299-ABB7-6DA6406FA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17" y="2476489"/>
                <a:ext cx="43774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5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C2ED5C-CDAC-48C6-A490-C0080618FDD1}"/>
              </a:ext>
            </a:extLst>
          </p:cNvPr>
          <p:cNvCxnSpPr>
            <a:cxnSpLocks/>
            <a:endCxn id="52" idx="3"/>
          </p:cNvCxnSpPr>
          <p:nvPr/>
        </p:nvCxnSpPr>
        <p:spPr>
          <a:xfrm flipV="1">
            <a:off x="2005628" y="1614687"/>
            <a:ext cx="609554" cy="5472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80951A62-E767-4982-BF68-2319EB65DDC9}"/>
              </a:ext>
            </a:extLst>
          </p:cNvPr>
          <p:cNvSpPr/>
          <p:nvPr/>
        </p:nvSpPr>
        <p:spPr>
          <a:xfrm>
            <a:off x="2588805" y="1460953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E632E5-6E17-4037-8DBE-88D818BD7BED}"/>
              </a:ext>
            </a:extLst>
          </p:cNvPr>
          <p:cNvCxnSpPr>
            <a:cxnSpLocks/>
          </p:cNvCxnSpPr>
          <p:nvPr/>
        </p:nvCxnSpPr>
        <p:spPr>
          <a:xfrm flipV="1">
            <a:off x="2678860" y="1621011"/>
            <a:ext cx="0" cy="540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5D757F-C7B1-42B8-9CB0-A68064BAB750}"/>
              </a:ext>
            </a:extLst>
          </p:cNvPr>
          <p:cNvCxnSpPr>
            <a:cxnSpLocks/>
            <a:endCxn id="52" idx="5"/>
          </p:cNvCxnSpPr>
          <p:nvPr/>
        </p:nvCxnSpPr>
        <p:spPr>
          <a:xfrm flipH="1" flipV="1">
            <a:off x="2742539" y="1614687"/>
            <a:ext cx="653980" cy="5472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D48D1210-C916-4991-9168-6BBC111A7F5D}"/>
              </a:ext>
            </a:extLst>
          </p:cNvPr>
          <p:cNvSpPr/>
          <p:nvPr/>
        </p:nvSpPr>
        <p:spPr>
          <a:xfrm>
            <a:off x="1897220" y="2163668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C4D2F4-2FFF-4DF3-900A-9009837B2ADB}"/>
              </a:ext>
            </a:extLst>
          </p:cNvPr>
          <p:cNvSpPr/>
          <p:nvPr/>
        </p:nvSpPr>
        <p:spPr>
          <a:xfrm>
            <a:off x="2579876" y="2174505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892C431-4E5F-45D8-BB7F-1CCC5B18AF8C}"/>
              </a:ext>
            </a:extLst>
          </p:cNvPr>
          <p:cNvSpPr/>
          <p:nvPr/>
        </p:nvSpPr>
        <p:spPr>
          <a:xfrm>
            <a:off x="3357257" y="2163667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4D8BECE-BF52-42CC-B373-51D4F051C6C9}"/>
              </a:ext>
            </a:extLst>
          </p:cNvPr>
          <p:cNvCxnSpPr>
            <a:cxnSpLocks/>
            <a:endCxn id="61" idx="3"/>
          </p:cNvCxnSpPr>
          <p:nvPr/>
        </p:nvCxnSpPr>
        <p:spPr>
          <a:xfrm flipV="1">
            <a:off x="1529704" y="2317402"/>
            <a:ext cx="393893" cy="5109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06448CED-43CF-4BCC-B49E-33391162460A}"/>
              </a:ext>
            </a:extLst>
          </p:cNvPr>
          <p:cNvSpPr/>
          <p:nvPr/>
        </p:nvSpPr>
        <p:spPr>
          <a:xfrm>
            <a:off x="1415891" y="2801931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298E6-912F-4CAB-9B5B-C748B29DF667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1987276" y="2343779"/>
            <a:ext cx="174968" cy="505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9003AC9-E0D9-4DCF-B803-425D958D7F50}"/>
              </a:ext>
            </a:extLst>
          </p:cNvPr>
          <p:cNvSpPr/>
          <p:nvPr/>
        </p:nvSpPr>
        <p:spPr>
          <a:xfrm>
            <a:off x="2118491" y="2849279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194D67D-C21F-4656-99F0-302E6268A865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2552571" y="2317444"/>
            <a:ext cx="93603" cy="593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F0DAC56A-3FB4-4FFC-A474-481476F99837}"/>
              </a:ext>
            </a:extLst>
          </p:cNvPr>
          <p:cNvSpPr/>
          <p:nvPr/>
        </p:nvSpPr>
        <p:spPr>
          <a:xfrm>
            <a:off x="2462515" y="2910894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71F00BF-C191-4F49-BD8B-614C8123AF61}"/>
              </a:ext>
            </a:extLst>
          </p:cNvPr>
          <p:cNvCxnSpPr>
            <a:cxnSpLocks/>
          </p:cNvCxnSpPr>
          <p:nvPr/>
        </p:nvCxnSpPr>
        <p:spPr>
          <a:xfrm>
            <a:off x="2709853" y="2343821"/>
            <a:ext cx="174968" cy="505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009E691-4A29-490E-8242-77FC5F4A8CDF}"/>
              </a:ext>
            </a:extLst>
          </p:cNvPr>
          <p:cNvSpPr/>
          <p:nvPr/>
        </p:nvSpPr>
        <p:spPr>
          <a:xfrm>
            <a:off x="2841068" y="2849321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7950462-176E-4778-9238-FDC3A4E3BD23}"/>
              </a:ext>
            </a:extLst>
          </p:cNvPr>
          <p:cNvSpPr/>
          <p:nvPr/>
        </p:nvSpPr>
        <p:spPr>
          <a:xfrm>
            <a:off x="3741160" y="2906520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CCC5C1F-AD93-4A61-97CC-5551EA93FEE3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3481960" y="2296894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01A701A-ABF6-41E3-B533-6AF44CE17CDE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1377309" y="2931886"/>
            <a:ext cx="93603" cy="593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EB5DCBED-E4A0-4986-9E13-02FB1C91F603}"/>
              </a:ext>
            </a:extLst>
          </p:cNvPr>
          <p:cNvSpPr/>
          <p:nvPr/>
        </p:nvSpPr>
        <p:spPr>
          <a:xfrm>
            <a:off x="1287253" y="3525336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5AE90F-1FDE-4ACC-85CA-DBD6354C0D15}"/>
              </a:ext>
            </a:extLst>
          </p:cNvPr>
          <p:cNvCxnSpPr>
            <a:cxnSpLocks/>
          </p:cNvCxnSpPr>
          <p:nvPr/>
        </p:nvCxnSpPr>
        <p:spPr>
          <a:xfrm>
            <a:off x="1534591" y="2958263"/>
            <a:ext cx="174968" cy="5050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0AF7D211-1C1C-40F1-A699-D2362C60EAB7}"/>
              </a:ext>
            </a:extLst>
          </p:cNvPr>
          <p:cNvSpPr/>
          <p:nvPr/>
        </p:nvSpPr>
        <p:spPr>
          <a:xfrm>
            <a:off x="1665806" y="3463763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2250168-6977-4F23-8324-8DD535E37778}"/>
              </a:ext>
            </a:extLst>
          </p:cNvPr>
          <p:cNvCxnSpPr>
            <a:cxnSpLocks/>
          </p:cNvCxnSpPr>
          <p:nvPr/>
        </p:nvCxnSpPr>
        <p:spPr>
          <a:xfrm>
            <a:off x="2228214" y="2993104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013D2989-4835-4736-99D3-B8F6E83343FC}"/>
              </a:ext>
            </a:extLst>
          </p:cNvPr>
          <p:cNvSpPr/>
          <p:nvPr/>
        </p:nvSpPr>
        <p:spPr>
          <a:xfrm>
            <a:off x="2457505" y="3629107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2AA8F93-CF67-421D-8C64-BEFAE129B9FB}"/>
              </a:ext>
            </a:extLst>
          </p:cNvPr>
          <p:cNvSpPr/>
          <p:nvPr/>
        </p:nvSpPr>
        <p:spPr>
          <a:xfrm>
            <a:off x="3171476" y="3593318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E7E884C-9FD1-4BBB-B50A-31451475C0C3}"/>
              </a:ext>
            </a:extLst>
          </p:cNvPr>
          <p:cNvCxnSpPr>
            <a:cxnSpLocks/>
          </p:cNvCxnSpPr>
          <p:nvPr/>
        </p:nvCxnSpPr>
        <p:spPr>
          <a:xfrm>
            <a:off x="2960980" y="3020994"/>
            <a:ext cx="285577" cy="6360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5BA7A76-9F36-4D8E-BEFE-6856C9B52945}"/>
              </a:ext>
            </a:extLst>
          </p:cNvPr>
          <p:cNvCxnSpPr>
            <a:cxnSpLocks/>
          </p:cNvCxnSpPr>
          <p:nvPr/>
        </p:nvCxnSpPr>
        <p:spPr>
          <a:xfrm>
            <a:off x="3879834" y="3041569"/>
            <a:ext cx="285577" cy="636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75B338CE-A361-4627-B3F6-B72764FA3A83}"/>
              </a:ext>
            </a:extLst>
          </p:cNvPr>
          <p:cNvSpPr/>
          <p:nvPr/>
        </p:nvSpPr>
        <p:spPr>
          <a:xfrm>
            <a:off x="4109258" y="3665127"/>
            <a:ext cx="180111" cy="18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A2217C-DCA2-49BA-8C1E-D269F7B5A18F}"/>
              </a:ext>
            </a:extLst>
          </p:cNvPr>
          <p:cNvCxnSpPr>
            <a:cxnSpLocks/>
            <a:stCxn id="78" idx="3"/>
            <a:endCxn id="87" idx="7"/>
          </p:cNvCxnSpPr>
          <p:nvPr/>
        </p:nvCxnSpPr>
        <p:spPr>
          <a:xfrm flipH="1">
            <a:off x="3325210" y="3060254"/>
            <a:ext cx="442327" cy="559441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0BBCE9C-D4BC-431D-95C5-8347DFF25B2A}"/>
              </a:ext>
            </a:extLst>
          </p:cNvPr>
          <p:cNvCxnSpPr>
            <a:cxnSpLocks/>
            <a:stCxn id="86" idx="2"/>
            <a:endCxn id="84" idx="6"/>
          </p:cNvCxnSpPr>
          <p:nvPr/>
        </p:nvCxnSpPr>
        <p:spPr>
          <a:xfrm flipH="1" flipV="1">
            <a:off x="1845917" y="3553819"/>
            <a:ext cx="611588" cy="16534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12EB988-E06A-4B8F-8E77-CA4D2E49917A}"/>
              </a:ext>
            </a:extLst>
          </p:cNvPr>
          <p:cNvCxnSpPr>
            <a:cxnSpLocks/>
            <a:stCxn id="72" idx="3"/>
          </p:cNvCxnSpPr>
          <p:nvPr/>
        </p:nvCxnSpPr>
        <p:spPr>
          <a:xfrm flipH="1" flipV="1">
            <a:off x="1407682" y="2899603"/>
            <a:ext cx="737186" cy="10341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F368D18-8ED4-421A-B067-E0ABBEF391EC}"/>
              </a:ext>
            </a:extLst>
          </p:cNvPr>
          <p:cNvCxnSpPr>
            <a:cxnSpLocks/>
            <a:stCxn id="78" idx="2"/>
          </p:cNvCxnSpPr>
          <p:nvPr/>
        </p:nvCxnSpPr>
        <p:spPr>
          <a:xfrm flipH="1">
            <a:off x="2462422" y="2996576"/>
            <a:ext cx="1278738" cy="785442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7EED5DF-3A69-4AB4-A566-9967F5E1716D}"/>
              </a:ext>
            </a:extLst>
          </p:cNvPr>
          <p:cNvCxnSpPr>
            <a:cxnSpLocks/>
            <a:stCxn id="76" idx="4"/>
            <a:endCxn id="84" idx="6"/>
          </p:cNvCxnSpPr>
          <p:nvPr/>
        </p:nvCxnSpPr>
        <p:spPr>
          <a:xfrm flipH="1">
            <a:off x="1845917" y="3029432"/>
            <a:ext cx="1085207" cy="524387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7B9D40C-FA5D-4927-B869-E2AB1765483F}"/>
                  </a:ext>
                </a:extLst>
              </p:cNvPr>
              <p:cNvSpPr/>
              <p:nvPr/>
            </p:nvSpPr>
            <p:spPr>
              <a:xfrm>
                <a:off x="2644212" y="1164244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7B9D40C-FA5D-4927-B869-E2AB17654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212" y="1164244"/>
                <a:ext cx="42934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02C17D-3232-496F-9562-02CB5036D81C}"/>
                  </a:ext>
                </a:extLst>
              </p:cNvPr>
              <p:cNvSpPr/>
              <p:nvPr/>
            </p:nvSpPr>
            <p:spPr>
              <a:xfrm>
                <a:off x="3069529" y="3745429"/>
                <a:ext cx="407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D02C17D-3232-496F-9562-02CB5036D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529" y="3745429"/>
                <a:ext cx="4074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1953A7-9C53-499B-8B76-C0735B471310}"/>
                  </a:ext>
                </a:extLst>
              </p:cNvPr>
              <p:cNvSpPr/>
              <p:nvPr/>
            </p:nvSpPr>
            <p:spPr>
              <a:xfrm>
                <a:off x="3867026" y="2589295"/>
                <a:ext cx="3682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1953A7-9C53-499B-8B76-C0735B471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026" y="2589295"/>
                <a:ext cx="36829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0CD51DF-D52E-412E-8B67-7061D1BE52DD}"/>
                  </a:ext>
                </a:extLst>
              </p:cNvPr>
              <p:cNvSpPr/>
              <p:nvPr/>
            </p:nvSpPr>
            <p:spPr>
              <a:xfrm>
                <a:off x="5023276" y="2572855"/>
                <a:ext cx="20249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 = 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0CD51DF-D52E-412E-8B67-7061D1BE5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76" y="2572855"/>
                <a:ext cx="20249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4266E6-2387-4005-9020-5C824BB1C521}"/>
                  </a:ext>
                </a:extLst>
              </p:cNvPr>
              <p:cNvSpPr txBox="1"/>
              <p:nvPr/>
            </p:nvSpPr>
            <p:spPr>
              <a:xfrm>
                <a:off x="5065263" y="3116841"/>
                <a:ext cx="6475428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6  (found by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74266E6-2387-4005-9020-5C824BB1C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263" y="3116841"/>
                <a:ext cx="6475428" cy="538994"/>
              </a:xfrm>
              <a:prstGeom prst="rect">
                <a:avLst/>
              </a:prstGeom>
              <a:blipFill>
                <a:blip r:embed="rId6"/>
                <a:stretch>
                  <a:fillRect l="-1977"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CDA5940-0F19-4B26-A852-7C2EACDCD9C0}"/>
                  </a:ext>
                </a:extLst>
              </p:cNvPr>
              <p:cNvSpPr txBox="1"/>
              <p:nvPr/>
            </p:nvSpPr>
            <p:spPr>
              <a:xfrm>
                <a:off x="914742" y="4390103"/>
                <a:ext cx="8946450" cy="969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Lemma</a:t>
                </a:r>
                <a:r>
                  <a:rPr lang="en-US" sz="2800" dirty="0"/>
                  <a:t>: If Augmented-BFS(v) explored all edges of cycle C,</a:t>
                </a:r>
              </a:p>
              <a:p>
                <a:r>
                  <a:rPr lang="en-US" sz="2800" dirty="0"/>
                  <a:t>Then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estimate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 ≤2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𝑑𝑖𝑠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+ 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CDA5940-0F19-4B26-A852-7C2EACDCD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2" y="4390103"/>
                <a:ext cx="8946450" cy="969881"/>
              </a:xfrm>
              <a:prstGeom prst="rect">
                <a:avLst/>
              </a:prstGeom>
              <a:blipFill>
                <a:blip r:embed="rId7"/>
                <a:stretch>
                  <a:fillRect l="-1362" t="-5660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itle 1">
            <a:extLst>
              <a:ext uri="{FF2B5EF4-FFF2-40B4-BE49-F238E27FC236}">
                <a16:creationId xmlns:a16="http://schemas.microsoft.com/office/drawing/2014/main" id="{C034F760-9D1E-45B6-B5AA-682EDF38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Algorithmic techniques for ANSC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6469092-F2C2-4B4A-8208-76FDDC9AAFE1}"/>
              </a:ext>
            </a:extLst>
          </p:cNvPr>
          <p:cNvGrpSpPr/>
          <p:nvPr/>
        </p:nvGrpSpPr>
        <p:grpSpPr>
          <a:xfrm>
            <a:off x="2750884" y="1691117"/>
            <a:ext cx="990276" cy="1794939"/>
            <a:chOff x="2750884" y="1691117"/>
            <a:chExt cx="990276" cy="179493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9A2C05-D68E-43CB-A345-2ED61903EB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2723" y="1691117"/>
              <a:ext cx="8929" cy="58619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A6F8426-CDAD-443A-A4EC-A99AB6B0583D}"/>
                </a:ext>
              </a:extLst>
            </p:cNvPr>
            <p:cNvCxnSpPr>
              <a:cxnSpLocks/>
            </p:cNvCxnSpPr>
            <p:nvPr/>
          </p:nvCxnSpPr>
          <p:spPr>
            <a:xfrm>
              <a:off x="2759987" y="1709496"/>
              <a:ext cx="609048" cy="54725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10EF30D-BFB3-4CA7-A57F-53F83736B973}"/>
                </a:ext>
              </a:extLst>
            </p:cNvPr>
            <p:cNvCxnSpPr>
              <a:cxnSpLocks/>
              <a:endCxn id="76" idx="7"/>
            </p:cNvCxnSpPr>
            <p:nvPr/>
          </p:nvCxnSpPr>
          <p:spPr>
            <a:xfrm>
              <a:off x="2750884" y="2232229"/>
              <a:ext cx="243918" cy="64346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0AD859C-4706-49A5-A0A3-61E066254E74}"/>
                </a:ext>
              </a:extLst>
            </p:cNvPr>
            <p:cNvCxnSpPr>
              <a:cxnSpLocks/>
              <a:endCxn id="78" idx="2"/>
            </p:cNvCxnSpPr>
            <p:nvPr/>
          </p:nvCxnSpPr>
          <p:spPr>
            <a:xfrm>
              <a:off x="3364899" y="2218628"/>
              <a:ext cx="376261" cy="77794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12C20C1-872F-4F19-A8EF-9ECB76E3E141}"/>
                </a:ext>
              </a:extLst>
            </p:cNvPr>
            <p:cNvCxnSpPr>
              <a:cxnSpLocks/>
            </p:cNvCxnSpPr>
            <p:nvPr/>
          </p:nvCxnSpPr>
          <p:spPr>
            <a:xfrm>
              <a:off x="3006615" y="2881322"/>
              <a:ext cx="276359" cy="58197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6A0AF0A-28F3-4FF8-8A86-E5C2B1F53CEF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H="1">
              <a:off x="3273270" y="2996576"/>
              <a:ext cx="467890" cy="48948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628058-99BC-482F-B2DC-57166131A437}"/>
                  </a:ext>
                </a:extLst>
              </p:cNvPr>
              <p:cNvSpPr/>
              <p:nvPr/>
            </p:nvSpPr>
            <p:spPr>
              <a:xfrm>
                <a:off x="914742" y="5471861"/>
                <a:ext cx="9854280" cy="1009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Combining augmented-BFS with previous ideas (pivot sampling, ball growing, </a:t>
                </a:r>
                <a:r>
                  <a:rPr lang="en-US" sz="2800" dirty="0" err="1"/>
                  <a:t>etc</a:t>
                </a:r>
                <a:r>
                  <a:rPr lang="en-US" sz="2800" dirty="0"/>
                  <a:t>) gives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-approx. ANSC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time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628058-99BC-482F-B2DC-57166131A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2" y="5471861"/>
                <a:ext cx="9854280" cy="1009572"/>
              </a:xfrm>
              <a:prstGeom prst="rect">
                <a:avLst/>
              </a:prstGeom>
              <a:blipFill>
                <a:blip r:embed="rId8"/>
                <a:stretch>
                  <a:fillRect l="-1237" t="-6061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19B36E0-D327-4D54-8154-7743697EA617}"/>
              </a:ext>
            </a:extLst>
          </p:cNvPr>
          <p:cNvGrpSpPr/>
          <p:nvPr/>
        </p:nvGrpSpPr>
        <p:grpSpPr>
          <a:xfrm>
            <a:off x="10246262" y="3996829"/>
            <a:ext cx="1677767" cy="1756428"/>
            <a:chOff x="6733198" y="1453220"/>
            <a:chExt cx="3805493" cy="380134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CAC0744-69A8-42EA-A4F2-67284187D500}"/>
                </a:ext>
              </a:extLst>
            </p:cNvPr>
            <p:cNvSpPr/>
            <p:nvPr/>
          </p:nvSpPr>
          <p:spPr>
            <a:xfrm>
              <a:off x="6750574" y="1690688"/>
              <a:ext cx="3788117" cy="356387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18951EA-6C1F-4D54-A8D7-702788C0FDB0}"/>
                </a:ext>
              </a:extLst>
            </p:cNvPr>
            <p:cNvSpPr/>
            <p:nvPr/>
          </p:nvSpPr>
          <p:spPr>
            <a:xfrm>
              <a:off x="8502066" y="3020377"/>
              <a:ext cx="284998" cy="29338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F1D61AC-BCB7-49EC-B790-0F53F7CD946A}"/>
                </a:ext>
              </a:extLst>
            </p:cNvPr>
            <p:cNvCxnSpPr>
              <a:cxnSpLocks/>
              <a:stCxn id="53" idx="7"/>
            </p:cNvCxnSpPr>
            <p:nvPr/>
          </p:nvCxnSpPr>
          <p:spPr>
            <a:xfrm flipV="1">
              <a:off x="8745327" y="2946398"/>
              <a:ext cx="457730" cy="1169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8171CD7-0705-4610-98D3-64270696D7EB}"/>
                </a:ext>
              </a:extLst>
            </p:cNvPr>
            <p:cNvSpPr/>
            <p:nvPr/>
          </p:nvSpPr>
          <p:spPr>
            <a:xfrm>
              <a:off x="9231193" y="286680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887A32A-74C5-4C90-8477-B90D2B2C1C88}"/>
                </a:ext>
              </a:extLst>
            </p:cNvPr>
            <p:cNvCxnSpPr>
              <a:cxnSpLocks/>
              <a:stCxn id="53" idx="0"/>
              <a:endCxn id="59" idx="4"/>
            </p:cNvCxnSpPr>
            <p:nvPr/>
          </p:nvCxnSpPr>
          <p:spPr>
            <a:xfrm flipH="1" flipV="1">
              <a:off x="8530753" y="2746372"/>
              <a:ext cx="113812" cy="2740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6674FAA-E857-4C23-B3EB-FBDD0DF688FC}"/>
                </a:ext>
              </a:extLst>
            </p:cNvPr>
            <p:cNvSpPr/>
            <p:nvPr/>
          </p:nvSpPr>
          <p:spPr>
            <a:xfrm>
              <a:off x="8440697" y="2566261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198164F-889E-4D3B-9AA4-8CE9404E4477}"/>
                </a:ext>
              </a:extLst>
            </p:cNvPr>
            <p:cNvCxnSpPr>
              <a:cxnSpLocks/>
              <a:endCxn id="53" idx="3"/>
            </p:cNvCxnSpPr>
            <p:nvPr/>
          </p:nvCxnSpPr>
          <p:spPr>
            <a:xfrm flipV="1">
              <a:off x="8107213" y="3270800"/>
              <a:ext cx="436590" cy="2388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2385BE2-3C91-42AB-95BD-0D309D8C5042}"/>
                </a:ext>
              </a:extLst>
            </p:cNvPr>
            <p:cNvSpPr/>
            <p:nvPr/>
          </p:nvSpPr>
          <p:spPr>
            <a:xfrm>
              <a:off x="7927102" y="3464497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71564DC-4EFA-43F9-B4ED-FA0992D7C236}"/>
                </a:ext>
              </a:extLst>
            </p:cNvPr>
            <p:cNvSpPr/>
            <p:nvPr/>
          </p:nvSpPr>
          <p:spPr>
            <a:xfrm>
              <a:off x="8582845" y="3819109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A7C3C35-F7E3-4F44-8E85-1B0B10A7C1DD}"/>
                </a:ext>
              </a:extLst>
            </p:cNvPr>
            <p:cNvCxnSpPr>
              <a:cxnSpLocks/>
              <a:stCxn id="53" idx="5"/>
              <a:endCxn id="66" idx="0"/>
            </p:cNvCxnSpPr>
            <p:nvPr/>
          </p:nvCxnSpPr>
          <p:spPr>
            <a:xfrm flipH="1">
              <a:off x="8672901" y="3270800"/>
              <a:ext cx="72426" cy="5483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864723-6E07-475C-A2E4-23E884B2F1F8}"/>
                </a:ext>
              </a:extLst>
            </p:cNvPr>
            <p:cNvSpPr/>
            <p:nvPr/>
          </p:nvSpPr>
          <p:spPr>
            <a:xfrm>
              <a:off x="8260586" y="4334294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1191513-5A10-472D-97FB-EA196BAB90DE}"/>
                </a:ext>
              </a:extLst>
            </p:cNvPr>
            <p:cNvCxnSpPr>
              <a:cxnSpLocks/>
              <a:stCxn id="66" idx="3"/>
              <a:endCxn id="70" idx="7"/>
            </p:cNvCxnSpPr>
            <p:nvPr/>
          </p:nvCxnSpPr>
          <p:spPr>
            <a:xfrm flipH="1">
              <a:off x="8414320" y="3972843"/>
              <a:ext cx="194902" cy="3878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E488374-F5ED-45F0-860B-17070C6C4AED}"/>
                </a:ext>
              </a:extLst>
            </p:cNvPr>
            <p:cNvCxnSpPr>
              <a:cxnSpLocks/>
              <a:stCxn id="65" idx="1"/>
              <a:endCxn id="92" idx="5"/>
            </p:cNvCxnSpPr>
            <p:nvPr/>
          </p:nvCxnSpPr>
          <p:spPr>
            <a:xfrm flipH="1" flipV="1">
              <a:off x="7607938" y="3217077"/>
              <a:ext cx="345541" cy="2737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822431F-C8E3-4B24-B9E8-C5E799D18B83}"/>
                </a:ext>
              </a:extLst>
            </p:cNvPr>
            <p:cNvSpPr/>
            <p:nvPr/>
          </p:nvSpPr>
          <p:spPr>
            <a:xfrm>
              <a:off x="7454204" y="3063343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4F4B24E-FCA6-4308-90F6-D76391A97872}"/>
                </a:ext>
              </a:extLst>
            </p:cNvPr>
            <p:cNvSpPr/>
            <p:nvPr/>
          </p:nvSpPr>
          <p:spPr>
            <a:xfrm>
              <a:off x="7927102" y="2275253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1FFA970-5EA6-439A-9F92-09CB0B7F0EF6}"/>
                </a:ext>
              </a:extLst>
            </p:cNvPr>
            <p:cNvCxnSpPr>
              <a:cxnSpLocks/>
              <a:stCxn id="59" idx="1"/>
              <a:endCxn id="106" idx="5"/>
            </p:cNvCxnSpPr>
            <p:nvPr/>
          </p:nvCxnSpPr>
          <p:spPr>
            <a:xfrm flipH="1" flipV="1">
              <a:off x="8080836" y="2428987"/>
              <a:ext cx="386238" cy="1636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D36BB29-B96E-4E09-9F7E-CA90BE15203B}"/>
                </a:ext>
              </a:extLst>
            </p:cNvPr>
            <p:cNvSpPr/>
            <p:nvPr/>
          </p:nvSpPr>
          <p:spPr>
            <a:xfrm>
              <a:off x="8929988" y="2243061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4EE0E86-BE33-43A1-AA40-DA886412FBA4}"/>
                </a:ext>
              </a:extLst>
            </p:cNvPr>
            <p:cNvCxnSpPr>
              <a:cxnSpLocks/>
              <a:stCxn id="59" idx="7"/>
              <a:endCxn id="108" idx="3"/>
            </p:cNvCxnSpPr>
            <p:nvPr/>
          </p:nvCxnSpPr>
          <p:spPr>
            <a:xfrm flipV="1">
              <a:off x="8594431" y="2396795"/>
              <a:ext cx="361934" cy="1958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D1ADA04-08DC-4A47-98E4-AB95135F5A2C}"/>
                </a:ext>
              </a:extLst>
            </p:cNvPr>
            <p:cNvSpPr/>
            <p:nvPr/>
          </p:nvSpPr>
          <p:spPr>
            <a:xfrm>
              <a:off x="9303790" y="4128222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7F11637-6665-40F2-97D9-95A8C986644A}"/>
                </a:ext>
              </a:extLst>
            </p:cNvPr>
            <p:cNvCxnSpPr>
              <a:cxnSpLocks/>
              <a:stCxn id="112" idx="2"/>
              <a:endCxn id="53" idx="5"/>
            </p:cNvCxnSpPr>
            <p:nvPr/>
          </p:nvCxnSpPr>
          <p:spPr>
            <a:xfrm flipH="1" flipV="1">
              <a:off x="8745327" y="3270800"/>
              <a:ext cx="657685" cy="3510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D148E7F-F930-48C0-9FB1-89C4233AAD9E}"/>
                </a:ext>
              </a:extLst>
            </p:cNvPr>
            <p:cNvSpPr/>
            <p:nvPr/>
          </p:nvSpPr>
          <p:spPr>
            <a:xfrm>
              <a:off x="9403012" y="3531827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E38CD95-0AAA-4868-8A0E-6125FEDBC148}"/>
                </a:ext>
              </a:extLst>
            </p:cNvPr>
            <p:cNvCxnSpPr>
              <a:cxnSpLocks/>
              <a:stCxn id="116" idx="3"/>
              <a:endCxn id="112" idx="7"/>
            </p:cNvCxnSpPr>
            <p:nvPr/>
          </p:nvCxnSpPr>
          <p:spPr>
            <a:xfrm flipH="1">
              <a:off x="9556746" y="3110594"/>
              <a:ext cx="392845" cy="4476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C3C8523-6B3B-4995-9747-E4B055EA97E0}"/>
                </a:ext>
              </a:extLst>
            </p:cNvPr>
            <p:cNvSpPr/>
            <p:nvPr/>
          </p:nvSpPr>
          <p:spPr>
            <a:xfrm>
              <a:off x="7953479" y="4967527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ACEE776-73A9-42EA-BEF9-259A61143ADE}"/>
                </a:ext>
              </a:extLst>
            </p:cNvPr>
            <p:cNvCxnSpPr>
              <a:cxnSpLocks/>
              <a:stCxn id="70" idx="3"/>
              <a:endCxn id="114" idx="0"/>
            </p:cNvCxnSpPr>
            <p:nvPr/>
          </p:nvCxnSpPr>
          <p:spPr>
            <a:xfrm flipH="1">
              <a:off x="8043535" y="4488028"/>
              <a:ext cx="243428" cy="47949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74C5A72-637A-4032-8604-63A7372751D5}"/>
                </a:ext>
              </a:extLst>
            </p:cNvPr>
            <p:cNvSpPr/>
            <p:nvPr/>
          </p:nvSpPr>
          <p:spPr>
            <a:xfrm>
              <a:off x="9923214" y="2956860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B67F4EF-40D6-40A6-99D3-C4575FF96ED8}"/>
                </a:ext>
              </a:extLst>
            </p:cNvPr>
            <p:cNvCxnSpPr>
              <a:cxnSpLocks/>
              <a:stCxn id="108" idx="2"/>
              <a:endCxn id="106" idx="7"/>
            </p:cNvCxnSpPr>
            <p:nvPr/>
          </p:nvCxnSpPr>
          <p:spPr>
            <a:xfrm flipH="1" flipV="1">
              <a:off x="8080836" y="2301630"/>
              <a:ext cx="849152" cy="3148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53AF4F1-EA39-4703-8A40-6C3AD6754E87}"/>
                </a:ext>
              </a:extLst>
            </p:cNvPr>
            <p:cNvCxnSpPr>
              <a:cxnSpLocks/>
              <a:stCxn id="110" idx="0"/>
              <a:endCxn id="112" idx="3"/>
            </p:cNvCxnSpPr>
            <p:nvPr/>
          </p:nvCxnSpPr>
          <p:spPr>
            <a:xfrm flipV="1">
              <a:off x="9393846" y="3685561"/>
              <a:ext cx="35543" cy="442661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A3AF4DD-007A-4D70-A60B-B4FF2420FA5C}"/>
                </a:ext>
              </a:extLst>
            </p:cNvPr>
            <p:cNvCxnSpPr>
              <a:cxnSpLocks/>
              <a:stCxn id="65" idx="3"/>
              <a:endCxn id="120" idx="6"/>
            </p:cNvCxnSpPr>
            <p:nvPr/>
          </p:nvCxnSpPr>
          <p:spPr>
            <a:xfrm flipH="1">
              <a:off x="7656924" y="3618231"/>
              <a:ext cx="296555" cy="2576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463CF311-25E6-4CE7-A0FB-FB8644F6B187}"/>
                </a:ext>
              </a:extLst>
            </p:cNvPr>
            <p:cNvSpPr/>
            <p:nvPr/>
          </p:nvSpPr>
          <p:spPr>
            <a:xfrm>
              <a:off x="7476813" y="3785859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3D96E39-865B-481F-B793-0B8232122824}"/>
                </a:ext>
              </a:extLst>
            </p:cNvPr>
            <p:cNvCxnSpPr>
              <a:cxnSpLocks/>
              <a:stCxn id="108" idx="7"/>
              <a:endCxn id="124" idx="2"/>
            </p:cNvCxnSpPr>
            <p:nvPr/>
          </p:nvCxnSpPr>
          <p:spPr>
            <a:xfrm flipV="1">
              <a:off x="9083722" y="2033121"/>
              <a:ext cx="380284" cy="2363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96E3574-A1C2-41D5-BBD0-67EE23C61266}"/>
                </a:ext>
              </a:extLst>
            </p:cNvPr>
            <p:cNvSpPr/>
            <p:nvPr/>
          </p:nvSpPr>
          <p:spPr>
            <a:xfrm>
              <a:off x="9464006" y="194306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10D2635-4CAA-40FE-B5CA-227D1C773074}"/>
                </a:ext>
              </a:extLst>
            </p:cNvPr>
            <p:cNvCxnSpPr>
              <a:cxnSpLocks/>
              <a:stCxn id="124" idx="7"/>
              <a:endCxn id="126" idx="3"/>
            </p:cNvCxnSpPr>
            <p:nvPr/>
          </p:nvCxnSpPr>
          <p:spPr>
            <a:xfrm flipV="1">
              <a:off x="9617740" y="1606954"/>
              <a:ext cx="568632" cy="36248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369A14B-6208-4807-912A-CCE8C3CEC8B7}"/>
                </a:ext>
              </a:extLst>
            </p:cNvPr>
            <p:cNvSpPr/>
            <p:nvPr/>
          </p:nvSpPr>
          <p:spPr>
            <a:xfrm>
              <a:off x="10159995" y="1453220"/>
              <a:ext cx="180111" cy="1801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E9E7F08-4B84-4E6B-B823-907F45648EC4}"/>
                </a:ext>
              </a:extLst>
            </p:cNvPr>
            <p:cNvCxnSpPr>
              <a:cxnSpLocks/>
              <a:stCxn id="106" idx="1"/>
              <a:endCxn id="128" idx="4"/>
            </p:cNvCxnSpPr>
            <p:nvPr/>
          </p:nvCxnSpPr>
          <p:spPr>
            <a:xfrm flipH="1" flipV="1">
              <a:off x="7659980" y="1905246"/>
              <a:ext cx="293499" cy="39638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4EB4B5B-C4D6-497D-84D3-A7D360C3446E}"/>
                </a:ext>
              </a:extLst>
            </p:cNvPr>
            <p:cNvSpPr/>
            <p:nvPr/>
          </p:nvSpPr>
          <p:spPr>
            <a:xfrm>
              <a:off x="7569924" y="1725135"/>
              <a:ext cx="180111" cy="1801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7579713-32F9-4738-9008-8C86AB9D08CC}"/>
                </a:ext>
              </a:extLst>
            </p:cNvPr>
            <p:cNvCxnSpPr>
              <a:cxnSpLocks/>
              <a:stCxn id="92" idx="1"/>
              <a:endCxn id="130" idx="5"/>
            </p:cNvCxnSpPr>
            <p:nvPr/>
          </p:nvCxnSpPr>
          <p:spPr>
            <a:xfrm flipH="1" flipV="1">
              <a:off x="6886932" y="2789542"/>
              <a:ext cx="593649" cy="30017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7B8B65B-6132-4EDB-8C8D-16CB023B8CC2}"/>
                </a:ext>
              </a:extLst>
            </p:cNvPr>
            <p:cNvSpPr/>
            <p:nvPr/>
          </p:nvSpPr>
          <p:spPr>
            <a:xfrm>
              <a:off x="6733198" y="2635808"/>
              <a:ext cx="180111" cy="1801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E38565B-8436-48A3-BC5D-25CECA640148}"/>
                </a:ext>
              </a:extLst>
            </p:cNvPr>
            <p:cNvCxnSpPr>
              <a:cxnSpLocks/>
              <a:stCxn id="70" idx="6"/>
              <a:endCxn id="110" idx="3"/>
            </p:cNvCxnSpPr>
            <p:nvPr/>
          </p:nvCxnSpPr>
          <p:spPr>
            <a:xfrm flipV="1">
              <a:off x="8440697" y="4281956"/>
              <a:ext cx="889470" cy="14239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45B1F15-370C-4786-AD0B-8EC8074FF70D}"/>
                </a:ext>
              </a:extLst>
            </p:cNvPr>
            <p:cNvCxnSpPr>
              <a:cxnSpLocks/>
              <a:stCxn id="110" idx="2"/>
              <a:endCxn id="66" idx="5"/>
            </p:cNvCxnSpPr>
            <p:nvPr/>
          </p:nvCxnSpPr>
          <p:spPr>
            <a:xfrm flipH="1" flipV="1">
              <a:off x="8736579" y="3972843"/>
              <a:ext cx="567211" cy="24543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2E70B34-7D0F-4FFA-9362-6AE654E0C6C6}"/>
                </a:ext>
              </a:extLst>
            </p:cNvPr>
            <p:cNvCxnSpPr>
              <a:cxnSpLocks/>
              <a:stCxn id="134" idx="7"/>
              <a:endCxn id="120" idx="3"/>
            </p:cNvCxnSpPr>
            <p:nvPr/>
          </p:nvCxnSpPr>
          <p:spPr>
            <a:xfrm flipV="1">
              <a:off x="6961718" y="3939593"/>
              <a:ext cx="541472" cy="38128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F8EC9AC-DE20-436E-A7B3-1982FF08759C}"/>
                </a:ext>
              </a:extLst>
            </p:cNvPr>
            <p:cNvSpPr/>
            <p:nvPr/>
          </p:nvSpPr>
          <p:spPr>
            <a:xfrm>
              <a:off x="6807984" y="4294505"/>
              <a:ext cx="180111" cy="1801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11C5802-66E6-41A8-9A6F-D6556D78D5E9}"/>
              </a:ext>
            </a:extLst>
          </p:cNvPr>
          <p:cNvCxnSpPr>
            <a:cxnSpLocks/>
            <a:stCxn id="128" idx="6"/>
            <a:endCxn id="126" idx="2"/>
          </p:cNvCxnSpPr>
          <p:nvPr/>
        </p:nvCxnSpPr>
        <p:spPr>
          <a:xfrm flipV="1">
            <a:off x="10694565" y="4038440"/>
            <a:ext cx="1062504" cy="12563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9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7B38-67A4-4895-A0A3-C8CB7506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techniques for ANSC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02CB5-9892-4B89-8CCA-08A2A04A9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3650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-approx. ANSC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Use augmented-BFS in the standard sampling + ball-growing method:</a:t>
                </a:r>
              </a:p>
              <a:p>
                <a:pPr lvl="1"/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Augmented-BFS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until reaching the first sampled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endpoint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of every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: Augmented-BFS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 the entire graph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02CB5-9892-4B89-8CCA-08A2A04A9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36504" cy="4351338"/>
              </a:xfrm>
              <a:blipFill>
                <a:blip r:embed="rId3"/>
                <a:stretch>
                  <a:fillRect l="-162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E81D4DD-0B38-4369-B47A-E82CF6AE9486}"/>
              </a:ext>
            </a:extLst>
          </p:cNvPr>
          <p:cNvGrpSpPr/>
          <p:nvPr/>
        </p:nvGrpSpPr>
        <p:grpSpPr>
          <a:xfrm>
            <a:off x="8051860" y="2100621"/>
            <a:ext cx="3805493" cy="3801346"/>
            <a:chOff x="6733198" y="1453220"/>
            <a:chExt cx="3805493" cy="3801346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BA21C1F-D3C0-4287-89B0-4E02709DBCD2}"/>
                </a:ext>
              </a:extLst>
            </p:cNvPr>
            <p:cNvSpPr/>
            <p:nvPr/>
          </p:nvSpPr>
          <p:spPr>
            <a:xfrm>
              <a:off x="6750574" y="1690688"/>
              <a:ext cx="3788117" cy="356387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878C4F7-DC67-4ECD-87CD-CCFB9FF3125D}"/>
                </a:ext>
              </a:extLst>
            </p:cNvPr>
            <p:cNvSpPr/>
            <p:nvPr/>
          </p:nvSpPr>
          <p:spPr>
            <a:xfrm>
              <a:off x="8502066" y="3020377"/>
              <a:ext cx="284998" cy="29338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F33970A-9363-4205-B3C8-AD3070EFA386}"/>
                </a:ext>
              </a:extLst>
            </p:cNvPr>
            <p:cNvCxnSpPr>
              <a:cxnSpLocks/>
              <a:stCxn id="178" idx="7"/>
            </p:cNvCxnSpPr>
            <p:nvPr/>
          </p:nvCxnSpPr>
          <p:spPr>
            <a:xfrm flipV="1">
              <a:off x="8745327" y="2946398"/>
              <a:ext cx="457730" cy="1169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C64FC2B6-D4CD-4618-B1BC-4898A1EE6016}"/>
                </a:ext>
              </a:extLst>
            </p:cNvPr>
            <p:cNvSpPr/>
            <p:nvPr/>
          </p:nvSpPr>
          <p:spPr>
            <a:xfrm>
              <a:off x="9231193" y="286680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6A4267A-5E59-4A24-BD8D-432212FDD670}"/>
                </a:ext>
              </a:extLst>
            </p:cNvPr>
            <p:cNvCxnSpPr>
              <a:cxnSpLocks/>
              <a:stCxn id="178" idx="0"/>
              <a:endCxn id="182" idx="4"/>
            </p:cNvCxnSpPr>
            <p:nvPr/>
          </p:nvCxnSpPr>
          <p:spPr>
            <a:xfrm flipH="1" flipV="1">
              <a:off x="8530753" y="2746372"/>
              <a:ext cx="113812" cy="2740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19908FF8-444C-478C-92F2-1F5EDC44FD7B}"/>
                </a:ext>
              </a:extLst>
            </p:cNvPr>
            <p:cNvSpPr/>
            <p:nvPr/>
          </p:nvSpPr>
          <p:spPr>
            <a:xfrm>
              <a:off x="8440697" y="2566261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2304689B-EAFB-4275-910E-2B3E9AD7DDD1}"/>
                </a:ext>
              </a:extLst>
            </p:cNvPr>
            <p:cNvCxnSpPr>
              <a:cxnSpLocks/>
              <a:endCxn id="178" idx="3"/>
            </p:cNvCxnSpPr>
            <p:nvPr/>
          </p:nvCxnSpPr>
          <p:spPr>
            <a:xfrm flipV="1">
              <a:off x="8107213" y="3270800"/>
              <a:ext cx="436590" cy="23887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8A4C1D1-018D-48B3-AC6F-992C6037C30A}"/>
                </a:ext>
              </a:extLst>
            </p:cNvPr>
            <p:cNvSpPr/>
            <p:nvPr/>
          </p:nvSpPr>
          <p:spPr>
            <a:xfrm>
              <a:off x="7927102" y="3464497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CE414CF-A94B-4867-8DC1-9CDB421673EF}"/>
                </a:ext>
              </a:extLst>
            </p:cNvPr>
            <p:cNvSpPr/>
            <p:nvPr/>
          </p:nvSpPr>
          <p:spPr>
            <a:xfrm>
              <a:off x="8582845" y="3819109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3575CA3-DF2B-4EFC-8E65-0C01C6948942}"/>
                </a:ext>
              </a:extLst>
            </p:cNvPr>
            <p:cNvCxnSpPr>
              <a:cxnSpLocks/>
              <a:stCxn id="178" idx="5"/>
              <a:endCxn id="185" idx="0"/>
            </p:cNvCxnSpPr>
            <p:nvPr/>
          </p:nvCxnSpPr>
          <p:spPr>
            <a:xfrm flipH="1">
              <a:off x="8672901" y="3270800"/>
              <a:ext cx="72426" cy="5483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EC2B6B57-5792-4519-B363-F273F573F01A}"/>
                </a:ext>
              </a:extLst>
            </p:cNvPr>
            <p:cNvSpPr/>
            <p:nvPr/>
          </p:nvSpPr>
          <p:spPr>
            <a:xfrm>
              <a:off x="8260586" y="4334294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8FA95DBB-0FDC-4E5D-9901-90D793696447}"/>
                </a:ext>
              </a:extLst>
            </p:cNvPr>
            <p:cNvCxnSpPr>
              <a:cxnSpLocks/>
              <a:stCxn id="185" idx="3"/>
              <a:endCxn id="187" idx="7"/>
            </p:cNvCxnSpPr>
            <p:nvPr/>
          </p:nvCxnSpPr>
          <p:spPr>
            <a:xfrm flipH="1">
              <a:off x="8414320" y="3972843"/>
              <a:ext cx="194902" cy="3878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8D4E47A-D28B-48E5-AE3C-07984BBAC194}"/>
                </a:ext>
              </a:extLst>
            </p:cNvPr>
            <p:cNvCxnSpPr>
              <a:cxnSpLocks/>
              <a:stCxn id="184" idx="1"/>
              <a:endCxn id="190" idx="5"/>
            </p:cNvCxnSpPr>
            <p:nvPr/>
          </p:nvCxnSpPr>
          <p:spPr>
            <a:xfrm flipH="1" flipV="1">
              <a:off x="7607938" y="3217077"/>
              <a:ext cx="345541" cy="2737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C89D321-3EF8-4884-9936-5B5BFC951831}"/>
                </a:ext>
              </a:extLst>
            </p:cNvPr>
            <p:cNvSpPr/>
            <p:nvPr/>
          </p:nvSpPr>
          <p:spPr>
            <a:xfrm>
              <a:off x="7454204" y="3063343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B186460-2329-44FE-8CC6-D01363983D24}"/>
                </a:ext>
              </a:extLst>
            </p:cNvPr>
            <p:cNvSpPr/>
            <p:nvPr/>
          </p:nvSpPr>
          <p:spPr>
            <a:xfrm>
              <a:off x="7927102" y="2275253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E2CA157A-6721-4B50-AB7D-6E1011A54FBE}"/>
                </a:ext>
              </a:extLst>
            </p:cNvPr>
            <p:cNvCxnSpPr>
              <a:cxnSpLocks/>
              <a:stCxn id="182" idx="1"/>
              <a:endCxn id="191" idx="5"/>
            </p:cNvCxnSpPr>
            <p:nvPr/>
          </p:nvCxnSpPr>
          <p:spPr>
            <a:xfrm flipH="1" flipV="1">
              <a:off x="8080836" y="2428987"/>
              <a:ext cx="386238" cy="1636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9B128B66-CE5E-4625-A2BA-E4EBC0B8CA62}"/>
                </a:ext>
              </a:extLst>
            </p:cNvPr>
            <p:cNvSpPr/>
            <p:nvPr/>
          </p:nvSpPr>
          <p:spPr>
            <a:xfrm>
              <a:off x="8929988" y="2243061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87300889-9A65-497E-BD54-853027DC8B36}"/>
                </a:ext>
              </a:extLst>
            </p:cNvPr>
            <p:cNvCxnSpPr>
              <a:cxnSpLocks/>
              <a:stCxn id="182" idx="7"/>
              <a:endCxn id="193" idx="3"/>
            </p:cNvCxnSpPr>
            <p:nvPr/>
          </p:nvCxnSpPr>
          <p:spPr>
            <a:xfrm flipV="1">
              <a:off x="8594431" y="2396795"/>
              <a:ext cx="361934" cy="1958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2DC3F99-8933-4C08-B855-2EC512A95314}"/>
                </a:ext>
              </a:extLst>
            </p:cNvPr>
            <p:cNvSpPr/>
            <p:nvPr/>
          </p:nvSpPr>
          <p:spPr>
            <a:xfrm>
              <a:off x="9303790" y="4128222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D6E2B38-C6EF-4BAB-80E9-0EC8FFB6BA7A}"/>
                </a:ext>
              </a:extLst>
            </p:cNvPr>
            <p:cNvCxnSpPr>
              <a:cxnSpLocks/>
              <a:stCxn id="197" idx="2"/>
              <a:endCxn id="178" idx="5"/>
            </p:cNvCxnSpPr>
            <p:nvPr/>
          </p:nvCxnSpPr>
          <p:spPr>
            <a:xfrm flipH="1" flipV="1">
              <a:off x="8745327" y="3270800"/>
              <a:ext cx="657685" cy="3510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B038035C-E4A7-43F3-B091-97DAE7132852}"/>
                </a:ext>
              </a:extLst>
            </p:cNvPr>
            <p:cNvSpPr/>
            <p:nvPr/>
          </p:nvSpPr>
          <p:spPr>
            <a:xfrm>
              <a:off x="9403012" y="3531827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03CDF64-786F-4250-8458-71B215B0209B}"/>
                </a:ext>
              </a:extLst>
            </p:cNvPr>
            <p:cNvCxnSpPr>
              <a:cxnSpLocks/>
              <a:stCxn id="201" idx="3"/>
              <a:endCxn id="197" idx="7"/>
            </p:cNvCxnSpPr>
            <p:nvPr/>
          </p:nvCxnSpPr>
          <p:spPr>
            <a:xfrm flipH="1">
              <a:off x="9556746" y="3110594"/>
              <a:ext cx="392845" cy="4476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5348025-0D82-47A8-8E79-A5FD3F1C01F0}"/>
                </a:ext>
              </a:extLst>
            </p:cNvPr>
            <p:cNvSpPr/>
            <p:nvPr/>
          </p:nvSpPr>
          <p:spPr>
            <a:xfrm>
              <a:off x="7953479" y="4967527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B147A4F-E72F-4D20-8A59-367FF9551E0B}"/>
                </a:ext>
              </a:extLst>
            </p:cNvPr>
            <p:cNvCxnSpPr>
              <a:cxnSpLocks/>
              <a:stCxn id="187" idx="3"/>
              <a:endCxn id="199" idx="0"/>
            </p:cNvCxnSpPr>
            <p:nvPr/>
          </p:nvCxnSpPr>
          <p:spPr>
            <a:xfrm flipH="1">
              <a:off x="8043535" y="4488028"/>
              <a:ext cx="243428" cy="47949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1DDDAD19-71C2-4909-8EBA-D1B24B33F9F1}"/>
                </a:ext>
              </a:extLst>
            </p:cNvPr>
            <p:cNvSpPr/>
            <p:nvPr/>
          </p:nvSpPr>
          <p:spPr>
            <a:xfrm>
              <a:off x="9923214" y="2956860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32A522A-7149-4C42-9604-5E57A03EB034}"/>
                </a:ext>
              </a:extLst>
            </p:cNvPr>
            <p:cNvCxnSpPr>
              <a:cxnSpLocks/>
              <a:stCxn id="193" idx="2"/>
              <a:endCxn id="191" idx="7"/>
            </p:cNvCxnSpPr>
            <p:nvPr/>
          </p:nvCxnSpPr>
          <p:spPr>
            <a:xfrm flipH="1" flipV="1">
              <a:off x="8080836" y="2301630"/>
              <a:ext cx="849152" cy="3148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1E890785-3A1F-41D3-A282-B98CA457FCEE}"/>
                </a:ext>
              </a:extLst>
            </p:cNvPr>
            <p:cNvCxnSpPr>
              <a:cxnSpLocks/>
              <a:stCxn id="195" idx="0"/>
              <a:endCxn id="197" idx="3"/>
            </p:cNvCxnSpPr>
            <p:nvPr/>
          </p:nvCxnSpPr>
          <p:spPr>
            <a:xfrm flipV="1">
              <a:off x="9393846" y="3685561"/>
              <a:ext cx="35543" cy="442661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39C688A-4A9E-4DD7-97FA-AF035964ED6D}"/>
                </a:ext>
              </a:extLst>
            </p:cNvPr>
            <p:cNvCxnSpPr>
              <a:cxnSpLocks/>
              <a:stCxn id="184" idx="3"/>
              <a:endCxn id="205" idx="6"/>
            </p:cNvCxnSpPr>
            <p:nvPr/>
          </p:nvCxnSpPr>
          <p:spPr>
            <a:xfrm flipH="1">
              <a:off x="7656924" y="3618231"/>
              <a:ext cx="296555" cy="2576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79F6837-B04D-4A32-8C9B-ED3F45B4B1A6}"/>
                </a:ext>
              </a:extLst>
            </p:cNvPr>
            <p:cNvSpPr/>
            <p:nvPr/>
          </p:nvSpPr>
          <p:spPr>
            <a:xfrm>
              <a:off x="7476813" y="3785859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E6C99DD6-5BC4-4126-B453-B1CCEAD6E247}"/>
                    </a:ext>
                  </a:extLst>
                </p:cNvPr>
                <p:cNvSpPr/>
                <p:nvPr/>
              </p:nvSpPr>
              <p:spPr>
                <a:xfrm>
                  <a:off x="8605549" y="2589432"/>
                  <a:ext cx="42934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E6C99DD6-5BC4-4126-B453-B1CCEAD6E2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5549" y="2589432"/>
                  <a:ext cx="42934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64672D3B-C923-40B5-8BC7-59687F432C6A}"/>
                    </a:ext>
                  </a:extLst>
                </p:cNvPr>
                <p:cNvSpPr/>
                <p:nvPr/>
              </p:nvSpPr>
              <p:spPr>
                <a:xfrm>
                  <a:off x="8141489" y="4627512"/>
                  <a:ext cx="7681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64672D3B-C923-40B5-8BC7-59687F432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489" y="4627512"/>
                  <a:ext cx="76815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14CA34CC-A2C3-40CF-BED5-50DCF15B948B}"/>
                </a:ext>
              </a:extLst>
            </p:cNvPr>
            <p:cNvCxnSpPr>
              <a:cxnSpLocks/>
              <a:stCxn id="193" idx="7"/>
              <a:endCxn id="209" idx="2"/>
            </p:cNvCxnSpPr>
            <p:nvPr/>
          </p:nvCxnSpPr>
          <p:spPr>
            <a:xfrm flipV="1">
              <a:off x="9083722" y="2033121"/>
              <a:ext cx="380284" cy="23631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F166653-E2B6-4C90-B793-A03B770E05EA}"/>
                </a:ext>
              </a:extLst>
            </p:cNvPr>
            <p:cNvSpPr/>
            <p:nvPr/>
          </p:nvSpPr>
          <p:spPr>
            <a:xfrm>
              <a:off x="9464006" y="194306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CE6F43A8-BA31-4435-9F87-A08F5C11C70B}"/>
                </a:ext>
              </a:extLst>
            </p:cNvPr>
            <p:cNvCxnSpPr>
              <a:cxnSpLocks/>
              <a:stCxn id="209" idx="7"/>
              <a:endCxn id="211" idx="3"/>
            </p:cNvCxnSpPr>
            <p:nvPr/>
          </p:nvCxnSpPr>
          <p:spPr>
            <a:xfrm flipV="1">
              <a:off x="9617740" y="1606954"/>
              <a:ext cx="568632" cy="36248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EDA4944E-67C1-4535-B4FC-D7876C64E567}"/>
                </a:ext>
              </a:extLst>
            </p:cNvPr>
            <p:cNvSpPr/>
            <p:nvPr/>
          </p:nvSpPr>
          <p:spPr>
            <a:xfrm>
              <a:off x="10159995" y="1453220"/>
              <a:ext cx="180111" cy="1801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ACB363C-4D4D-45BC-A5D7-36900A410043}"/>
                </a:ext>
              </a:extLst>
            </p:cNvPr>
            <p:cNvCxnSpPr>
              <a:cxnSpLocks/>
              <a:stCxn id="191" idx="1"/>
              <a:endCxn id="213" idx="4"/>
            </p:cNvCxnSpPr>
            <p:nvPr/>
          </p:nvCxnSpPr>
          <p:spPr>
            <a:xfrm flipH="1" flipV="1">
              <a:off x="7659980" y="1905246"/>
              <a:ext cx="293499" cy="396384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80AF060-C38F-4888-9C6F-2C58FB7EBF4E}"/>
                </a:ext>
              </a:extLst>
            </p:cNvPr>
            <p:cNvSpPr/>
            <p:nvPr/>
          </p:nvSpPr>
          <p:spPr>
            <a:xfrm>
              <a:off x="7569924" y="1725135"/>
              <a:ext cx="180111" cy="1801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54E55CF8-8CD3-4AAB-B4E4-C16DECB8F945}"/>
                </a:ext>
              </a:extLst>
            </p:cNvPr>
            <p:cNvCxnSpPr>
              <a:cxnSpLocks/>
              <a:stCxn id="190" idx="1"/>
              <a:endCxn id="215" idx="5"/>
            </p:cNvCxnSpPr>
            <p:nvPr/>
          </p:nvCxnSpPr>
          <p:spPr>
            <a:xfrm flipH="1" flipV="1">
              <a:off x="6886932" y="2789542"/>
              <a:ext cx="593649" cy="30017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49C7E65-18D9-4AD7-9DDA-7CFC5DEC85EB}"/>
                </a:ext>
              </a:extLst>
            </p:cNvPr>
            <p:cNvSpPr/>
            <p:nvPr/>
          </p:nvSpPr>
          <p:spPr>
            <a:xfrm>
              <a:off x="6733198" y="2635808"/>
              <a:ext cx="180111" cy="1801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C7AF215F-0CD9-4D52-8205-B29F1C6DCA05}"/>
                </a:ext>
              </a:extLst>
            </p:cNvPr>
            <p:cNvCxnSpPr>
              <a:cxnSpLocks/>
              <a:stCxn id="187" idx="6"/>
              <a:endCxn id="195" idx="3"/>
            </p:cNvCxnSpPr>
            <p:nvPr/>
          </p:nvCxnSpPr>
          <p:spPr>
            <a:xfrm flipV="1">
              <a:off x="8440697" y="4281956"/>
              <a:ext cx="889470" cy="14239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BF6477CB-A28F-4273-B699-487B1E0776BD}"/>
                </a:ext>
              </a:extLst>
            </p:cNvPr>
            <p:cNvCxnSpPr>
              <a:cxnSpLocks/>
              <a:stCxn id="195" idx="2"/>
              <a:endCxn id="185" idx="5"/>
            </p:cNvCxnSpPr>
            <p:nvPr/>
          </p:nvCxnSpPr>
          <p:spPr>
            <a:xfrm flipH="1" flipV="1">
              <a:off x="8736579" y="3972843"/>
              <a:ext cx="567211" cy="245435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85C0B6F-A13F-408E-BAA2-AF5BFC287B3D}"/>
                </a:ext>
              </a:extLst>
            </p:cNvPr>
            <p:cNvCxnSpPr>
              <a:cxnSpLocks/>
              <a:stCxn id="219" idx="7"/>
              <a:endCxn id="205" idx="3"/>
            </p:cNvCxnSpPr>
            <p:nvPr/>
          </p:nvCxnSpPr>
          <p:spPr>
            <a:xfrm flipV="1">
              <a:off x="6961718" y="3939593"/>
              <a:ext cx="541472" cy="381289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C05CF31D-2F4D-414D-A83A-3160CF8FD611}"/>
                </a:ext>
              </a:extLst>
            </p:cNvPr>
            <p:cNvSpPr/>
            <p:nvPr/>
          </p:nvSpPr>
          <p:spPr>
            <a:xfrm>
              <a:off x="6807984" y="4294505"/>
              <a:ext cx="180111" cy="18011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34E1C0E-C9D2-4563-9260-5340C315FA1F}"/>
              </a:ext>
            </a:extLst>
          </p:cNvPr>
          <p:cNvCxnSpPr>
            <a:cxnSpLocks/>
            <a:stCxn id="213" idx="6"/>
            <a:endCxn id="211" idx="2"/>
          </p:cNvCxnSpPr>
          <p:nvPr/>
        </p:nvCxnSpPr>
        <p:spPr>
          <a:xfrm flipV="1">
            <a:off x="9068697" y="2190677"/>
            <a:ext cx="2409960" cy="27191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DDDF-6FAA-4FE6-AB8A-9BF51FDF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DB285-6428-4727-8E6C-1E9D3771B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452763"/>
                <a:ext cx="9728200" cy="4770484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We mostly consider </a:t>
                </a:r>
                <a:r>
                  <a:rPr lang="en-US" u="sng" dirty="0"/>
                  <a:t>unweighted</a:t>
                </a:r>
                <a:r>
                  <a:rPr lang="en-US" dirty="0"/>
                  <a:t> </a:t>
                </a:r>
                <a:r>
                  <a:rPr lang="en-US" u="sng" dirty="0"/>
                  <a:t>undirected</a:t>
                </a:r>
                <a:r>
                  <a:rPr lang="en-US" dirty="0"/>
                  <a:t>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# nodes,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# edges</a:t>
                </a:r>
              </a:p>
              <a:p>
                <a:endParaRPr lang="en-US" sz="1050" i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(Approximate)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-Pairs Shortest Paths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PSP): </a:t>
                </a:r>
              </a:p>
              <a:p>
                <a:pPr marL="0" indent="0">
                  <a:buNone/>
                </a:pPr>
                <a:r>
                  <a:rPr lang="en-US" dirty="0"/>
                  <a:t>Given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vertex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output approximate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pairs.</a:t>
                </a:r>
              </a:p>
              <a:p>
                <a:r>
                  <a:rPr lang="en-US" b="1" dirty="0"/>
                  <a:t>(Approximate) All-Nodes Shortest Cycles (ANSC): </a:t>
                </a:r>
              </a:p>
              <a:p>
                <a:pPr marL="0" indent="0">
                  <a:buNone/>
                </a:pPr>
                <a:r>
                  <a:rPr lang="en-US" dirty="0"/>
                  <a:t>Given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for 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output approximate length of the </a:t>
                </a:r>
                <a:r>
                  <a:rPr lang="en-US" b="1" dirty="0"/>
                  <a:t>shortest cycle </a:t>
                </a:r>
                <a:r>
                  <a:rPr lang="en-US" dirty="0"/>
                  <a:t>passing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DB285-6428-4727-8E6C-1E9D3771B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452763"/>
                <a:ext cx="9728200" cy="4770484"/>
              </a:xfrm>
              <a:blipFill>
                <a:blip r:embed="rId3"/>
                <a:stretch>
                  <a:fillRect l="-1317" t="-2043" r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13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7B38-67A4-4895-A0A3-C8CB7506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techniques for ANSC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02CB5-9892-4B89-8CCA-08A2A04A9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23" y="1690688"/>
                <a:ext cx="1124070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to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 approximation in near-linear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time? </a:t>
                </a:r>
              </a:p>
              <a:p>
                <a:r>
                  <a:rPr lang="en-US" dirty="0"/>
                  <a:t>Similar to the </a:t>
                </a:r>
                <a:r>
                  <a:rPr lang="en-US" dirty="0" err="1"/>
                  <a:t>nPSP</a:t>
                </a:r>
                <a:r>
                  <a:rPr lang="en-US" dirty="0"/>
                  <a:t> or distance oracle algorithms [e.g. Baswana-Gaur-Sen-Upadhyay’08, Akav-Roditty’20, Chechik-Zhang’22], use spanners: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)-spanner </a:t>
                </a:r>
                <a:r>
                  <a:rPr lang="en-US" b="1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b="1" dirty="0"/>
                  <a:t> size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[Thorup-Zwick’06]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lang="en-US" dirty="0"/>
                  <a:t>-spanners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dirty="0"/>
                  <a:t> size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[Baswana-Kavitha-Mehlhorn-Pettie’10]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r>
                  <a:rPr lang="en-US" dirty="0"/>
                  <a:t>We can afford to run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-time </a:t>
                </a:r>
                <a:r>
                  <a:rPr lang="en-US" dirty="0" err="1"/>
                  <a:t>algo</a:t>
                </a:r>
                <a:r>
                  <a:rPr lang="en-US" dirty="0"/>
                  <a:t> on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-size spanner </a:t>
                </a:r>
              </a:p>
              <a:p>
                <a:r>
                  <a:rPr lang="en-US" dirty="0"/>
                  <a:t>Issue: Spanner preserves distances, but does not necessarily preserve shortest cycles…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02CB5-9892-4B89-8CCA-08A2A04A9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23" y="1690688"/>
                <a:ext cx="11240705" cy="4351338"/>
              </a:xfrm>
              <a:blipFill>
                <a:blip r:embed="rId3"/>
                <a:stretch>
                  <a:fillRect l="-97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4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7B38-67A4-4895-A0A3-C8CB7506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Algorithmic techniques for ANSC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98E7827-D1E7-492D-8757-B5EF4AD62019}"/>
              </a:ext>
            </a:extLst>
          </p:cNvPr>
          <p:cNvGrpSpPr/>
          <p:nvPr/>
        </p:nvGrpSpPr>
        <p:grpSpPr>
          <a:xfrm>
            <a:off x="1252456" y="1384585"/>
            <a:ext cx="2876733" cy="2626150"/>
            <a:chOff x="9121839" y="2668515"/>
            <a:chExt cx="2143250" cy="193801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5867053-7DC5-45D0-8761-BD99DF261974}"/>
                </a:ext>
              </a:extLst>
            </p:cNvPr>
            <p:cNvSpPr/>
            <p:nvPr/>
          </p:nvSpPr>
          <p:spPr>
            <a:xfrm>
              <a:off x="9208655" y="2758571"/>
              <a:ext cx="1765122" cy="1765122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E15DD73-4F49-49A0-AC78-828B0F6CEF58}"/>
                </a:ext>
              </a:extLst>
            </p:cNvPr>
            <p:cNvSpPr/>
            <p:nvPr/>
          </p:nvSpPr>
          <p:spPr>
            <a:xfrm>
              <a:off x="10001160" y="266851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570F567-F889-4840-BA79-ECC8FEC5FCA0}"/>
                </a:ext>
              </a:extLst>
            </p:cNvPr>
            <p:cNvSpPr/>
            <p:nvPr/>
          </p:nvSpPr>
          <p:spPr>
            <a:xfrm>
              <a:off x="10360957" y="2758570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9693799-6F39-4D3C-93E5-AD20EF0FD2C2}"/>
                </a:ext>
              </a:extLst>
            </p:cNvPr>
            <p:cNvSpPr/>
            <p:nvPr/>
          </p:nvSpPr>
          <p:spPr>
            <a:xfrm>
              <a:off x="10707742" y="3007981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37CF5BB6-36A0-47E4-888D-148692930A34}"/>
                </a:ext>
              </a:extLst>
            </p:cNvPr>
            <p:cNvSpPr/>
            <p:nvPr/>
          </p:nvSpPr>
          <p:spPr>
            <a:xfrm>
              <a:off x="10905771" y="3351078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E3C7F52-AAA4-4A7A-80F1-00C72B1DC5A9}"/>
                </a:ext>
              </a:extLst>
            </p:cNvPr>
            <p:cNvSpPr/>
            <p:nvPr/>
          </p:nvSpPr>
          <p:spPr>
            <a:xfrm>
              <a:off x="10907524" y="3727673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A5A6252-475B-4839-B94B-D91712B6691E}"/>
                </a:ext>
              </a:extLst>
            </p:cNvPr>
            <p:cNvSpPr/>
            <p:nvPr/>
          </p:nvSpPr>
          <p:spPr>
            <a:xfrm>
              <a:off x="10775748" y="4005894"/>
              <a:ext cx="180111" cy="18011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C16B99C-F4D9-43AA-9961-B7B9846A4039}"/>
                </a:ext>
              </a:extLst>
            </p:cNvPr>
            <p:cNvSpPr/>
            <p:nvPr/>
          </p:nvSpPr>
          <p:spPr>
            <a:xfrm>
              <a:off x="10527032" y="4276061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3721D1C-043E-4C5E-8692-E686F3C6C337}"/>
                </a:ext>
              </a:extLst>
            </p:cNvPr>
            <p:cNvSpPr/>
            <p:nvPr/>
          </p:nvSpPr>
          <p:spPr>
            <a:xfrm>
              <a:off x="10246366" y="4368130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0E50543-880D-420F-B8F1-9DA468427E24}"/>
                </a:ext>
              </a:extLst>
            </p:cNvPr>
            <p:cNvSpPr/>
            <p:nvPr/>
          </p:nvSpPr>
          <p:spPr>
            <a:xfrm>
              <a:off x="9942143" y="4426416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32CA49F-1F3A-4812-808F-84C69D794273}"/>
                </a:ext>
              </a:extLst>
            </p:cNvPr>
            <p:cNvSpPr/>
            <p:nvPr/>
          </p:nvSpPr>
          <p:spPr>
            <a:xfrm>
              <a:off x="9642919" y="4323323"/>
              <a:ext cx="180111" cy="18011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39D2E5F-5AA3-4B07-84B2-5800B37F26AC}"/>
                </a:ext>
              </a:extLst>
            </p:cNvPr>
            <p:cNvSpPr/>
            <p:nvPr/>
          </p:nvSpPr>
          <p:spPr>
            <a:xfrm>
              <a:off x="9376285" y="418600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22C14BE-BE34-472B-8575-059A9BCAEB4B}"/>
                </a:ext>
              </a:extLst>
            </p:cNvPr>
            <p:cNvSpPr/>
            <p:nvPr/>
          </p:nvSpPr>
          <p:spPr>
            <a:xfrm>
              <a:off x="9208655" y="3938372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2DBF90F-759A-491F-99A3-1FF10A54000F}"/>
                </a:ext>
              </a:extLst>
            </p:cNvPr>
            <p:cNvSpPr/>
            <p:nvPr/>
          </p:nvSpPr>
          <p:spPr>
            <a:xfrm>
              <a:off x="9121839" y="3351079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91A0600-E91A-4937-A2D5-0EA879654B38}"/>
                </a:ext>
              </a:extLst>
            </p:cNvPr>
            <p:cNvSpPr/>
            <p:nvPr/>
          </p:nvSpPr>
          <p:spPr>
            <a:xfrm>
              <a:off x="9271734" y="3098036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F90090A-B4DA-48B3-ADA0-15009018D411}"/>
                </a:ext>
              </a:extLst>
            </p:cNvPr>
            <p:cNvSpPr/>
            <p:nvPr/>
          </p:nvSpPr>
          <p:spPr>
            <a:xfrm>
              <a:off x="9461250" y="284862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1C86D0F2-A949-4191-B578-4BEA6AB182C8}"/>
                </a:ext>
              </a:extLst>
            </p:cNvPr>
            <p:cNvSpPr/>
            <p:nvPr/>
          </p:nvSpPr>
          <p:spPr>
            <a:xfrm>
              <a:off x="9728177" y="2719746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ECDB746-F884-4640-A456-46A1F361AD61}"/>
                </a:ext>
              </a:extLst>
            </p:cNvPr>
            <p:cNvCxnSpPr>
              <a:cxnSpLocks/>
              <a:stCxn id="100" idx="4"/>
              <a:endCxn id="103" idx="1"/>
            </p:cNvCxnSpPr>
            <p:nvPr/>
          </p:nvCxnSpPr>
          <p:spPr>
            <a:xfrm>
              <a:off x="10797798" y="3188092"/>
              <a:ext cx="4327" cy="844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0EC5B763-4695-4EC1-8BBD-86A931C016A0}"/>
                    </a:ext>
                  </a:extLst>
                </p:cNvPr>
                <p:cNvSpPr/>
                <p:nvPr/>
              </p:nvSpPr>
              <p:spPr>
                <a:xfrm>
                  <a:off x="10889666" y="3938372"/>
                  <a:ext cx="3754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0EC5B763-4695-4EC1-8BBD-86A931C016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9666" y="3938372"/>
                  <a:ext cx="37542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01B7D8E-1510-4BB4-8033-5DA9FFA5AB4E}"/>
              </a:ext>
            </a:extLst>
          </p:cNvPr>
          <p:cNvGrpSpPr/>
          <p:nvPr/>
        </p:nvGrpSpPr>
        <p:grpSpPr>
          <a:xfrm>
            <a:off x="6509904" y="1384585"/>
            <a:ext cx="2876733" cy="2626150"/>
            <a:chOff x="9121839" y="2668515"/>
            <a:chExt cx="2143250" cy="1938012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363CA5C-F43E-4661-8120-A58F8F41ABF0}"/>
                </a:ext>
              </a:extLst>
            </p:cNvPr>
            <p:cNvSpPr/>
            <p:nvPr/>
          </p:nvSpPr>
          <p:spPr>
            <a:xfrm>
              <a:off x="9208655" y="2758571"/>
              <a:ext cx="1765122" cy="1765122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34C57D1-122C-40FD-81AC-759268150B99}"/>
                </a:ext>
              </a:extLst>
            </p:cNvPr>
            <p:cNvSpPr/>
            <p:nvPr/>
          </p:nvSpPr>
          <p:spPr>
            <a:xfrm>
              <a:off x="10001160" y="266851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F2E23C6-53B4-4FF7-A3D3-BFFCEB2CC88A}"/>
                </a:ext>
              </a:extLst>
            </p:cNvPr>
            <p:cNvSpPr/>
            <p:nvPr/>
          </p:nvSpPr>
          <p:spPr>
            <a:xfrm>
              <a:off x="10360957" y="2758570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E48A95E-51B2-41D3-90D1-6EE02DF0F9E4}"/>
                </a:ext>
              </a:extLst>
            </p:cNvPr>
            <p:cNvSpPr/>
            <p:nvPr/>
          </p:nvSpPr>
          <p:spPr>
            <a:xfrm>
              <a:off x="10707742" y="3007981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1DABE88-E342-4F9C-8F83-AC6DE8979249}"/>
                </a:ext>
              </a:extLst>
            </p:cNvPr>
            <p:cNvSpPr/>
            <p:nvPr/>
          </p:nvSpPr>
          <p:spPr>
            <a:xfrm>
              <a:off x="10905771" y="3351078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030D5B7-BD43-485B-9421-957C6C2E9842}"/>
                </a:ext>
              </a:extLst>
            </p:cNvPr>
            <p:cNvSpPr/>
            <p:nvPr/>
          </p:nvSpPr>
          <p:spPr>
            <a:xfrm>
              <a:off x="10907524" y="3727673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EADD5EF-9218-4ECA-B8C7-321DFB6E5069}"/>
                </a:ext>
              </a:extLst>
            </p:cNvPr>
            <p:cNvSpPr/>
            <p:nvPr/>
          </p:nvSpPr>
          <p:spPr>
            <a:xfrm>
              <a:off x="10775748" y="4005894"/>
              <a:ext cx="180111" cy="18011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AA6FE94-06A9-40A0-8FD1-B5B50B79C8C0}"/>
                </a:ext>
              </a:extLst>
            </p:cNvPr>
            <p:cNvSpPr/>
            <p:nvPr/>
          </p:nvSpPr>
          <p:spPr>
            <a:xfrm>
              <a:off x="10527032" y="4276061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817DF56E-3F52-4C5E-9F0F-D192C5935694}"/>
                </a:ext>
              </a:extLst>
            </p:cNvPr>
            <p:cNvSpPr/>
            <p:nvPr/>
          </p:nvSpPr>
          <p:spPr>
            <a:xfrm>
              <a:off x="10246366" y="4368130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48853C7-01E5-44AD-A121-EC4B5BD1060A}"/>
                </a:ext>
              </a:extLst>
            </p:cNvPr>
            <p:cNvSpPr/>
            <p:nvPr/>
          </p:nvSpPr>
          <p:spPr>
            <a:xfrm>
              <a:off x="9942143" y="4426416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CBF6073C-ED85-4F85-BBB0-74A35FF78708}"/>
                </a:ext>
              </a:extLst>
            </p:cNvPr>
            <p:cNvSpPr/>
            <p:nvPr/>
          </p:nvSpPr>
          <p:spPr>
            <a:xfrm>
              <a:off x="9642919" y="4323323"/>
              <a:ext cx="180111" cy="18011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A62FFC0-A1A9-477C-849E-01DE7687A9B8}"/>
                </a:ext>
              </a:extLst>
            </p:cNvPr>
            <p:cNvSpPr/>
            <p:nvPr/>
          </p:nvSpPr>
          <p:spPr>
            <a:xfrm>
              <a:off x="9376285" y="418600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FD144CF4-9C24-4C96-BA83-A10A5959AD30}"/>
                </a:ext>
              </a:extLst>
            </p:cNvPr>
            <p:cNvSpPr/>
            <p:nvPr/>
          </p:nvSpPr>
          <p:spPr>
            <a:xfrm>
              <a:off x="9208655" y="3938372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9A0F579-E727-4FBA-B361-D9E29687AC12}"/>
                </a:ext>
              </a:extLst>
            </p:cNvPr>
            <p:cNvSpPr/>
            <p:nvPr/>
          </p:nvSpPr>
          <p:spPr>
            <a:xfrm>
              <a:off x="9121839" y="3351079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846BA51-2D8B-4469-969E-DE9CA5787E57}"/>
                </a:ext>
              </a:extLst>
            </p:cNvPr>
            <p:cNvSpPr/>
            <p:nvPr/>
          </p:nvSpPr>
          <p:spPr>
            <a:xfrm>
              <a:off x="9271734" y="3098036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DB2A517-AD3A-4338-9CFC-5717816B466E}"/>
                </a:ext>
              </a:extLst>
            </p:cNvPr>
            <p:cNvSpPr/>
            <p:nvPr/>
          </p:nvSpPr>
          <p:spPr>
            <a:xfrm>
              <a:off x="9461250" y="2848625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848319D-C854-4B2F-92AE-2F66D9596388}"/>
                </a:ext>
              </a:extLst>
            </p:cNvPr>
            <p:cNvSpPr/>
            <p:nvPr/>
          </p:nvSpPr>
          <p:spPr>
            <a:xfrm>
              <a:off x="9728177" y="2719746"/>
              <a:ext cx="180111" cy="1801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058A632C-D1CE-415D-88FE-CAFFDB20EE26}"/>
                    </a:ext>
                  </a:extLst>
                </p:cNvPr>
                <p:cNvSpPr/>
                <p:nvPr/>
              </p:nvSpPr>
              <p:spPr>
                <a:xfrm>
                  <a:off x="10889666" y="3938372"/>
                  <a:ext cx="3754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058A632C-D1CE-415D-88FE-CAFFDB20EE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9666" y="3938372"/>
                  <a:ext cx="37542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44448DF-3E1D-4FD4-81A1-772B8EE888E9}"/>
                  </a:ext>
                </a:extLst>
              </p:cNvPr>
              <p:cNvSpPr txBox="1"/>
              <p:nvPr/>
            </p:nvSpPr>
            <p:spPr>
              <a:xfrm>
                <a:off x="9478414" y="2180619"/>
                <a:ext cx="27592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3-spanner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44448DF-3E1D-4FD4-81A1-772B8EE88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414" y="2180619"/>
                <a:ext cx="2759242" cy="523220"/>
              </a:xfrm>
              <a:prstGeom prst="rect">
                <a:avLst/>
              </a:prstGeom>
              <a:blipFill>
                <a:blip r:embed="rId5"/>
                <a:stretch>
                  <a:fillRect l="-464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7D6844A-151D-4AEF-842E-0F9DAE9383FF}"/>
                  </a:ext>
                </a:extLst>
              </p:cNvPr>
              <p:cNvSpPr txBox="1"/>
              <p:nvPr/>
            </p:nvSpPr>
            <p:spPr>
              <a:xfrm>
                <a:off x="1591299" y="4134927"/>
                <a:ext cx="34902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𝑺𝑪</m:t>
                    </m:r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) = 4</a:t>
                </a: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7D6844A-151D-4AEF-842E-0F9DAE938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99" y="4134927"/>
                <a:ext cx="3490218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B6AD71F-C37F-4B50-8CDD-6E1CE63C13BB}"/>
                  </a:ext>
                </a:extLst>
              </p:cNvPr>
              <p:cNvSpPr/>
              <p:nvPr/>
            </p:nvSpPr>
            <p:spPr>
              <a:xfrm>
                <a:off x="1734633" y="3255944"/>
                <a:ext cx="5189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B6AD71F-C37F-4B50-8CDD-6E1CE63C1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33" y="3255944"/>
                <a:ext cx="51896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89E5B73-9B1D-4B53-B03A-41DCE7A9757A}"/>
                  </a:ext>
                </a:extLst>
              </p:cNvPr>
              <p:cNvSpPr txBox="1"/>
              <p:nvPr/>
            </p:nvSpPr>
            <p:spPr>
              <a:xfrm>
                <a:off x="1556154" y="4639784"/>
                <a:ext cx="34902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𝑺𝑪</m:t>
                    </m:r>
                  </m:oMath>
                </a14:m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) = 98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689E5B73-9B1D-4B53-B03A-41DCE7A97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154" y="4639784"/>
                <a:ext cx="3490217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68B6880-385D-47A7-9A0F-742BE8CD3FE0}"/>
                  </a:ext>
                </a:extLst>
              </p:cNvPr>
              <p:cNvSpPr txBox="1"/>
              <p:nvPr/>
            </p:nvSpPr>
            <p:spPr>
              <a:xfrm>
                <a:off x="6695612" y="4658147"/>
                <a:ext cx="4002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) = 100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68B6880-385D-47A7-9A0F-742BE8CD3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612" y="4658147"/>
                <a:ext cx="4002443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D69162B-7DC8-47DB-A32F-636161BD8F5B}"/>
                  </a:ext>
                </a:extLst>
              </p:cNvPr>
              <p:cNvSpPr txBox="1"/>
              <p:nvPr/>
            </p:nvSpPr>
            <p:spPr>
              <a:xfrm>
                <a:off x="6708116" y="4141279"/>
                <a:ext cx="3823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sz="28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) = 100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DD69162B-7DC8-47DB-A32F-636161BD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116" y="4141279"/>
                <a:ext cx="3823496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2F81F6BA-63B1-4350-8CFE-5DFD8C84972B}"/>
              </a:ext>
            </a:extLst>
          </p:cNvPr>
          <p:cNvSpPr/>
          <p:nvPr/>
        </p:nvSpPr>
        <p:spPr>
          <a:xfrm>
            <a:off x="1414631" y="2596628"/>
            <a:ext cx="46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5F9B767-C155-42C0-A3BD-3C3C4F67C07D}"/>
              </a:ext>
            </a:extLst>
          </p:cNvPr>
          <p:cNvSpPr/>
          <p:nvPr/>
        </p:nvSpPr>
        <p:spPr>
          <a:xfrm>
            <a:off x="6617765" y="2599015"/>
            <a:ext cx="46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701F24-B94E-4DB5-A2FC-E9DE788BA164}"/>
                  </a:ext>
                </a:extLst>
              </p:cNvPr>
              <p:cNvSpPr/>
              <p:nvPr/>
            </p:nvSpPr>
            <p:spPr>
              <a:xfrm>
                <a:off x="7036119" y="3288785"/>
                <a:ext cx="51896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701F24-B94E-4DB5-A2FC-E9DE788BA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119" y="3288785"/>
                <a:ext cx="51896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92965A4-04B4-4E04-822D-5CD3540EB153}"/>
              </a:ext>
            </a:extLst>
          </p:cNvPr>
          <p:cNvSpPr/>
          <p:nvPr/>
        </p:nvSpPr>
        <p:spPr>
          <a:xfrm>
            <a:off x="9094276" y="3731166"/>
            <a:ext cx="7922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r>
              <a:rPr lang="en-US" sz="6000" dirty="0">
                <a:sym typeface="Wingdings" panose="05000000000000000000" pitchFamily="2" charset="2"/>
              </a:rPr>
              <a:t> </a:t>
            </a:r>
            <a:endParaRPr lang="en-US" sz="60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E6110E-F4C5-46A8-8FA0-4AD9BF6BDAE2}"/>
              </a:ext>
            </a:extLst>
          </p:cNvPr>
          <p:cNvSpPr/>
          <p:nvPr/>
        </p:nvSpPr>
        <p:spPr>
          <a:xfrm>
            <a:off x="9094276" y="4296899"/>
            <a:ext cx="907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en-US" sz="6000" dirty="0">
                <a:sym typeface="Wingdings" panose="05000000000000000000" pitchFamily="2" charset="2"/>
              </a:rPr>
              <a:t> </a:t>
            </a:r>
            <a:endParaRPr lang="en-US" sz="6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6AA510-526C-4FEB-BC4B-4D044A28EDB8}"/>
              </a:ext>
            </a:extLst>
          </p:cNvPr>
          <p:cNvCxnSpPr>
            <a:cxnSpLocks/>
          </p:cNvCxnSpPr>
          <p:nvPr/>
        </p:nvCxnSpPr>
        <p:spPr>
          <a:xfrm>
            <a:off x="4368579" y="2708358"/>
            <a:ext cx="140820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90285B-1DE7-4361-ACC7-F361B7C3ECA8}"/>
                  </a:ext>
                </a:extLst>
              </p:cNvPr>
              <p:cNvSpPr/>
              <p:nvPr/>
            </p:nvSpPr>
            <p:spPr>
              <a:xfrm>
                <a:off x="458880" y="5169356"/>
                <a:ext cx="1144757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Lemma</a:t>
                </a:r>
                <a:r>
                  <a:rPr lang="en-US" sz="3200" dirty="0"/>
                  <a:t> (large cycles are preserved by spanners): For constants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/>
                  <a:t>, if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then in 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-spanner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3200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𝑆𝐶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90285B-1DE7-4361-ACC7-F361B7C3E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80" y="5169356"/>
                <a:ext cx="11447571" cy="1569660"/>
              </a:xfrm>
              <a:prstGeom prst="rect">
                <a:avLst/>
              </a:prstGeom>
              <a:blipFill>
                <a:blip r:embed="rId12"/>
                <a:stretch>
                  <a:fillRect l="-1331" t="-4669" r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5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9" grpId="0"/>
      <p:bldP spid="150" grpId="0"/>
      <p:bldP spid="151" grpId="0"/>
      <p:bldP spid="6" grpId="0"/>
      <p:bldP spid="55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12C58-B261-4E2D-95B8-74FF1B842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603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To handle short cycles, use another tool: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-vertex-fault-tolerant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-spanner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Observation: for 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’s incident edges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contains a cycle passing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12C58-B261-4E2D-95B8-74FF1B842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603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BA78328-4BED-46BE-922A-DF8D49EA14D1}"/>
              </a:ext>
            </a:extLst>
          </p:cNvPr>
          <p:cNvSpPr/>
          <p:nvPr/>
        </p:nvSpPr>
        <p:spPr>
          <a:xfrm>
            <a:off x="1228815" y="4758049"/>
            <a:ext cx="241750" cy="2440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C026C5-4358-4C56-9CC6-B5154549BDA4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1435162" y="4342185"/>
            <a:ext cx="364762" cy="4516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6776FFF-3BF8-49C4-8830-5B7693DB0A4B}"/>
              </a:ext>
            </a:extLst>
          </p:cNvPr>
          <p:cNvSpPr/>
          <p:nvPr/>
        </p:nvSpPr>
        <p:spPr>
          <a:xfrm>
            <a:off x="1764521" y="4154906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781A3E-47F7-41C2-849F-8A7A35DA7EEA}"/>
              </a:ext>
            </a:extLst>
          </p:cNvPr>
          <p:cNvCxnSpPr>
            <a:cxnSpLocks/>
          </p:cNvCxnSpPr>
          <p:nvPr/>
        </p:nvCxnSpPr>
        <p:spPr>
          <a:xfrm>
            <a:off x="1931565" y="4345416"/>
            <a:ext cx="426624" cy="4483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E71EBB4-66ED-4E4F-BFCA-0A2DB35BB237}"/>
              </a:ext>
            </a:extLst>
          </p:cNvPr>
          <p:cNvSpPr/>
          <p:nvPr/>
        </p:nvSpPr>
        <p:spPr>
          <a:xfrm>
            <a:off x="2276011" y="4789575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AC144F-31C3-4C25-8982-A6D86AA0647A}"/>
              </a:ext>
            </a:extLst>
          </p:cNvPr>
          <p:cNvCxnSpPr>
            <a:cxnSpLocks/>
            <a:endCxn id="16" idx="3"/>
          </p:cNvCxnSpPr>
          <p:nvPr/>
        </p:nvCxnSpPr>
        <p:spPr>
          <a:xfrm flipV="1">
            <a:off x="1946652" y="4997897"/>
            <a:ext cx="364762" cy="3645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01248D8-81C3-499B-A539-C77859611D30}"/>
              </a:ext>
            </a:extLst>
          </p:cNvPr>
          <p:cNvSpPr/>
          <p:nvPr/>
        </p:nvSpPr>
        <p:spPr>
          <a:xfrm>
            <a:off x="1764521" y="5295068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4973D8-D950-404C-825D-DD348F246E5A}"/>
              </a:ext>
            </a:extLst>
          </p:cNvPr>
          <p:cNvCxnSpPr>
            <a:cxnSpLocks/>
            <a:stCxn id="21" idx="1"/>
            <a:endCxn id="6" idx="5"/>
          </p:cNvCxnSpPr>
          <p:nvPr/>
        </p:nvCxnSpPr>
        <p:spPr>
          <a:xfrm flipH="1" flipV="1">
            <a:off x="1435162" y="4966371"/>
            <a:ext cx="364762" cy="3644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267AB1-8781-464D-A71C-CD3B63C7054E}"/>
                  </a:ext>
                </a:extLst>
              </p:cNvPr>
              <p:cNvSpPr/>
              <p:nvPr/>
            </p:nvSpPr>
            <p:spPr>
              <a:xfrm>
                <a:off x="712788" y="4656960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6267AB1-8781-464D-A71C-CD3B63C70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8" y="4656960"/>
                <a:ext cx="5501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0D482A9A-8741-4004-90EB-A59FC93F5707}"/>
              </a:ext>
            </a:extLst>
          </p:cNvPr>
          <p:cNvSpPr/>
          <p:nvPr/>
        </p:nvSpPr>
        <p:spPr>
          <a:xfrm>
            <a:off x="4019720" y="4209670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4204644-FD9B-42BB-945D-8C5ACB052CBD}"/>
              </a:ext>
            </a:extLst>
          </p:cNvPr>
          <p:cNvCxnSpPr>
            <a:cxnSpLocks/>
          </p:cNvCxnSpPr>
          <p:nvPr/>
        </p:nvCxnSpPr>
        <p:spPr>
          <a:xfrm>
            <a:off x="4186764" y="4400180"/>
            <a:ext cx="426624" cy="4483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829FAA8-3C8D-4A78-B51E-DFE215059FA9}"/>
              </a:ext>
            </a:extLst>
          </p:cNvPr>
          <p:cNvSpPr/>
          <p:nvPr/>
        </p:nvSpPr>
        <p:spPr>
          <a:xfrm>
            <a:off x="4531210" y="4844339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9FDFEA-B83B-464B-BA03-80C3D96635B0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4201851" y="5052661"/>
            <a:ext cx="364762" cy="3645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C4362DB-6394-4412-B479-CDFA222E15C2}"/>
              </a:ext>
            </a:extLst>
          </p:cNvPr>
          <p:cNvSpPr/>
          <p:nvPr/>
        </p:nvSpPr>
        <p:spPr>
          <a:xfrm>
            <a:off x="4019720" y="5349832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3EEA0F0-6B04-4697-B6C7-F48E3E6089B8}"/>
                  </a:ext>
                </a:extLst>
              </p:cNvPr>
              <p:cNvSpPr/>
              <p:nvPr/>
            </p:nvSpPr>
            <p:spPr>
              <a:xfrm>
                <a:off x="4196836" y="3981194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3EEA0F0-6B04-4697-B6C7-F48E3E608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36" y="3981194"/>
                <a:ext cx="49885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E52777-AAA8-4A89-8948-D506C179E21B}"/>
                  </a:ext>
                </a:extLst>
              </p:cNvPr>
              <p:cNvSpPr/>
              <p:nvPr/>
            </p:nvSpPr>
            <p:spPr>
              <a:xfrm>
                <a:off x="4214486" y="5241398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AE52777-AAA8-4A89-8948-D506C179E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486" y="5241398"/>
                <a:ext cx="49885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6E887122-8868-4D29-863E-D9D4866BC327}"/>
              </a:ext>
            </a:extLst>
          </p:cNvPr>
          <p:cNvSpPr/>
          <p:nvPr/>
        </p:nvSpPr>
        <p:spPr>
          <a:xfrm>
            <a:off x="5716825" y="4209670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AE441F-F960-4194-A02A-7850D16DA390}"/>
              </a:ext>
            </a:extLst>
          </p:cNvPr>
          <p:cNvSpPr/>
          <p:nvPr/>
        </p:nvSpPr>
        <p:spPr>
          <a:xfrm>
            <a:off x="5716825" y="5349832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A7BEF1B-91C5-4284-B9C3-09F7C979132A}"/>
                  </a:ext>
                </a:extLst>
              </p:cNvPr>
              <p:cNvSpPr/>
              <p:nvPr/>
            </p:nvSpPr>
            <p:spPr>
              <a:xfrm>
                <a:off x="5893941" y="3981194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A7BEF1B-91C5-4284-B9C3-09F7C9791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941" y="3981194"/>
                <a:ext cx="4988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717C92A-86BC-4C60-B638-4EB9BB40DED3}"/>
                  </a:ext>
                </a:extLst>
              </p:cNvPr>
              <p:cNvSpPr/>
              <p:nvPr/>
            </p:nvSpPr>
            <p:spPr>
              <a:xfrm>
                <a:off x="5911591" y="5241398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717C92A-86BC-4C60-B638-4EB9BB40D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591" y="5241398"/>
                <a:ext cx="49885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015B73CB-EEE0-4AD9-A929-EF2C973EFAEE}"/>
              </a:ext>
            </a:extLst>
          </p:cNvPr>
          <p:cNvCxnSpPr>
            <a:cxnSpLocks/>
            <a:stCxn id="37" idx="6"/>
            <a:endCxn id="43" idx="1"/>
          </p:cNvCxnSpPr>
          <p:nvPr/>
        </p:nvCxnSpPr>
        <p:spPr>
          <a:xfrm flipH="1">
            <a:off x="5911591" y="4331702"/>
            <a:ext cx="46984" cy="1171306"/>
          </a:xfrm>
          <a:prstGeom prst="curvedConnector5">
            <a:avLst>
              <a:gd name="adj1" fmla="val -2023018"/>
              <a:gd name="adj2" fmla="val 63764"/>
              <a:gd name="adj3" fmla="val -3060003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A86C021-5197-48FB-AAA9-E77C0FF1CA38}"/>
                  </a:ext>
                </a:extLst>
              </p:cNvPr>
              <p:cNvSpPr/>
              <p:nvPr/>
            </p:nvSpPr>
            <p:spPr>
              <a:xfrm>
                <a:off x="1617543" y="5622234"/>
                <a:ext cx="5068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A86C021-5197-48FB-AAA9-E77C0FF1C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43" y="5622234"/>
                <a:ext cx="50687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B1263B-1CB0-4662-8DB2-91744D928EF8}"/>
                  </a:ext>
                </a:extLst>
              </p:cNvPr>
              <p:cNvSpPr/>
              <p:nvPr/>
            </p:nvSpPr>
            <p:spPr>
              <a:xfrm>
                <a:off x="3751482" y="5770820"/>
                <a:ext cx="11401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B1263B-1CB0-4662-8DB2-91744D928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482" y="5770820"/>
                <a:ext cx="114018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2983ED-0277-4088-933C-4955E5065B55}"/>
                  </a:ext>
                </a:extLst>
              </p:cNvPr>
              <p:cNvSpPr/>
              <p:nvPr/>
            </p:nvSpPr>
            <p:spPr>
              <a:xfrm>
                <a:off x="5525908" y="5727960"/>
                <a:ext cx="11715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2983ED-0277-4088-933C-4955E5065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908" y="5727960"/>
                <a:ext cx="117153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42A9617F-96F1-4009-9EDD-249ADD066C97}"/>
              </a:ext>
            </a:extLst>
          </p:cNvPr>
          <p:cNvSpPr/>
          <p:nvPr/>
        </p:nvSpPr>
        <p:spPr>
          <a:xfrm>
            <a:off x="8909528" y="4225792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23B46C7-ED5D-434F-A954-216F7AF2F613}"/>
              </a:ext>
            </a:extLst>
          </p:cNvPr>
          <p:cNvSpPr/>
          <p:nvPr/>
        </p:nvSpPr>
        <p:spPr>
          <a:xfrm>
            <a:off x="8909528" y="5365954"/>
            <a:ext cx="241750" cy="24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7358CCD-021A-4411-A80E-3A43AD4E2F22}"/>
                  </a:ext>
                </a:extLst>
              </p:cNvPr>
              <p:cNvSpPr/>
              <p:nvPr/>
            </p:nvSpPr>
            <p:spPr>
              <a:xfrm>
                <a:off x="9086644" y="3997316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7358CCD-021A-4411-A80E-3A43AD4E2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644" y="3997316"/>
                <a:ext cx="4988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D2FDF3-CC21-4F6E-B412-91BA27B5E98B}"/>
                  </a:ext>
                </a:extLst>
              </p:cNvPr>
              <p:cNvSpPr/>
              <p:nvPr/>
            </p:nvSpPr>
            <p:spPr>
              <a:xfrm>
                <a:off x="9104294" y="5257520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D2FDF3-CC21-4F6E-B412-91BA27B5E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294" y="5257520"/>
                <a:ext cx="4988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E5F91EC-EC6D-4294-89B2-8F27417BDD85}"/>
                  </a:ext>
                </a:extLst>
              </p:cNvPr>
              <p:cNvSpPr/>
              <p:nvPr/>
            </p:nvSpPr>
            <p:spPr>
              <a:xfrm>
                <a:off x="8718611" y="5744082"/>
                <a:ext cx="17546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E5F91EC-EC6D-4294-89B2-8F27417BD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611" y="5744082"/>
                <a:ext cx="175464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89041C9F-F23E-4BD8-86FA-0DB7F2AAB3B6}"/>
              </a:ext>
            </a:extLst>
          </p:cNvPr>
          <p:cNvCxnSpPr>
            <a:cxnSpLocks/>
          </p:cNvCxnSpPr>
          <p:nvPr/>
        </p:nvCxnSpPr>
        <p:spPr>
          <a:xfrm flipH="1">
            <a:off x="9121890" y="4357592"/>
            <a:ext cx="46984" cy="1171306"/>
          </a:xfrm>
          <a:prstGeom prst="curvedConnector5">
            <a:avLst>
              <a:gd name="adj1" fmla="val -2023018"/>
              <a:gd name="adj2" fmla="val 63764"/>
              <a:gd name="adj3" fmla="val -3060003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F8DFF4D0-DE28-40B3-9585-955D77EBFF23}"/>
              </a:ext>
            </a:extLst>
          </p:cNvPr>
          <p:cNvSpPr/>
          <p:nvPr/>
        </p:nvSpPr>
        <p:spPr>
          <a:xfrm>
            <a:off x="8386765" y="4818422"/>
            <a:ext cx="241750" cy="2440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C854E0-A751-42B7-B6D5-5881B98C3D59}"/>
              </a:ext>
            </a:extLst>
          </p:cNvPr>
          <p:cNvCxnSpPr>
            <a:cxnSpLocks/>
            <a:endCxn id="66" idx="7"/>
          </p:cNvCxnSpPr>
          <p:nvPr/>
        </p:nvCxnSpPr>
        <p:spPr>
          <a:xfrm flipH="1">
            <a:off x="8593112" y="4402558"/>
            <a:ext cx="364762" cy="4516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57B195-679D-46D0-87F0-C5F3DC562CBB}"/>
              </a:ext>
            </a:extLst>
          </p:cNvPr>
          <p:cNvCxnSpPr>
            <a:cxnSpLocks/>
            <a:endCxn id="66" idx="5"/>
          </p:cNvCxnSpPr>
          <p:nvPr/>
        </p:nvCxnSpPr>
        <p:spPr>
          <a:xfrm flipH="1" flipV="1">
            <a:off x="8593112" y="5026744"/>
            <a:ext cx="364762" cy="3644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1781C0-1B1C-4620-A63F-CAE97ECE86A3}"/>
                  </a:ext>
                </a:extLst>
              </p:cNvPr>
              <p:cNvSpPr/>
              <p:nvPr/>
            </p:nvSpPr>
            <p:spPr>
              <a:xfrm>
                <a:off x="7870738" y="4717333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1781C0-1B1C-4620-A63F-CAE97ECE8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738" y="4717333"/>
                <a:ext cx="55015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itle 1">
            <a:extLst>
              <a:ext uri="{FF2B5EF4-FFF2-40B4-BE49-F238E27FC236}">
                <a16:creationId xmlns:a16="http://schemas.microsoft.com/office/drawing/2014/main" id="{B1609C95-F8F2-4647-BA24-DBDA26C2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913"/>
            <a:ext cx="10515600" cy="1325563"/>
          </a:xfrm>
        </p:spPr>
        <p:txBody>
          <a:bodyPr/>
          <a:lstStyle/>
          <a:p>
            <a:r>
              <a:rPr lang="en-US" dirty="0"/>
              <a:t>Algorithmic techniques for ANSC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2423DDB-4FD7-46ED-860E-17A42896521B}"/>
                  </a:ext>
                </a:extLst>
              </p:cNvPr>
              <p:cNvSpPr/>
              <p:nvPr/>
            </p:nvSpPr>
            <p:spPr>
              <a:xfrm>
                <a:off x="1901886" y="3882551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2423DDB-4FD7-46ED-860E-17A42896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86" y="3882551"/>
                <a:ext cx="4988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73E5FD1-6A83-42FA-A7BC-69321923003A}"/>
                  </a:ext>
                </a:extLst>
              </p:cNvPr>
              <p:cNvSpPr/>
              <p:nvPr/>
            </p:nvSpPr>
            <p:spPr>
              <a:xfrm>
                <a:off x="1901886" y="5202281"/>
                <a:ext cx="4988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73E5FD1-6A83-42FA-A7BC-693219230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886" y="5202281"/>
                <a:ext cx="4988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0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 animBg="1"/>
      <p:bldP spid="16" grpId="0" animBg="1"/>
      <p:bldP spid="21" grpId="0" animBg="1"/>
      <p:bldP spid="25" grpId="0"/>
      <p:bldP spid="28" grpId="0" animBg="1"/>
      <p:bldP spid="30" grpId="0" animBg="1"/>
      <p:bldP spid="32" grpId="0" animBg="1"/>
      <p:bldP spid="35" grpId="0"/>
      <p:bldP spid="36" grpId="0"/>
      <p:bldP spid="37" grpId="0" animBg="1"/>
      <p:bldP spid="41" grpId="0" animBg="1"/>
      <p:bldP spid="42" grpId="0"/>
      <p:bldP spid="43" grpId="0"/>
      <p:bldP spid="57" grpId="0"/>
      <p:bldP spid="58" grpId="0"/>
      <p:bldP spid="59" grpId="0"/>
      <p:bldP spid="60" grpId="0" animBg="1"/>
      <p:bldP spid="61" grpId="0" animBg="1"/>
      <p:bldP spid="62" grpId="0"/>
      <p:bldP spid="63" grpId="0"/>
      <p:bldP spid="64" grpId="0"/>
      <p:bldP spid="66" grpId="0" animBg="1"/>
      <p:bldP spid="69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58DF-5C02-4D86-9061-A8CD8C6A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F8049-24D2-4346-B16E-2F83D607A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4084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Main results:</a:t>
                </a:r>
              </a:p>
              <a:p>
                <a:pPr lvl="1"/>
                <a:r>
                  <a:rPr lang="en-US" dirty="0"/>
                  <a:t>Combinatorial reduction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to better-than-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 </a:t>
                </a:r>
                <a:r>
                  <a:rPr lang="en-US" dirty="0" err="1"/>
                  <a:t>nPSP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for ANSC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-approximation for ANSC </a:t>
                </a:r>
                <a:r>
                  <a:rPr lang="en-US" sz="2000" dirty="0"/>
                  <a:t>(and </a:t>
                </a:r>
                <a:r>
                  <a:rPr lang="en-US" sz="2000" dirty="0" err="1"/>
                  <a:t>nPSP</a:t>
                </a:r>
                <a:r>
                  <a:rPr lang="en-US" sz="2000" dirty="0"/>
                  <a:t>)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3/2+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</a:t>
                </a:r>
              </a:p>
              <a:p>
                <a:endParaRPr lang="en-US" dirty="0"/>
              </a:p>
              <a:p>
                <a:r>
                  <a:rPr lang="en-US" dirty="0"/>
                  <a:t>Open questions:</a:t>
                </a:r>
              </a:p>
              <a:p>
                <a:pPr lvl="1"/>
                <a:r>
                  <a:rPr lang="en-US" dirty="0"/>
                  <a:t>Better non-combinatorial lower bounds for </a:t>
                </a:r>
                <a:r>
                  <a:rPr lang="en-US" dirty="0" err="1"/>
                  <a:t>nPSP</a:t>
                </a:r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for </a:t>
                </a:r>
                <a:r>
                  <a:rPr lang="en-US" dirty="0" err="1"/>
                  <a:t>nPSP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time?</a:t>
                </a:r>
              </a:p>
              <a:p>
                <a:pPr lvl="2"/>
                <a:r>
                  <a:rPr lang="en-US" dirty="0"/>
                  <a:t>Adapting </a:t>
                </a:r>
                <a:r>
                  <a:rPr lang="en-US" dirty="0" err="1"/>
                  <a:t>Thorup</a:t>
                </a:r>
                <a:r>
                  <a:rPr lang="en-US" dirty="0"/>
                  <a:t>-Zwick gives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approx (plus additive 1 error)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F8049-24D2-4346-B16E-2F83D607A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40845" cy="4351338"/>
              </a:xfrm>
              <a:blipFill>
                <a:blip r:embed="rId3"/>
                <a:stretch>
                  <a:fillRect l="-94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7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00FD-7F98-4E74-BEDA-151B8071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n-Pairs </a:t>
            </a:r>
            <a:r>
              <a:rPr lang="en-US" sz="3600" b="1" dirty="0" err="1"/>
              <a:t>Shorest</a:t>
            </a:r>
            <a:r>
              <a:rPr lang="en-US" sz="3600" b="1" dirty="0"/>
              <a:t> Paths </a:t>
            </a:r>
            <a:r>
              <a:rPr lang="en-US" sz="3600" dirty="0"/>
              <a:t>and </a:t>
            </a:r>
            <a:r>
              <a:rPr lang="en-US" sz="3600" b="1" dirty="0"/>
              <a:t>All-Nodes Shortest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52E59-1A94-4083-96F5-C70DCD28C5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nPSP and ANSC look similar:</a:t>
                </a:r>
              </a:p>
              <a:p>
                <a:pPr lvl="1"/>
                <a:r>
                  <a:rPr lang="en-US" dirty="0"/>
                  <a:t>Output size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shortest cycle passing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 shortest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itself… </a:t>
                </a:r>
              </a:p>
              <a:p>
                <a:r>
                  <a:rPr lang="en-US" dirty="0"/>
                  <a:t>Simple gadget reductions:</a:t>
                </a:r>
              </a:p>
              <a:p>
                <a:pPr lvl="1"/>
                <a:r>
                  <a:rPr lang="en-US" dirty="0"/>
                  <a:t>ANSC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nPSP</a:t>
                </a:r>
                <a:r>
                  <a:rPr lang="en-US" dirty="0"/>
                  <a:t> on directed graphs</a:t>
                </a:r>
              </a:p>
              <a:p>
                <a:pPr lvl="1"/>
                <a:r>
                  <a:rPr lang="en-US" dirty="0" err="1"/>
                  <a:t>nPSP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ANSC on weighted graphs in the exact setting</a:t>
                </a:r>
              </a:p>
              <a:p>
                <a:r>
                  <a:rPr lang="en-US" dirty="0"/>
                  <a:t>(we don’t know reductions in the unweighted undirected setting)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52E59-1A94-4083-96F5-C70DCD28C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0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00FD-7F98-4E74-BEDA-151B8071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2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Known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52E59-1A94-4083-96F5-C70DCD28C5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7516" y="1183907"/>
                <a:ext cx="11454063" cy="556885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ANSC</a:t>
                </a:r>
                <a:r>
                  <a:rPr lang="en-US" dirty="0"/>
                  <a:t>: only studied in the </a:t>
                </a:r>
                <a:r>
                  <a:rPr lang="en-US" i="1" dirty="0"/>
                  <a:t>exact</a:t>
                </a:r>
                <a:r>
                  <a:rPr lang="en-US" dirty="0"/>
                  <a:t> setting</a:t>
                </a:r>
              </a:p>
              <a:p>
                <a:pPr lvl="1"/>
                <a:r>
                  <a:rPr lang="en-US" dirty="0"/>
                  <a:t>[e.g. </a:t>
                </a:r>
                <a:r>
                  <a:rPr lang="en-US" dirty="0" err="1"/>
                  <a:t>Suurballe</a:t>
                </a:r>
                <a:r>
                  <a:rPr lang="en-US" dirty="0"/>
                  <a:t> &amp; Tarjan’84]	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undirected, weighted</a:t>
                </a:r>
              </a:p>
              <a:p>
                <a:pPr lvl="1"/>
                <a:r>
                  <a:rPr lang="en-US" dirty="0"/>
                  <a:t>[Yuster’11]		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ra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+3)/2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undirected, weights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Sankowski</a:t>
                </a:r>
                <a:r>
                  <a:rPr lang="en-US" dirty="0"/>
                  <a:t> &amp; Węgrzycki’17]	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directed, unweighted</a:t>
                </a:r>
              </a:p>
              <a:p>
                <a:pPr lvl="1"/>
                <a:r>
                  <a:rPr lang="en-US" dirty="0"/>
                  <a:t>[Agarwal &amp; Ramachandran’18]	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undirected, unweighted</a:t>
                </a:r>
              </a:p>
              <a:p>
                <a:r>
                  <a:rPr lang="en-US" dirty="0" err="1"/>
                  <a:t>Subquadratic</a:t>
                </a:r>
                <a:r>
                  <a:rPr lang="en-US" dirty="0"/>
                  <a:t>-time approximation algorithms were studied for </a:t>
                </a:r>
                <a:r>
                  <a:rPr lang="en-US" b="1" dirty="0"/>
                  <a:t>Girth</a:t>
                </a:r>
                <a:r>
                  <a:rPr lang="en-US" dirty="0"/>
                  <a:t> </a:t>
                </a:r>
              </a:p>
              <a:p>
                <a:r>
                  <a:rPr lang="en-US" b="1" dirty="0" err="1"/>
                  <a:t>nPSP</a:t>
                </a:r>
                <a:r>
                  <a:rPr lang="en-US" dirty="0"/>
                  <a:t>: related to </a:t>
                </a:r>
                <a:r>
                  <a:rPr lang="en-US" b="1" dirty="0"/>
                  <a:t>Approximate Distance Oracles</a:t>
                </a:r>
                <a:r>
                  <a:rPr lang="en-US" dirty="0"/>
                  <a:t> </a:t>
                </a:r>
                <a:r>
                  <a:rPr lang="en-US" sz="2000" dirty="0"/>
                  <a:t>(but we don’t care about space…)</a:t>
                </a:r>
                <a:endParaRPr lang="en-US" dirty="0"/>
              </a:p>
              <a:p>
                <a:pPr lvl="1"/>
                <a:r>
                  <a:rPr lang="en-US" dirty="0"/>
                  <a:t>DO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preprocessing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query time implies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𝑛𝑞</m:t>
                        </m:r>
                      </m:e>
                    </m:d>
                  </m:oMath>
                </a14:m>
                <a:r>
                  <a:rPr lang="en-US" dirty="0"/>
                  <a:t>-time </a:t>
                </a:r>
                <a:r>
                  <a:rPr lang="en-US" dirty="0" err="1"/>
                  <a:t>algo</a:t>
                </a:r>
                <a:r>
                  <a:rPr lang="en-US" dirty="0"/>
                  <a:t> for </a:t>
                </a:r>
                <a:r>
                  <a:rPr lang="en-US" dirty="0" err="1"/>
                  <a:t>nPSP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In this paper, we give various approximations algorithms and conditional lower bounds for the two problems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952E59-1A94-4083-96F5-C70DCD28C5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516" y="1183907"/>
                <a:ext cx="11454063" cy="5568850"/>
              </a:xfrm>
              <a:blipFill>
                <a:blip r:embed="rId3"/>
                <a:stretch>
                  <a:fillRect l="-958" t="-1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996EEF-3EA6-4222-BD90-27763A3E124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Result: </a:t>
                </a:r>
                <a:r>
                  <a:rPr lang="en-US" dirty="0"/>
                  <a:t>conditional lower bounds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PSP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996EEF-3EA6-4222-BD90-27763A3E12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6D9B99-8A02-4036-8966-FD147512C3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459" y="1493553"/>
                <a:ext cx="11176999" cy="5364447"/>
              </a:xfrm>
            </p:spPr>
            <p:txBody>
              <a:bodyPr>
                <a:normAutofit/>
              </a:bodyPr>
              <a:lstStyle/>
              <a:p>
                <a:r>
                  <a:rPr lang="en-US" b="1" i="1" dirty="0"/>
                  <a:t>Theorem</a:t>
                </a:r>
                <a:r>
                  <a:rPr lang="en-US" dirty="0"/>
                  <a:t> (A </a:t>
                </a:r>
                <a:r>
                  <a:rPr lang="en-US" i="1" dirty="0"/>
                  <a:t>combinatorial</a:t>
                </a:r>
                <a:r>
                  <a:rPr lang="en-US" dirty="0"/>
                  <a:t> reduction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PSP):</a:t>
                </a:r>
              </a:p>
              <a:p>
                <a:pPr marL="0" indent="0">
                  <a:buNone/>
                </a:pPr>
                <a:r>
                  <a:rPr lang="en-US" i="1" dirty="0" err="1"/>
                  <a:t>Bettern</a:t>
                </a:r>
                <a:r>
                  <a:rPr lang="en-US" i="1" dirty="0"/>
                  <a:t>-than-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(1+1/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-approx.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PSP on graphs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1+1/2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==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implies</m:t>
                    </m:r>
                    <m:r>
                      <m:rPr>
                        <m:nor/>
                      </m:rPr>
                      <a:rPr lang="en-US" b="0" i="0" dirty="0" smtClean="0"/>
                      <m:t> (</m:t>
                    </m:r>
                    <m:r>
                      <m:rPr>
                        <m:nor/>
                      </m:rPr>
                      <a:rPr lang="en-US" dirty="0"/>
                      <m:t>combinatoria</m:t>
                    </m:r>
                    <m:r>
                      <m:rPr>
                        <m:nor/>
                      </m:rPr>
                      <a:rPr lang="en-US" b="0" i="0" dirty="0" smtClean="0"/>
                      <m:t>l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="0" i="0" dirty="0" smtClean="0"/>
                      <m:t>y</m:t>
                    </m:r>
                    <m:r>
                      <m:rPr>
                        <m:nor/>
                      </m:rPr>
                      <a:rPr lang="en-US" b="0" i="0" dirty="0" smtClean="0"/>
                      <m:t>)</m:t>
                    </m:r>
                    <m:r>
                      <m:rPr>
                        <m:nor/>
                      </m:rPr>
                      <a:rPr lang="en-US" b="0" i="0" dirty="0" smtClean="0"/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 algorithm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[Agarwal’14]’s DO trade-off implies: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(1+1/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PSP can be solved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2−2/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which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1+1/2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i="1" dirty="0"/>
                  <a:t>nearly</a:t>
                </a:r>
                <a:r>
                  <a:rPr lang="en-US" dirty="0"/>
                  <a:t>-matching upper bound (cannot improve both running time and approximation ratio)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6D9B99-8A02-4036-8966-FD147512C3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459" y="1493553"/>
                <a:ext cx="11176999" cy="5364447"/>
              </a:xfrm>
              <a:blipFill>
                <a:blip r:embed="rId4"/>
                <a:stretch>
                  <a:fillRect l="-1146" t="-181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llout: Line 3">
            <a:extLst>
              <a:ext uri="{FF2B5EF4-FFF2-40B4-BE49-F238E27FC236}">
                <a16:creationId xmlns:a16="http://schemas.microsoft.com/office/drawing/2014/main" id="{A652630A-3120-4563-B8C6-A6882AD4E217}"/>
              </a:ext>
            </a:extLst>
          </p:cNvPr>
          <p:cNvSpPr/>
          <p:nvPr/>
        </p:nvSpPr>
        <p:spPr>
          <a:xfrm>
            <a:off x="3184991" y="3102795"/>
            <a:ext cx="6611848" cy="862361"/>
          </a:xfrm>
          <a:prstGeom prst="borderCallout1">
            <a:avLst>
              <a:gd name="adj1" fmla="val -886"/>
              <a:gd name="adj2" fmla="val 9814"/>
              <a:gd name="adj3" fmla="val -32366"/>
              <a:gd name="adj4" fmla="val 224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“combinatorial algorithms”: (an informal notion) algorithms that don’t use fast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7290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4E7D-2DBF-4AE4-BCBD-16A29262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with independent work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Abboud</a:t>
            </a:r>
            <a:r>
              <a:rPr lang="en-US" dirty="0"/>
              <a:t>, </a:t>
            </a:r>
            <a:r>
              <a:rPr lang="en-US" dirty="0" err="1"/>
              <a:t>Bringmann</a:t>
            </a:r>
            <a:r>
              <a:rPr lang="en-US" dirty="0"/>
              <a:t>, Khoury, and Zamir STOC’22]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0E406-9D50-4288-89A0-198E2BD353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6612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[ABKZ’22]’s lower bound: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-approximation (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-approximate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PSP on sparse graphs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time, under either 3-SUM or APSP hypothesis.</a:t>
                </a:r>
              </a:p>
              <a:p>
                <a:pPr lvl="1"/>
                <a:r>
                  <a:rPr lang="en-US" sz="2800" dirty="0"/>
                  <a:t>Matches upper bound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except for the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800" dirty="0"/>
              </a:p>
              <a:p>
                <a:endParaRPr lang="en-US" sz="3200" dirty="0"/>
              </a:p>
              <a:p>
                <a:r>
                  <a:rPr lang="en-US" sz="3200" dirty="0"/>
                  <a:t>Our lower bound: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-approximation</a:t>
                </a:r>
              </a:p>
              <a:p>
                <a:pPr lvl="1"/>
                <a:r>
                  <a:rPr lang="en-US" sz="2800" dirty="0"/>
                  <a:t>nearly-tight exponent</a:t>
                </a:r>
              </a:p>
              <a:p>
                <a:pPr lvl="1"/>
                <a:r>
                  <a:rPr lang="en-US" sz="2800" dirty="0"/>
                  <a:t>only against combinatorial algorithms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40E406-9D50-4288-89A0-198E2BD353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66120" cy="4351338"/>
              </a:xfrm>
              <a:blipFill>
                <a:blip r:embed="rId3"/>
                <a:stretch>
                  <a:fillRect l="-129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5360-6BDC-44CE-93A2-B8ED089E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Result: </a:t>
            </a:r>
            <a:r>
              <a:rPr lang="en-US" dirty="0"/>
              <a:t>Algorithms for ANSC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8CE32-312A-43C3-8EBA-1FBAE98F9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77081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/>
                      <m:t>Theorem</m:t>
                    </m:r>
                    <m:r>
                      <m:rPr>
                        <m:nor/>
                      </m:rPr>
                      <a:rPr lang="en-US" b="1" i="0" dirty="0" smtClean="0"/>
                      <m:t>: </m:t>
                    </m:r>
                    <m:r>
                      <m:rPr>
                        <m:nor/>
                      </m:rPr>
                      <a:rPr lang="en-US" i="0" dirty="0" smtClean="0"/>
                      <m:t>For</m:t>
                    </m:r>
                    <m:r>
                      <m:rPr>
                        <m:nor/>
                      </m:rPr>
                      <a:rPr lang="en-US" i="0" dirty="0" smtClean="0"/>
                      <m:t> </m:t>
                    </m:r>
                    <m:r>
                      <m:rPr>
                        <m:nor/>
                      </m:rPr>
                      <a:rPr lang="en-US" i="0" dirty="0" smtClean="0"/>
                      <m:t>constant</m:t>
                    </m:r>
                    <m:r>
                      <m:rPr>
                        <m:nor/>
                      </m:rPr>
                      <a:rPr lang="en-US" i="0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integer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-approximate undirected ANSC can be solved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time, for any constant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Compare: [</a:t>
                </a:r>
                <a:r>
                  <a:rPr lang="en-US" dirty="0" err="1"/>
                  <a:t>Kadria-Roditty-Sidford-Vassilevska</a:t>
                </a:r>
                <a:r>
                  <a:rPr lang="en-US" dirty="0"/>
                  <a:t> Williams-Zwick SODA’22]: </a:t>
                </a:r>
                <a:r>
                  <a:rPr lang="en-US" b="1" dirty="0"/>
                  <a:t>Girth</a:t>
                </a:r>
                <a:r>
                  <a:rPr lang="en-US" dirty="0"/>
                  <a:t> has an almost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-approximation algorithm on unweighted undirected graphs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 </a:t>
                </a:r>
              </a:p>
              <a:p>
                <a:r>
                  <a:rPr lang="en-US" dirty="0"/>
                  <a:t>Remark: [ABZK’22]’s techniques also imply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conditional lower bound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-approximate undirected ANSC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8CE32-312A-43C3-8EBA-1FBAE98F9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77081" cy="4351338"/>
              </a:xfrm>
              <a:blipFill>
                <a:blip r:embed="rId3"/>
                <a:stretch>
                  <a:fillRect l="-944" t="-2241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C9976D-7586-4231-BFE6-B4E173691C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Result: </a:t>
                </a:r>
                <a:r>
                  <a:rPr lang="en-US" dirty="0"/>
                  <a:t>Algorithms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C9976D-7586-4231-BFE6-B4E17369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96A1B-4621-4A0F-91B5-890B195DF5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7544"/>
                <a:ext cx="9466780" cy="4351338"/>
              </a:xfrm>
            </p:spPr>
            <p:txBody>
              <a:bodyPr/>
              <a:lstStyle/>
              <a:p>
                <a:r>
                  <a:rPr lang="en-US" dirty="0"/>
                  <a:t>(near-linear time on moderately-dense graphs)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-approximation: output length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/>
                  <a:t> satisfies</a:t>
                </a:r>
              </a:p>
              <a:p>
                <a:pPr marL="0" indent="0"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Theorem: </a:t>
                </a:r>
                <a:r>
                  <a:rPr lang="en-US" dirty="0"/>
                  <a:t>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both ANSC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PSP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/>
                  <a:t>-approximation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3/2+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time,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Compare with [</a:t>
                </a:r>
                <a:r>
                  <a:rPr lang="en-US" dirty="0" err="1"/>
                  <a:t>Chechik</a:t>
                </a:r>
                <a:r>
                  <a:rPr lang="en-US" dirty="0"/>
                  <a:t> &amp; Zhang’22]: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-distance oracle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preprocessing time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query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96A1B-4621-4A0F-91B5-890B195DF5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7544"/>
                <a:ext cx="9466780" cy="4351338"/>
              </a:xfrm>
              <a:blipFill>
                <a:blip r:embed="rId4"/>
                <a:stretch>
                  <a:fillRect l="-1160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0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00E6-E186-438B-A05F-7ED8B43F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on </a:t>
            </a:r>
            <a:r>
              <a:rPr lang="en-US" u="sng" dirty="0"/>
              <a:t>directed</a:t>
            </a:r>
            <a:r>
              <a:rPr lang="en-US" dirty="0"/>
              <a:t> graphs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192E3-47AC-4D90-A556-105FB27C3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905162" cy="49450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 directed weighted graphs, </a:t>
                </a:r>
                <a:r>
                  <a:rPr lang="en-US" b="1" dirty="0"/>
                  <a:t>ANSC</a:t>
                </a:r>
                <a:r>
                  <a:rPr lang="en-US" dirty="0"/>
                  <a:t> has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b="1" dirty="0"/>
                  <a:t> 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1" dirty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approximation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time</a:t>
                </a:r>
              </a:p>
              <a:p>
                <a:pPr marL="0" indent="0">
                  <a:buNone/>
                </a:pPr>
                <a:r>
                  <a:rPr lang="en-US" sz="2600" dirty="0"/>
                  <a:t>  </a:t>
                </a:r>
                <a:r>
                  <a:rPr lang="en-US" sz="2400" dirty="0"/>
                  <a:t>(Obtained from adapting [</a:t>
                </a:r>
                <a:r>
                  <a:rPr lang="en-US" sz="2400" dirty="0" err="1"/>
                  <a:t>Dalirrooyfard-Vassilevska</a:t>
                </a:r>
                <a:r>
                  <a:rPr lang="en-US" sz="2400" dirty="0"/>
                  <a:t> Williams’20]’s algorithms for directed girth)</a:t>
                </a:r>
              </a:p>
              <a:p>
                <a:endParaRPr lang="en-US" dirty="0"/>
              </a:p>
              <a:p>
                <a:r>
                  <a:rPr lang="en-US" b="1" dirty="0"/>
                  <a:t>No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 time </a:t>
                </a:r>
                <a:r>
                  <a:rPr lang="en-US" dirty="0"/>
                  <a:t>algorithm can provide </a:t>
                </a:r>
                <a:r>
                  <a:rPr lang="en-US" b="1" dirty="0"/>
                  <a:t>any finite approximation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PSP</a:t>
                </a:r>
                <a:r>
                  <a:rPr lang="en-US" dirty="0"/>
                  <a:t> on directed graphs, 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-Cycle Hypothesis</a:t>
                </a:r>
              </a:p>
              <a:p>
                <a:pPr marL="0" indent="0">
                  <a:buNone/>
                </a:pPr>
                <a:r>
                  <a:rPr lang="en-US" sz="2600" dirty="0"/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-cycle hypothesis [AHRVW19, LVW18, PVW20, DV20]: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there is an integer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such that detecting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-cycle on a directed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requires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time.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192E3-47AC-4D90-A556-105FB27C3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905162" cy="4945045"/>
              </a:xfrm>
              <a:blipFill>
                <a:blip r:embed="rId2"/>
                <a:stretch>
                  <a:fillRect l="-1007" t="-1970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0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9339</TotalTime>
  <Words>2569</Words>
  <Application>Microsoft Office PowerPoint</Application>
  <PresentationFormat>Widescreen</PresentationFormat>
  <Paragraphs>320</Paragraphs>
  <Slides>23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等线 Light</vt:lpstr>
      <vt:lpstr>Arial</vt:lpstr>
      <vt:lpstr>Calibri</vt:lpstr>
      <vt:lpstr>Calibri Light</vt:lpstr>
      <vt:lpstr>Cambria Math</vt:lpstr>
      <vt:lpstr>Wingdings</vt:lpstr>
      <vt:lpstr>Office Theme</vt:lpstr>
      <vt:lpstr>Approximation Algorithms and Hardness for n-Pairs Shortest Paths  and  All-Nodes Shortest Cycles</vt:lpstr>
      <vt:lpstr>Problem Statements</vt:lpstr>
      <vt:lpstr>n-Pairs Shorest Paths and All-Nodes Shortest Cycles</vt:lpstr>
      <vt:lpstr>Known results</vt:lpstr>
      <vt:lpstr>Result: conditional lower bounds for nPSP</vt:lpstr>
      <vt:lpstr>Comparison with independent work [Abboud, Bringmann, Khoury, and Zamir STOC’22]</vt:lpstr>
      <vt:lpstr>Result: Algorithms for ANSC</vt:lpstr>
      <vt:lpstr>Result: Algorithms in O ̃(m+n^(2-c)) time</vt:lpstr>
      <vt:lpstr>Separation on directed graphs </vt:lpstr>
      <vt:lpstr>Combinatorial reduction from k-clique to nPSP</vt:lpstr>
      <vt:lpstr>PowerPoint Presentation</vt:lpstr>
      <vt:lpstr>PowerPoint Presentation</vt:lpstr>
      <vt:lpstr>PowerPoint Presentation</vt:lpstr>
      <vt:lpstr>PowerPoint Presentation</vt:lpstr>
      <vt:lpstr>More generally</vt:lpstr>
      <vt:lpstr>Algorithmic techniques for ANSC</vt:lpstr>
      <vt:lpstr>Algorithmic techniques for ANSC</vt:lpstr>
      <vt:lpstr>Algorithmic techniques for ANSC</vt:lpstr>
      <vt:lpstr>Algorithmic techniques for ANSC</vt:lpstr>
      <vt:lpstr>Algorithmic techniques for ANSC</vt:lpstr>
      <vt:lpstr>Algorithmic techniques for ANSC</vt:lpstr>
      <vt:lpstr>Algorithmic techniques for ANSC</vt:lpstr>
      <vt:lpstr>Summary &amp; 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focs</dc:title>
  <dc:creator>Ce Jin</dc:creator>
  <cp:lastModifiedBy>Ce Jin</cp:lastModifiedBy>
  <cp:revision>892</cp:revision>
  <dcterms:created xsi:type="dcterms:W3CDTF">2022-03-07T23:04:13Z</dcterms:created>
  <dcterms:modified xsi:type="dcterms:W3CDTF">2022-11-01T15:16:59Z</dcterms:modified>
</cp:coreProperties>
</file>