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6" r:id="rId4"/>
    <p:sldId id="258" r:id="rId5"/>
    <p:sldId id="268" r:id="rId6"/>
    <p:sldId id="272" r:id="rId7"/>
    <p:sldId id="261" r:id="rId8"/>
    <p:sldId id="273" r:id="rId9"/>
    <p:sldId id="274" r:id="rId10"/>
    <p:sldId id="275" r:id="rId11"/>
    <p:sldId id="276" r:id="rId12"/>
    <p:sldId id="277" r:id="rId13"/>
    <p:sldId id="279" r:id="rId14"/>
    <p:sldId id="278" r:id="rId15"/>
    <p:sldId id="280" r:id="rId16"/>
    <p:sldId id="281" r:id="rId17"/>
    <p:sldId id="25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 fa" initials="ff" lastIdx="2" clrIdx="0">
    <p:extLst>
      <p:ext uri="{19B8F6BF-5375-455C-9EA6-DF929625EA0E}">
        <p15:presenceInfo xmlns:p15="http://schemas.microsoft.com/office/powerpoint/2012/main" userId="2838fdebbdad19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12" autoAdjust="0"/>
    <p:restoredTop sz="94249" autoAdjust="0"/>
  </p:normalViewPr>
  <p:slideViewPr>
    <p:cSldViewPr snapToGrid="0">
      <p:cViewPr varScale="1">
        <p:scale>
          <a:sx n="57" d="100"/>
          <a:sy n="57" d="100"/>
        </p:scale>
        <p:origin x="7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DB1AA-7299-4F2B-A1FF-1C650B1BB1FC}" type="datetimeFigureOut">
              <a:rPr lang="zh-CN" altLang="en-US" smtClean="0"/>
              <a:t>2020/10/1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7364E-A89D-46B2-BF40-2DC1F3A759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52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15-25</a:t>
            </a:r>
          </a:p>
          <a:p>
            <a:r>
              <a:rPr lang="en-US" altLang="zh-CN" dirty="0"/>
              <a:t>minutes 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7364E-A89D-46B2-BF40-2DC1F3A7591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15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7364E-A89D-46B2-BF40-2DC1F3A7591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23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Conditional lower bound: assuming the </a:t>
                </a:r>
                <a:r>
                  <a:rPr lang="en-US" altLang="zh-CN" sz="1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two-cycle conjecture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any </a:t>
                </a:r>
                <a:r>
                  <a:rPr lang="en-US" altLang="zh-CN" sz="1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component-stable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MPC algorithm that solves MIS and MM in the strongly sub-linear MPC model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zh-CN" alt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rounds.</a:t>
                </a:r>
              </a:p>
              <a:p>
                <a:r>
                  <a:rPr lang="zh-CN" alt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zh-CN" alt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Ghaffari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zh-CN" alt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Kuhn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zh-CN" alt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Uitto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FOCS’19]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/>
              </a:p>
              <a:p>
                <a:r>
                  <a:rPr lang="en-US" altLang="zh-CN" dirty="0"/>
                  <a:t>Unconditional lower bound: would imply breakthrough circuit lower bounds  [</a:t>
                </a:r>
                <a:r>
                  <a:rPr lang="en-US" altLang="zh-CN" dirty="0" err="1"/>
                  <a:t>Roughgarden</a:t>
                </a:r>
                <a:r>
                  <a:rPr lang="en-US" altLang="zh-CN" dirty="0"/>
                  <a:t>-</a:t>
                </a:r>
                <a:r>
                  <a:rPr lang="en-US" altLang="zh-CN" dirty="0" err="1"/>
                  <a:t>Vassilvitskii</a:t>
                </a:r>
                <a:r>
                  <a:rPr lang="en-US" altLang="zh-CN" dirty="0"/>
                  <a:t>-Wang, J. ACM 2018]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Conditional lower bound: assuming the </a:t>
                </a:r>
                <a:r>
                  <a:rPr lang="en-US" altLang="zh-CN" sz="1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two-cycle conjecture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any </a:t>
                </a:r>
                <a:r>
                  <a:rPr lang="en-US" altLang="zh-CN" sz="1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component-stable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MPC algorithm that solves MIS and MM in the strongly sub-linear MPC model requires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Ω(log⁡log⁡𝑛  )</a:t>
                </a:r>
                <a:r>
                  <a:rPr lang="zh-CN" alt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rounds.</a:t>
                </a:r>
              </a:p>
              <a:p>
                <a:r>
                  <a:rPr lang="zh-CN" alt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zh-CN" alt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Ghaffari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zh-CN" alt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Kuhn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zh-CN" alt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Uitto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FOCS’19]</a:t>
                </a:r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/>
              </a:p>
              <a:p>
                <a:r>
                  <a:rPr lang="en-US" altLang="zh-CN" dirty="0"/>
                  <a:t>Unconditional lower bound: would imply breakthrough circuit lower bounds  [</a:t>
                </a:r>
                <a:r>
                  <a:rPr lang="en-US" altLang="zh-CN" dirty="0" err="1"/>
                  <a:t>Roughgarden</a:t>
                </a:r>
                <a:r>
                  <a:rPr lang="en-US" altLang="zh-CN" dirty="0"/>
                  <a:t>-</a:t>
                </a:r>
                <a:r>
                  <a:rPr lang="en-US" altLang="zh-CN" dirty="0" err="1"/>
                  <a:t>Vassilvitskii</a:t>
                </a:r>
                <a:r>
                  <a:rPr lang="en-US" altLang="zh-CN" dirty="0"/>
                  <a:t>-Wang, J. ACM 2018]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7364E-A89D-46B2-BF40-2DC1F3A7591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07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12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12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2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func>
                    <m:r>
                      <a:rPr lang="en-US" altLang="zh-CN" sz="12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deterministic LOCAL algorithm for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1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-coloring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2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func>
                    <m:r>
                      <a:rPr lang="en-US" altLang="zh-CN" sz="1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randomized LOCAL algorithm for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func>
                      <m:func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2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</m:func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-coloring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𝑂(log⁡𝑛)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deterministic LOCAL algorithm for </a:t>
                </a:r>
                <a:r>
                  <a:rPr lang="en-US" altLang="zh-CN" sz="120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𝑂(𝛼</a:t>
                </a:r>
                <a:r>
                  <a:rPr lang="en-US" altLang="zh-CN" sz="1200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^2</a:t>
                </a:r>
                <a:r>
                  <a:rPr lang="en-US" altLang="zh-CN" sz="120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)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-coloring </a:t>
                </a:r>
                <a:r>
                  <a:rPr lang="en-US" altLang="zh-CN" sz="1200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𝑂(</a:t>
                </a:r>
                <a:r>
                  <a:rPr lang="en-US" altLang="zh-CN" sz="120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log⁡</a:t>
                </a:r>
                <a:r>
                  <a:rPr lang="en-US" altLang="zh-CN" sz="1200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𝑛)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randomized LOCAL algorithm for </a:t>
                </a:r>
                <a:r>
                  <a:rPr lang="en-US" altLang="zh-CN" sz="1200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𝑂(𝛼 log⁡𝛼)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-coloring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7364E-A89D-46B2-BF40-2DC1F3A7591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65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Why is a vertex pending?</a:t>
                </a:r>
              </a:p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Case 1: Have high degree, which means it’s still relevant in previous phases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Or</a:t>
                </a:r>
              </a:p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Case 2: “Close” to such a vertex in Case 1. (because “pending” states will </a:t>
                </a:r>
                <a:r>
                  <a:rPr lang="en-US" altLang="zh-CN" sz="1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propogate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when simulating phase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we have simulated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executions in phase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 “close” means “distance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”. 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Why is a vertex pending?</a:t>
                </a:r>
              </a:p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Case 1: Have high degree, which means it’s still relevant in previous phases 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𝑗&lt;𝑖.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Or</a:t>
                </a:r>
              </a:p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Case 2: “Close” to such a vertex in Case 1. (because “pending” states will </a:t>
                </a:r>
                <a:r>
                  <a:rPr lang="en-US" altLang="zh-CN" sz="1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propogate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when simulating phase 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𝑖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we have simulated 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𝑘_𝑖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executions in phase 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𝑖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 “close” means “distance 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≤𝑂(𝑘_𝑖 )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”. 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7364E-A89D-46B2-BF40-2DC1F3A7591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63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7364E-A89D-46B2-BF40-2DC1F3A7591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8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40BF-7645-4CA7-9FC3-B5B5539AC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51DF8-267C-46C4-B529-B8C6FB264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37571-404D-4E8E-AAB4-0A299DD9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97F-1FD6-4419-A05F-59188B4F8F23}" type="datetimeFigureOut">
              <a:rPr lang="zh-CN" altLang="en-US" smtClean="0"/>
              <a:t>2020/10/1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AAC46-4FB1-4524-9ED4-AF1F8763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A1018-63CE-4DE1-98A7-FDA05082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EB5-97EB-45B3-AEAA-647C0E1BC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97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3FD58-389B-4748-B6CE-79587499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43155-594E-4132-8757-56D7CDE82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1933A-AB9C-4E13-B081-54DA65B8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97F-1FD6-4419-A05F-59188B4F8F23}" type="datetimeFigureOut">
              <a:rPr lang="zh-CN" altLang="en-US" smtClean="0"/>
              <a:t>2020/10/1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009E0-31A9-433C-A9ED-F2D51D46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09D24-8D3E-490E-BCB4-90BDEBA7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EB5-97EB-45B3-AEAA-647C0E1BC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35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0C0341-3091-4D4D-85F1-6BEF3B833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D0393-A390-440A-8224-856E51381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573AA-0398-40C5-8296-02F2B4B8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97F-1FD6-4419-A05F-59188B4F8F23}" type="datetimeFigureOut">
              <a:rPr lang="zh-CN" altLang="en-US" smtClean="0"/>
              <a:t>2020/10/1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DC1AB-9795-4E93-86CE-4E0BD185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E160E-83F0-4116-A7C2-3B9B5354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EB5-97EB-45B3-AEAA-647C0E1BC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50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E252-76C2-4E66-8BF5-E309A8F4B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6AAFF-9DFF-4AD0-8EFB-6C9CC659E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71595-5DF4-4942-BC8E-FC5FE7B3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97F-1FD6-4419-A05F-59188B4F8F23}" type="datetimeFigureOut">
              <a:rPr lang="zh-CN" altLang="en-US" smtClean="0"/>
              <a:t>2020/10/1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C6912-8F29-4AE7-A7EC-5708F041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FC5B-EC41-40EE-863A-AF1581BB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EB5-97EB-45B3-AEAA-647C0E1BC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10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CB4F-5128-4298-956C-7140AC43E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21800-BD47-4925-8CF9-C0731CF38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DCEC6-6EBA-4BCA-AEB5-5AD84530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97F-1FD6-4419-A05F-59188B4F8F23}" type="datetimeFigureOut">
              <a:rPr lang="zh-CN" altLang="en-US" smtClean="0"/>
              <a:t>2020/10/1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C6BE8-90C8-4735-A6D1-3AC102E4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8EA-07E2-4105-984F-91CD1728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EB5-97EB-45B3-AEAA-647C0E1BC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9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EEAC-8797-4A93-8FDA-DA3CC06A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F54A-C751-43C2-A864-6FE1B76EF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E87F1-BE16-46F7-A4EA-4F8775C82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0B0C6-56E8-42D4-8C5D-7D405782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97F-1FD6-4419-A05F-59188B4F8F23}" type="datetimeFigureOut">
              <a:rPr lang="zh-CN" altLang="en-US" smtClean="0"/>
              <a:t>2020/10/1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8AA68-B96C-4002-831F-1AB23A3F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4618C-A1DC-4B44-8CAA-36FFD501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EB5-97EB-45B3-AEAA-647C0E1BC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22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85AC-542B-420C-9DB2-C29D5A00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AA562-7913-4573-8B55-9408492DF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C2321-3DCF-4235-893B-145EDD2B0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CF679-B2E6-4F43-BF92-DA43455EF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26EAF-E003-4962-8E2B-E65BBCBB7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5B7FE-2656-48A4-A650-8ACD4A95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97F-1FD6-4419-A05F-59188B4F8F23}" type="datetimeFigureOut">
              <a:rPr lang="zh-CN" altLang="en-US" smtClean="0"/>
              <a:t>2020/10/1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D4D4A0-11D6-4E5A-9B22-D50D8337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F3301-CD79-4722-A66F-57EADFF4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EB5-97EB-45B3-AEAA-647C0E1BC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09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84BA-C348-4E13-B420-F52E90D1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1855E-2B7E-44BA-B7B4-8E8127FA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97F-1FD6-4419-A05F-59188B4F8F23}" type="datetimeFigureOut">
              <a:rPr lang="zh-CN" altLang="en-US" smtClean="0"/>
              <a:t>2020/10/1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D5DDA-B043-4CE2-95BC-6C8F0482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8F212-3235-4598-BEF9-4FC92145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EB5-97EB-45B3-AEAA-647C0E1BC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67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F09BE-F4A8-4D12-9FD9-37D259C2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97F-1FD6-4419-A05F-59188B4F8F23}" type="datetimeFigureOut">
              <a:rPr lang="zh-CN" altLang="en-US" smtClean="0"/>
              <a:t>2020/10/1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D3CC3-7FEB-4492-A93C-3B19EAA5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ABB16-31E3-4384-853A-B833635E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EB5-97EB-45B3-AEAA-647C0E1BC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76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7143-4DD9-474C-8967-681E9D13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9DA90-78A7-4C69-B9F6-D3625041E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22770-768C-4991-A3B7-48971DD13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B6349-5FA0-471B-985F-A308C82B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97F-1FD6-4419-A05F-59188B4F8F23}" type="datetimeFigureOut">
              <a:rPr lang="zh-CN" altLang="en-US" smtClean="0"/>
              <a:t>2020/10/1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B1A98-9A31-421C-842F-869D03DC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C412E-5905-4D64-9C29-E53AC9B5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EB5-97EB-45B3-AEAA-647C0E1BC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65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1EA73-3C06-422F-89D0-AD022A54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829C9F-F1EE-45CF-A5A4-A3CA3D2C8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F0382-49C1-48EF-BD97-865349C4F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D1D6C-3547-4C11-81D8-18C1739F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97F-1FD6-4419-A05F-59188B4F8F23}" type="datetimeFigureOut">
              <a:rPr lang="zh-CN" altLang="en-US" smtClean="0"/>
              <a:t>2020/10/1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FCFA8-CC28-4E99-B6E7-3B5B00B4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0FCE1-1F31-4B36-8F94-DAC2B0BB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BEB5-97EB-45B3-AEAA-647C0E1BC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1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38E32-21EB-4365-B86A-F0E96580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7A65E-D9B7-4852-9603-4E7DB0FE1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F5D09-A023-4193-AB11-A3E9EAC4F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8097F-1FD6-4419-A05F-59188B4F8F23}" type="datetimeFigureOut">
              <a:rPr lang="zh-CN" altLang="en-US" smtClean="0"/>
              <a:t>2020/10/1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E71BD-05C6-482F-A6BD-14C881CB1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EBD9D-C05B-49EE-A749-7305721F5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2BEB5-97EB-45B3-AEAA-647C0E1BC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78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BE0E-6C1C-4344-8619-61F07ED22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073" y="1085366"/>
            <a:ext cx="9377850" cy="2387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Improved MPC Algorithms for MIS, Matching, and Coloring on Trees and Beyond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CC29A8-A5EB-45DF-BA35-48681A7A1B89}"/>
              </a:ext>
            </a:extLst>
          </p:cNvPr>
          <p:cNvSpPr/>
          <p:nvPr/>
        </p:nvSpPr>
        <p:spPr>
          <a:xfrm>
            <a:off x="947225" y="3826408"/>
            <a:ext cx="3174609" cy="11394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Mohsen </a:t>
            </a:r>
            <a:r>
              <a:rPr lang="en-US" altLang="zh-CN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Ghaffari</a:t>
            </a:r>
            <a:endParaRPr lang="en-US" altLang="zh-C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ETH Zurich</a:t>
            </a:r>
            <a:endParaRPr lang="zh-CN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3E8C0-4BE6-4855-B8F0-7AB5E2E19E36}"/>
              </a:ext>
            </a:extLst>
          </p:cNvPr>
          <p:cNvSpPr/>
          <p:nvPr/>
        </p:nvSpPr>
        <p:spPr>
          <a:xfrm>
            <a:off x="8070166" y="3822938"/>
            <a:ext cx="3174609" cy="11394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Ce </a:t>
            </a:r>
            <a:r>
              <a:rPr lang="en-US" altLang="zh-CN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Jin</a:t>
            </a:r>
            <a:endParaRPr lang="en-US" altLang="zh-C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Tsinghua 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MIT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2AAE0-2274-462A-8D4F-F5F2B7748BC1}"/>
              </a:ext>
            </a:extLst>
          </p:cNvPr>
          <p:cNvSpPr/>
          <p:nvPr/>
        </p:nvSpPr>
        <p:spPr>
          <a:xfrm>
            <a:off x="4508694" y="3822938"/>
            <a:ext cx="3174609" cy="11394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Christoph Grunau</a:t>
            </a:r>
          </a:p>
          <a:p>
            <a:pPr algn="ctr"/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ETH Zurich</a:t>
            </a:r>
            <a:endParaRPr lang="zh-CN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05BCF-CBE6-4C5B-98E9-21B14BD712CF}"/>
              </a:ext>
            </a:extLst>
          </p:cNvPr>
          <p:cNvSpPr txBox="1"/>
          <p:nvPr/>
        </p:nvSpPr>
        <p:spPr>
          <a:xfrm>
            <a:off x="5067433" y="5449468"/>
            <a:ext cx="241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DISC 2020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90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46C-84AA-4FD1-A077-4FFF076C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Our solution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CE002-D3BA-4112-97F2-349D1605F101}"/>
              </a:ext>
            </a:extLst>
          </p:cNvPr>
          <p:cNvSpPr/>
          <p:nvPr/>
        </p:nvSpPr>
        <p:spPr>
          <a:xfrm>
            <a:off x="1128942" y="1812727"/>
            <a:ext cx="2077385" cy="374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Phase 1</a:t>
            </a:r>
            <a:endParaRPr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EA29FA-B13D-47BD-8CD9-9E53AB01E8A7}"/>
              </a:ext>
            </a:extLst>
          </p:cNvPr>
          <p:cNvSpPr/>
          <p:nvPr/>
        </p:nvSpPr>
        <p:spPr>
          <a:xfrm>
            <a:off x="3380203" y="1832040"/>
            <a:ext cx="2467137" cy="374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Phase 2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3AC4241-C88D-4F25-BDDF-E89E3E843954}"/>
                  </a:ext>
                </a:extLst>
              </p:cNvPr>
              <p:cNvSpPr/>
              <p:nvPr/>
            </p:nvSpPr>
            <p:spPr>
              <a:xfrm>
                <a:off x="6612840" y="1840226"/>
                <a:ext cx="3622623" cy="3747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Phase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</m:e>
                    </m:func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3AC4241-C88D-4F25-BDDF-E89E3E843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40" y="1840226"/>
                <a:ext cx="3622623" cy="374754"/>
              </a:xfrm>
              <a:prstGeom prst="rect">
                <a:avLst/>
              </a:prstGeom>
              <a:blipFill>
                <a:blip r:embed="rId2"/>
                <a:stretch>
                  <a:fillRect t="-6349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8773418-30EB-4863-B152-5CDCC2F28557}"/>
              </a:ext>
            </a:extLst>
          </p:cNvPr>
          <p:cNvSpPr txBox="1"/>
          <p:nvPr/>
        </p:nvSpPr>
        <p:spPr>
          <a:xfrm>
            <a:off x="5975811" y="1759071"/>
            <a:ext cx="41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… </a:t>
            </a:r>
            <a:endParaRPr lang="zh-CN" alt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B692E-9FB0-4E8F-98C6-8059E8338D1F}"/>
              </a:ext>
            </a:extLst>
          </p:cNvPr>
          <p:cNvSpPr/>
          <p:nvPr/>
        </p:nvSpPr>
        <p:spPr>
          <a:xfrm>
            <a:off x="1161936" y="3705661"/>
            <a:ext cx="2077386" cy="374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Phase 1</a:t>
            </a:r>
            <a:endParaRPr lang="zh-CN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28528C-DF5A-4709-B55B-09DE9449E066}"/>
              </a:ext>
            </a:extLst>
          </p:cNvPr>
          <p:cNvSpPr/>
          <p:nvPr/>
        </p:nvSpPr>
        <p:spPr>
          <a:xfrm>
            <a:off x="1784736" y="4322616"/>
            <a:ext cx="2474625" cy="374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Phase 2</a:t>
            </a:r>
            <a:endParaRPr lang="zh-CN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54230F-1B91-4BF2-836C-FC344CB65F54}"/>
              </a:ext>
            </a:extLst>
          </p:cNvPr>
          <p:cNvSpPr/>
          <p:nvPr/>
        </p:nvSpPr>
        <p:spPr>
          <a:xfrm>
            <a:off x="2309598" y="4939571"/>
            <a:ext cx="2803160" cy="374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Phase 3</a:t>
            </a:r>
            <a:endParaRPr lang="zh-CN" alt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D14B55D-3991-4BF1-B8BB-2930744ECCA5}"/>
              </a:ext>
            </a:extLst>
          </p:cNvPr>
          <p:cNvSpPr/>
          <p:nvPr/>
        </p:nvSpPr>
        <p:spPr>
          <a:xfrm>
            <a:off x="785735" y="2248089"/>
            <a:ext cx="9893508" cy="4010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2D607E-B816-49D1-B43C-140828371929}"/>
              </a:ext>
            </a:extLst>
          </p:cNvPr>
          <p:cNvSpPr txBox="1"/>
          <p:nvPr/>
        </p:nvSpPr>
        <p:spPr>
          <a:xfrm>
            <a:off x="9313987" y="2573857"/>
            <a:ext cx="299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MPC timeline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845E4DD-06B8-4F64-B21D-76AEDF499BFC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730683" y="5126948"/>
            <a:ext cx="57891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31A75D-FDA2-4A7E-AFB6-FEF585682972}"/>
                  </a:ext>
                </a:extLst>
              </p:cNvPr>
              <p:cNvSpPr txBox="1"/>
              <p:nvPr/>
            </p:nvSpPr>
            <p:spPr>
              <a:xfrm>
                <a:off x="641760" y="5246682"/>
                <a:ext cx="2011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lag</a:t>
                </a:r>
                <a:endParaRPr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31A75D-FDA2-4A7E-AFB6-FEF585682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60" y="5246682"/>
                <a:ext cx="2011803" cy="461665"/>
              </a:xfrm>
              <a:prstGeom prst="rect">
                <a:avLst/>
              </a:prstGeom>
              <a:blipFill>
                <a:blip r:embed="rId3"/>
                <a:stretch>
                  <a:fillRect l="-303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B19245-31FD-43F5-B2B7-92B94A2AA0CC}"/>
                  </a:ext>
                </a:extLst>
              </p:cNvPr>
              <p:cNvSpPr/>
              <p:nvPr/>
            </p:nvSpPr>
            <p:spPr>
              <a:xfrm>
                <a:off x="5171153" y="4419870"/>
                <a:ext cx="62013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MPC rounds in total!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B19245-31FD-43F5-B2B7-92B94A2AA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153" y="4419870"/>
                <a:ext cx="6201313" cy="461665"/>
              </a:xfrm>
              <a:prstGeom prst="rect">
                <a:avLst/>
              </a:prstGeom>
              <a:blipFill>
                <a:blip r:embed="rId4"/>
                <a:stretch>
                  <a:fillRect l="-196" t="-10526" r="-491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AC33BAF3-37B6-4DDB-9061-B5BEED445F00}"/>
              </a:ext>
            </a:extLst>
          </p:cNvPr>
          <p:cNvSpPr/>
          <p:nvPr/>
        </p:nvSpPr>
        <p:spPr>
          <a:xfrm>
            <a:off x="1799273" y="2688426"/>
            <a:ext cx="6828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Many vertices already became </a:t>
            </a:r>
            <a:r>
              <a:rPr lang="en-US" altLang="zh-CN" sz="2400" i="1" dirty="0">
                <a:latin typeface="Calibri" panose="020F0502020204030204" pitchFamily="34" charset="0"/>
                <a:cs typeface="Calibri" panose="020F0502020204030204" pitchFamily="34" charset="0"/>
              </a:rPr>
              <a:t>irrelevant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in phase 1…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F1B0E2-251B-4900-A0F2-8A4234E1BED0}"/>
              </a:ext>
            </a:extLst>
          </p:cNvPr>
          <p:cNvSpPr/>
          <p:nvPr/>
        </p:nvSpPr>
        <p:spPr>
          <a:xfrm>
            <a:off x="3512225" y="3312197"/>
            <a:ext cx="7841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Start phase 2 (collecting neighborhoods &amp; simulation) on these vertices earlier!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861583-D7BC-44CE-A199-035368D67C59}"/>
                  </a:ext>
                </a:extLst>
              </p:cNvPr>
              <p:cNvSpPr txBox="1"/>
              <p:nvPr/>
            </p:nvSpPr>
            <p:spPr>
              <a:xfrm>
                <a:off x="843953" y="5708347"/>
                <a:ext cx="10706287" cy="84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Previous two algorithms correspond 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</a:t>
                </a:r>
              </a:p>
              <a:p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will choose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while being able to keep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global memory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endPara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861583-D7BC-44CE-A199-035368D67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53" y="5708347"/>
                <a:ext cx="10706287" cy="842603"/>
              </a:xfrm>
              <a:prstGeom prst="rect">
                <a:avLst/>
              </a:prstGeom>
              <a:blipFill>
                <a:blip r:embed="rId5"/>
                <a:stretch>
                  <a:fillRect l="-854" t="-5755" b="-15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C18AA8E-6DC2-4A64-971C-E99A5C99B7D1}"/>
              </a:ext>
            </a:extLst>
          </p:cNvPr>
          <p:cNvSpPr/>
          <p:nvPr/>
        </p:nvSpPr>
        <p:spPr>
          <a:xfrm>
            <a:off x="116184" y="1374002"/>
            <a:ext cx="3062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Behnezhad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et al. PODC’19]</a:t>
            </a:r>
            <a:endParaRPr lang="zh-CN" altLang="en-US" sz="20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D1435A-484D-47CC-BADD-0FE843F7DCFA}"/>
              </a:ext>
            </a:extLst>
          </p:cNvPr>
          <p:cNvCxnSpPr>
            <a:cxnSpLocks/>
          </p:cNvCxnSpPr>
          <p:nvPr/>
        </p:nvCxnSpPr>
        <p:spPr>
          <a:xfrm flipV="1">
            <a:off x="1791879" y="2573857"/>
            <a:ext cx="0" cy="6645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C94CD53-D042-4540-98DF-CA9760AD2C8C}"/>
                  </a:ext>
                </a:extLst>
              </p:cNvPr>
              <p:cNvSpPr/>
              <p:nvPr/>
            </p:nvSpPr>
            <p:spPr>
              <a:xfrm>
                <a:off x="6712522" y="1417898"/>
                <a:ext cx="41004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Each phase: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MPC rounds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C94CD53-D042-4540-98DF-CA9760AD2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22" y="1417898"/>
                <a:ext cx="4100481" cy="400110"/>
              </a:xfrm>
              <a:prstGeom prst="rect">
                <a:avLst/>
              </a:prstGeom>
              <a:blipFill>
                <a:blip r:embed="rId6"/>
                <a:stretch>
                  <a:fillRect l="-1486" t="-9231" r="-594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78A96602-04D7-4F9A-9B15-3C141FAC9147}"/>
              </a:ext>
            </a:extLst>
          </p:cNvPr>
          <p:cNvSpPr txBox="1"/>
          <p:nvPr/>
        </p:nvSpPr>
        <p:spPr>
          <a:xfrm>
            <a:off x="5213349" y="4860019"/>
            <a:ext cx="41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… </a:t>
            </a:r>
            <a:endParaRPr lang="zh-CN" altLang="en-US" sz="32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95107A-2FE1-42C7-AD14-01196A9911BF}"/>
              </a:ext>
            </a:extLst>
          </p:cNvPr>
          <p:cNvSpPr/>
          <p:nvPr/>
        </p:nvSpPr>
        <p:spPr>
          <a:xfrm>
            <a:off x="93649" y="3323881"/>
            <a:ext cx="2861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[Our </a:t>
            </a:r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pipelined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algorithm]</a:t>
            </a:r>
            <a:endParaRPr lang="zh-CN" altLang="en-US" sz="20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1A6C46B-9F5D-477E-9D30-939162580C66}"/>
              </a:ext>
            </a:extLst>
          </p:cNvPr>
          <p:cNvCxnSpPr>
            <a:cxnSpLocks/>
          </p:cNvCxnSpPr>
          <p:nvPr/>
        </p:nvCxnSpPr>
        <p:spPr>
          <a:xfrm>
            <a:off x="1151768" y="4509993"/>
            <a:ext cx="57891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1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0" grpId="0"/>
      <p:bldP spid="31" grpId="0"/>
      <p:bldP spid="32" grpId="0"/>
      <p:bldP spid="33" grpId="0"/>
      <p:bldP spid="29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A63B-F747-4AA9-9519-B4984805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Pipelined algorithm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69BAFC-0636-40C8-A4A7-D88074D20711}"/>
              </a:ext>
            </a:extLst>
          </p:cNvPr>
          <p:cNvSpPr/>
          <p:nvPr/>
        </p:nvSpPr>
        <p:spPr>
          <a:xfrm>
            <a:off x="1548117" y="1343310"/>
            <a:ext cx="2077386" cy="374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Phase 1</a:t>
            </a:r>
            <a:endParaRPr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E318EE-5434-4D86-9AA8-FD201B46E337}"/>
              </a:ext>
            </a:extLst>
          </p:cNvPr>
          <p:cNvSpPr/>
          <p:nvPr/>
        </p:nvSpPr>
        <p:spPr>
          <a:xfrm>
            <a:off x="1967092" y="1840088"/>
            <a:ext cx="2474625" cy="374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Phase 2</a:t>
            </a:r>
            <a:endParaRPr lang="zh-CN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14E65-690B-4DE3-B0D1-83E68685BA46}"/>
              </a:ext>
            </a:extLst>
          </p:cNvPr>
          <p:cNvSpPr/>
          <p:nvPr/>
        </p:nvSpPr>
        <p:spPr>
          <a:xfrm>
            <a:off x="2374948" y="2338164"/>
            <a:ext cx="2803160" cy="374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Phase 3</a:t>
            </a:r>
            <a:endParaRPr lang="zh-CN" alt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AD8FDD-EA0B-416F-9E5D-5F8DFD24DC1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516142" y="2027465"/>
            <a:ext cx="4509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220D7-A597-4617-8415-F8EEA2F2BC17}"/>
              </a:ext>
            </a:extLst>
          </p:cNvPr>
          <p:cNvCxnSpPr>
            <a:cxnSpLocks/>
          </p:cNvCxnSpPr>
          <p:nvPr/>
        </p:nvCxnSpPr>
        <p:spPr>
          <a:xfrm>
            <a:off x="1967092" y="2475803"/>
            <a:ext cx="40785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DA0CAF-5F66-4D4F-AB0C-450120E1B2EA}"/>
                  </a:ext>
                </a:extLst>
              </p:cNvPr>
              <p:cNvSpPr txBox="1"/>
              <p:nvPr/>
            </p:nvSpPr>
            <p:spPr>
              <a:xfrm>
                <a:off x="343124" y="2261238"/>
                <a:ext cx="2011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lag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DA0CAF-5F66-4D4F-AB0C-450120E1B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24" y="2261238"/>
                <a:ext cx="2011803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8221DF35-10A7-4C75-A676-FF12DF836589}"/>
              </a:ext>
            </a:extLst>
          </p:cNvPr>
          <p:cNvSpPr/>
          <p:nvPr/>
        </p:nvSpPr>
        <p:spPr>
          <a:xfrm>
            <a:off x="1149246" y="2790914"/>
            <a:ext cx="9893508" cy="4010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794FE-252B-4F0E-A416-84F63F74055D}"/>
              </a:ext>
            </a:extLst>
          </p:cNvPr>
          <p:cNvSpPr txBox="1"/>
          <p:nvPr/>
        </p:nvSpPr>
        <p:spPr>
          <a:xfrm>
            <a:off x="9057426" y="2503190"/>
            <a:ext cx="299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MPC timeline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A8A1341B-89AC-4E66-94E9-2E574220F1D0}"/>
              </a:ext>
            </a:extLst>
          </p:cNvPr>
          <p:cNvSpPr/>
          <p:nvPr/>
        </p:nvSpPr>
        <p:spPr>
          <a:xfrm flipH="1">
            <a:off x="3054370" y="3155693"/>
            <a:ext cx="138535" cy="15687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77D5B6-3905-4F5F-9DC0-0E90E709BC24}"/>
                  </a:ext>
                </a:extLst>
              </p:cNvPr>
              <p:cNvSpPr txBox="1"/>
              <p:nvPr/>
            </p:nvSpPr>
            <p:spPr>
              <a:xfrm>
                <a:off x="3312514" y="3194898"/>
                <a:ext cx="80412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Phase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finished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executions.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Phase 2: finished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executions.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Phase 3: finished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executions.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77D5B6-3905-4F5F-9DC0-0E90E709B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514" y="3194898"/>
                <a:ext cx="8041286" cy="1569660"/>
              </a:xfrm>
              <a:prstGeom prst="rect">
                <a:avLst/>
              </a:prstGeom>
              <a:blipFill>
                <a:blip r:embed="rId3"/>
                <a:stretch>
                  <a:fillRect l="-1136" t="-3101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B238CA-9AFC-4FE2-B8A7-BF9923E5C87B}"/>
                  </a:ext>
                </a:extLst>
              </p:cNvPr>
              <p:cNvSpPr txBox="1"/>
              <p:nvPr/>
            </p:nvSpPr>
            <p:spPr>
              <a:xfrm>
                <a:off x="2647432" y="3014507"/>
                <a:ext cx="361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B238CA-9AFC-4FE2-B8A7-BF9923E5C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432" y="3014507"/>
                <a:ext cx="361219" cy="461665"/>
              </a:xfrm>
              <a:prstGeom prst="rect">
                <a:avLst/>
              </a:prstGeom>
              <a:blipFill>
                <a:blip r:embed="rId4"/>
                <a:stretch>
                  <a:fillRect l="-3333" r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EA2D6D-AFD5-49CC-9D86-DB8F378394F9}"/>
                  </a:ext>
                </a:extLst>
              </p:cNvPr>
              <p:cNvSpPr txBox="1"/>
              <p:nvPr/>
            </p:nvSpPr>
            <p:spPr>
              <a:xfrm>
                <a:off x="637494" y="4767786"/>
                <a:ext cx="85051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When simulating phase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the ideal (unpipelined) scenario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EA2D6D-AFD5-49CC-9D86-DB8F37839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94" y="4767786"/>
                <a:ext cx="8505149" cy="461665"/>
              </a:xfrm>
              <a:prstGeom prst="rect">
                <a:avLst/>
              </a:prstGeom>
              <a:blipFill>
                <a:blip r:embed="rId5"/>
                <a:stretch>
                  <a:fillRect l="-114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1C4A3B8-1816-4942-B180-75B6424F162E}"/>
                  </a:ext>
                </a:extLst>
              </p:cNvPr>
              <p:cNvSpPr/>
              <p:nvPr/>
            </p:nvSpPr>
            <p:spPr>
              <a:xfrm>
                <a:off x="970517" y="5081453"/>
                <a:ext cx="12377608" cy="1019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(1) Max degree in phase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already dropped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≔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(2) Relevant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Each relevant vertex has neighborhood size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1C4A3B8-1816-4942-B180-75B6424F1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17" y="5081453"/>
                <a:ext cx="12377608" cy="1019253"/>
              </a:xfrm>
              <a:prstGeom prst="rect">
                <a:avLst/>
              </a:prstGeom>
              <a:blipFill>
                <a:blip r:embed="rId6"/>
                <a:stretch>
                  <a:fillRect l="-739" b="-8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EE35A4-C3B1-4153-90B9-DD714E28E7A3}"/>
                  </a:ext>
                </a:extLst>
              </p:cNvPr>
              <p:cNvSpPr/>
              <p:nvPr/>
            </p:nvSpPr>
            <p:spPr>
              <a:xfrm>
                <a:off x="637494" y="5974239"/>
                <a:ext cx="1074017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However, we may encounter “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pending vertices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” that are still relevant in previous phases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may have degree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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EE35A4-C3B1-4153-90B9-DD714E28E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94" y="5974239"/>
                <a:ext cx="10740179" cy="830997"/>
              </a:xfrm>
              <a:prstGeom prst="rect">
                <a:avLst/>
              </a:prstGeom>
              <a:blipFill>
                <a:blip r:embed="rId7"/>
                <a:stretch>
                  <a:fillRect l="-909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6CCA07-F678-474A-A23C-3327ED42F0CC}"/>
                  </a:ext>
                </a:extLst>
              </p:cNvPr>
              <p:cNvSpPr/>
              <p:nvPr/>
            </p:nvSpPr>
            <p:spPr>
              <a:xfrm>
                <a:off x="7934200" y="1220630"/>
                <a:ext cx="4129517" cy="10525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Black box: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LOCAL rounds. Phase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sz="2800" b="0" i="1">
                        <a:latin typeface="Cambria Math" panose="02040503050406030204" pitchFamily="18" charset="0"/>
                      </a:rPr>
                      <m:t>≤|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>
                        <a:latin typeface="Cambria Math" panose="02040503050406030204" pitchFamily="18" charset="0"/>
                      </a:rPr>
                      <m:t>|/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6CCA07-F678-474A-A23C-3327ED42F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00" y="1220630"/>
                <a:ext cx="4129517" cy="1052517"/>
              </a:xfrm>
              <a:prstGeom prst="rect">
                <a:avLst/>
              </a:prstGeom>
              <a:blipFill>
                <a:blip r:embed="rId8"/>
                <a:stretch>
                  <a:fillRect l="-1620" r="-2062"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0A0A9F7-2D6E-4D7D-9AA2-2A3605CD9723}"/>
                  </a:ext>
                </a:extLst>
              </p:cNvPr>
              <p:cNvSpPr/>
              <p:nvPr/>
            </p:nvSpPr>
            <p:spPr>
              <a:xfrm>
                <a:off x="3376755" y="1245271"/>
                <a:ext cx="4268627" cy="475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≔</m:t>
                      </m:r>
                      <m:r>
                        <m:rPr>
                          <m:lit/>
                        </m:rP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{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</m:d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1/2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0A0A9F7-2D6E-4D7D-9AA2-2A3605CD97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755" y="1245271"/>
                <a:ext cx="4268627" cy="475964"/>
              </a:xfrm>
              <a:prstGeom prst="rect">
                <a:avLst/>
              </a:prstGeom>
              <a:blipFill>
                <a:blip r:embed="rId9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A6C8853-B2E3-43CD-A27A-EEEE00171CF5}"/>
                  </a:ext>
                </a:extLst>
              </p:cNvPr>
              <p:cNvSpPr/>
              <p:nvPr/>
            </p:nvSpPr>
            <p:spPr>
              <a:xfrm>
                <a:off x="4155688" y="1752930"/>
                <a:ext cx="4268627" cy="475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≔</m:t>
                      </m:r>
                      <m:r>
                        <m:rPr>
                          <m:lit/>
                        </m:rP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{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</m:d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1/4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A6C8853-B2E3-43CD-A27A-EEEE00171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88" y="1752930"/>
                <a:ext cx="4268627" cy="475964"/>
              </a:xfrm>
              <a:prstGeom prst="rect">
                <a:avLst/>
              </a:prstGeom>
              <a:blipFill>
                <a:blip r:embed="rId10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41765F-6D84-4171-B2DE-41117189637C}"/>
                  </a:ext>
                </a:extLst>
              </p:cNvPr>
              <p:cNvSpPr/>
              <p:nvPr/>
            </p:nvSpPr>
            <p:spPr>
              <a:xfrm>
                <a:off x="4905112" y="2295915"/>
                <a:ext cx="4268627" cy="475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≔</m:t>
                      </m:r>
                      <m:r>
                        <m:rPr>
                          <m:lit/>
                        </m:rP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{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</m:d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1/8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41765F-6D84-4171-B2DE-411171896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112" y="2295915"/>
                <a:ext cx="4268627" cy="475964"/>
              </a:xfrm>
              <a:prstGeom prst="rect">
                <a:avLst/>
              </a:prstGeom>
              <a:blipFill>
                <a:blip r:embed="rId11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2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265F-4353-467D-AF6B-A6D41EE1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144"/>
            <a:ext cx="10515600" cy="1325563"/>
          </a:xfrm>
        </p:spPr>
        <p:txBody>
          <a:bodyPr/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Pending vertices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0A48F4-51B9-41DF-9441-CDCDC31FDCD9}"/>
              </a:ext>
            </a:extLst>
          </p:cNvPr>
          <p:cNvSpPr/>
          <p:nvPr/>
        </p:nvSpPr>
        <p:spPr>
          <a:xfrm>
            <a:off x="838200" y="1928275"/>
            <a:ext cx="111369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Can we simply ignore pending vertices?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     No… Later they may turn out to be relevant. 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     Can’t afford to collect their neighborhoods from scratch again!</a:t>
            </a:r>
          </a:p>
          <a:p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Plan: </a:t>
            </a:r>
          </a:p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Continue to collect and grow their neighborhoods as usual. We can show the global &amp; local memory bounds still hold!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- LOCAL simulation: States are marked as “pending” – actual states (“removed”/“active”) at the beginning of the phase will be revealed as soon as they finish previous phases.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CB6D4-C980-4874-8665-CC8C9F5FF6EE}"/>
              </a:ext>
            </a:extLst>
          </p:cNvPr>
          <p:cNvSpPr txBox="1"/>
          <p:nvPr/>
        </p:nvSpPr>
        <p:spPr>
          <a:xfrm>
            <a:off x="838200" y="1337733"/>
            <a:ext cx="839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Seems the memory bound breaks down…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8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F9465D-14B8-44F0-8834-08191F1D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144"/>
            <a:ext cx="10515600" cy="1325563"/>
          </a:xfrm>
        </p:spPr>
        <p:txBody>
          <a:bodyPr/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Memory analysis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75478E-A908-4A16-ACC8-A18984E02AFB}"/>
                  </a:ext>
                </a:extLst>
              </p:cNvPr>
              <p:cNvSpPr txBox="1"/>
              <p:nvPr/>
            </p:nvSpPr>
            <p:spPr>
              <a:xfrm>
                <a:off x="1014621" y="3388470"/>
                <a:ext cx="10515599" cy="1778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 the </a:t>
                </a:r>
                <a:r>
                  <a:rPr lang="en-US" altLang="zh-CN" sz="24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highest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degree vertex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is “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close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” 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Suppose</a:t>
                </a:r>
              </a:p>
              <a:p>
                <a:pPr algn="ctr"/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Then</a:t>
                </a: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reachable from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an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-step path, on which every vertex has degree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The number of such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|⋅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75478E-A908-4A16-ACC8-A18984E02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21" y="3388470"/>
                <a:ext cx="10515599" cy="1778820"/>
              </a:xfrm>
              <a:prstGeom prst="rect">
                <a:avLst/>
              </a:prstGeom>
              <a:blipFill>
                <a:blip r:embed="rId3"/>
                <a:stretch>
                  <a:fillRect l="-870" t="-2740" b="-34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251A21-F604-4229-999D-F85D7694511D}"/>
                  </a:ext>
                </a:extLst>
              </p:cNvPr>
              <p:cNvSpPr/>
              <p:nvPr/>
            </p:nvSpPr>
            <p:spPr>
              <a:xfrm>
                <a:off x="1014621" y="5908201"/>
                <a:ext cx="11353800" cy="61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Total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-hop neighborhoods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|⋅</m:t>
                        </m:r>
                        <m:sSubSup>
                          <m:sSubSupPr>
                            <m:ctrlPr>
                              <a:rPr lang="en-US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p>
                        </m:sSub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251A21-F604-4229-999D-F85D76945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21" y="5908201"/>
                <a:ext cx="11353800" cy="614655"/>
              </a:xfrm>
              <a:prstGeom prst="rect">
                <a:avLst/>
              </a:prstGeom>
              <a:blipFill>
                <a:blip r:embed="rId4"/>
                <a:stretch>
                  <a:fillRect l="-805" b="-108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A4A21FA-5E4F-41A0-BE8F-C4ED373ED4D2}"/>
                  </a:ext>
                </a:extLst>
              </p:cNvPr>
              <p:cNvSpPr/>
              <p:nvPr/>
            </p:nvSpPr>
            <p:spPr>
              <a:xfrm>
                <a:off x="838200" y="1417620"/>
                <a:ext cx="10978059" cy="197085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When simulating phase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pending vertex, then:</a:t>
                </a: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some previous phase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Or,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“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close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” to some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(because “pending” states will propagate when simulating phase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we have simulated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executions in phase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 “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close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” means “distance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”. 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A4A21FA-5E4F-41A0-BE8F-C4ED373E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17620"/>
                <a:ext cx="10978059" cy="1970850"/>
              </a:xfrm>
              <a:prstGeom prst="rect">
                <a:avLst/>
              </a:prstGeom>
              <a:blipFill>
                <a:blip r:embed="rId5"/>
                <a:stretch>
                  <a:fillRect l="-832" t="-2462" b="-7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273A97E-54EB-4885-831B-E6C82A6910D8}"/>
                  </a:ext>
                </a:extLst>
              </p:cNvPr>
              <p:cNvSpPr/>
              <p:nvPr/>
            </p:nvSpPr>
            <p:spPr>
              <a:xfrm>
                <a:off x="712863" y="5230418"/>
                <a:ext cx="10640937" cy="61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Non-pending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pending vertices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total: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|⋅</m:t>
                        </m:r>
                        <m:sSubSup>
                          <m:sSubSupPr>
                            <m:ctrlPr>
                              <a:rPr lang="en-US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p>
                        </m:sSubSup>
                      </m:e>
                    </m:nary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273A97E-54EB-4885-831B-E6C82A691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63" y="5230418"/>
                <a:ext cx="10640937" cy="614655"/>
              </a:xfrm>
              <a:prstGeom prst="rect">
                <a:avLst/>
              </a:prstGeom>
              <a:blipFill>
                <a:blip r:embed="rId6"/>
                <a:stretch>
                  <a:fillRect l="-916" b="-108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991229-0824-420B-8FBB-812AE312CB5B}"/>
                  </a:ext>
                </a:extLst>
              </p:cNvPr>
              <p:cNvSpPr/>
              <p:nvPr/>
            </p:nvSpPr>
            <p:spPr>
              <a:xfrm>
                <a:off x="9562117" y="676709"/>
                <a:ext cx="1968103" cy="605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≔ 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1/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991229-0824-420B-8FBB-812AE312C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117" y="676709"/>
                <a:ext cx="1968103" cy="6053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B8BC28-6C2A-4BE7-AF5E-CA3C6BFA7101}"/>
                  </a:ext>
                </a:extLst>
              </p:cNvPr>
              <p:cNvSpPr/>
              <p:nvPr/>
            </p:nvSpPr>
            <p:spPr>
              <a:xfrm>
                <a:off x="5364104" y="240339"/>
                <a:ext cx="4129517" cy="10525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Black box: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LOCAL rounds. Phase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sz="2800" b="0" i="1">
                        <a:latin typeface="Cambria Math" panose="02040503050406030204" pitchFamily="18" charset="0"/>
                      </a:rPr>
                      <m:t>≤|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B8BC28-6C2A-4BE7-AF5E-CA3C6BFA7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104" y="240339"/>
                <a:ext cx="4129517" cy="1052517"/>
              </a:xfrm>
              <a:prstGeom prst="rect">
                <a:avLst/>
              </a:prstGeom>
              <a:blipFill>
                <a:blip r:embed="rId8"/>
                <a:stretch>
                  <a:fillRect l="-589" r="-2062" b="-3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35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D181-2711-4FF6-8530-51F6EE2A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Memory analysis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A63075-27D8-49E4-B2B3-7509DFBB954B}"/>
                  </a:ext>
                </a:extLst>
              </p:cNvPr>
              <p:cNvSpPr txBox="1"/>
              <p:nvPr/>
            </p:nvSpPr>
            <p:spPr>
              <a:xfrm>
                <a:off x="1304043" y="3291331"/>
                <a:ext cx="105155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phase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zh-CN" sz="28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(for some constant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. 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A63075-27D8-49E4-B2B3-7509DFBB9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43" y="3291331"/>
                <a:ext cx="10515599" cy="523220"/>
              </a:xfrm>
              <a:prstGeom prst="rect">
                <a:avLst/>
              </a:prstGeom>
              <a:blipFill>
                <a:blip r:embed="rId3"/>
                <a:stretch>
                  <a:fillRect l="-1217" t="-11628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1BBF29-D592-4BB4-8D79-F8249359C16B}"/>
                  </a:ext>
                </a:extLst>
              </p:cNvPr>
              <p:cNvSpPr/>
              <p:nvPr/>
            </p:nvSpPr>
            <p:spPr>
              <a:xfrm>
                <a:off x="2771530" y="1955985"/>
                <a:ext cx="8404294" cy="1132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 err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80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global memory for phase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800" dirty="0"/>
                  <a:t>     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en-US" altLang="zh-CN" sz="2800" dirty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|⋅</m:t>
                        </m:r>
                        <m:sSubSup>
                          <m:sSub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1BBF29-D592-4BB4-8D79-F8249359C1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530" y="1955985"/>
                <a:ext cx="8404294" cy="1132490"/>
              </a:xfrm>
              <a:prstGeom prst="rect">
                <a:avLst/>
              </a:prstGeom>
              <a:blipFill>
                <a:blip r:embed="rId4"/>
                <a:stretch>
                  <a:fillRect t="-53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2739E1-CCCE-480A-9402-11D3698F1AC9}"/>
                  </a:ext>
                </a:extLst>
              </p:cNvPr>
              <p:cNvSpPr txBox="1"/>
              <p:nvPr/>
            </p:nvSpPr>
            <p:spPr>
              <a:xfrm>
                <a:off x="1005900" y="5018168"/>
                <a:ext cx="10515599" cy="109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Simple 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induction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shows (after setting big enough constants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):</a:t>
                </a:r>
              </a:p>
              <a:p>
                <a:r>
                  <a:rPr lang="en-US" altLang="zh-CN" sz="28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altLang="zh-CN" sz="2800" b="1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Global memory for phase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zh-CN" sz="2800" b="1" dirty="0">
                    <a:cs typeface="Calibri" panose="020F0502020204030204" pitchFamily="34" charset="0"/>
                  </a:rPr>
                  <a:t> </a:t>
                </a:r>
                <a:r>
                  <a:rPr lang="en-US" altLang="zh-C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at most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0" dirty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sSub>
                          <m:sSubPr>
                            <m:ctrlP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28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dirty="0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altLang="zh-CN" sz="2800" b="1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28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zh-CN" altLang="en-US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2739E1-CCCE-480A-9402-11D3698F1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00" y="5018168"/>
                <a:ext cx="10515599" cy="1091517"/>
              </a:xfrm>
              <a:prstGeom prst="rect">
                <a:avLst/>
              </a:prstGeom>
              <a:blipFill>
                <a:blip r:embed="rId5"/>
                <a:stretch>
                  <a:fillRect l="-1159" t="-5028" b="-11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A233AF-79E2-4949-9FE0-A721EF51C57D}"/>
                  </a:ext>
                </a:extLst>
              </p:cNvPr>
              <p:cNvSpPr/>
              <p:nvPr/>
            </p:nvSpPr>
            <p:spPr>
              <a:xfrm>
                <a:off x="2638550" y="3814551"/>
                <a:ext cx="8537274" cy="856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number of LOCAL 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blackbox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executions =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at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radius of collected neighborhoods)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A233AF-79E2-4949-9FE0-A721EF51C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550" y="3814551"/>
                <a:ext cx="8537274" cy="856004"/>
              </a:xfrm>
              <a:prstGeom prst="rect">
                <a:avLst/>
              </a:prstGeom>
              <a:blipFill>
                <a:blip r:embed="rId6"/>
                <a:stretch>
                  <a:fillRect l="-1143" t="-2857" r="-143" b="-1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31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47C2-C05F-46EE-A3D3-470FED80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Global Memory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C32C3B-B4D1-4066-A7C7-73D3377473AF}"/>
                  </a:ext>
                </a:extLst>
              </p:cNvPr>
              <p:cNvSpPr/>
              <p:nvPr/>
            </p:nvSpPr>
            <p:spPr>
              <a:xfrm>
                <a:off x="754089" y="3161370"/>
                <a:ext cx="7546674" cy="2361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 err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80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Total memory for phase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en-US" altLang="zh-CN" sz="2800" dirty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|⋅</m:t>
                        </m:r>
                        <m:sSubSup>
                          <m:sSub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p>
                        </m:sSubSup>
                      </m:e>
                    </m:nary>
                  </m:oMath>
                </a14:m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  <m:sSub>
                          <m:sSub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en-US" altLang="zh-CN" sz="2800" dirty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8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28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zh-CN" sz="2800" b="1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1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altLang="zh-CN" sz="2800" b="1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2800" b="1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en-US" altLang="zh-CN" sz="28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altLang="zh-CN" sz="28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28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altLang="zh-CN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d>
                              <m:dPr>
                                <m:ctrlPr>
                                  <a:rPr lang="en-US" altLang="zh-CN" sz="28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altLang="zh-CN" sz="2800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sup>
                        </m:sSubSup>
                      </m:e>
                    </m:nary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 dirty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sz="2800" i="1" dirty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d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endParaRPr lang="zh-CN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C32C3B-B4D1-4066-A7C7-73D337747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89" y="3161370"/>
                <a:ext cx="7546674" cy="2361159"/>
              </a:xfrm>
              <a:prstGeom prst="rect">
                <a:avLst/>
              </a:prstGeom>
              <a:blipFill>
                <a:blip r:embed="rId2"/>
                <a:stretch>
                  <a:fillRect t="-2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3E036C-E11E-46EE-8ACD-FED0A35E71B2}"/>
                  </a:ext>
                </a:extLst>
              </p:cNvPr>
              <p:cNvSpPr txBox="1"/>
              <p:nvPr/>
            </p:nvSpPr>
            <p:spPr>
              <a:xfrm>
                <a:off x="653941" y="2367413"/>
                <a:ext cx="10515599" cy="760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Induction hypothesis: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|≤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d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endParaRPr lang="zh-CN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3E036C-E11E-46EE-8ACD-FED0A35E7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41" y="2367413"/>
                <a:ext cx="10515599" cy="760529"/>
              </a:xfrm>
              <a:prstGeom prst="rect">
                <a:avLst/>
              </a:prstGeom>
              <a:blipFill>
                <a:blip r:embed="rId3"/>
                <a:stretch>
                  <a:fillRect l="-1159" b="-10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C7A4CF-976B-4E10-94B6-4BFCACE2939C}"/>
                  </a:ext>
                </a:extLst>
              </p:cNvPr>
              <p:cNvSpPr txBox="1"/>
              <p:nvPr/>
            </p:nvSpPr>
            <p:spPr>
              <a:xfrm>
                <a:off x="6749451" y="3256155"/>
                <a:ext cx="4923506" cy="561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C7A4CF-976B-4E10-94B6-4BFCACE29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451" y="3256155"/>
                <a:ext cx="4923506" cy="5613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8D40E5-B421-4BF7-8550-A58570EFCFB3}"/>
                  </a:ext>
                </a:extLst>
              </p:cNvPr>
              <p:cNvSpPr txBox="1"/>
              <p:nvPr/>
            </p:nvSpPr>
            <p:spPr>
              <a:xfrm>
                <a:off x="7544511" y="3912248"/>
                <a:ext cx="4128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Pick big enough constant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8D40E5-B421-4BF7-8550-A58570EF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511" y="3912248"/>
                <a:ext cx="4128446" cy="461665"/>
              </a:xfrm>
              <a:prstGeom prst="rect">
                <a:avLst/>
              </a:prstGeom>
              <a:blipFill>
                <a:blip r:embed="rId5"/>
                <a:stretch>
                  <a:fillRect l="-236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DB95ABD-DA8A-47EE-B52A-88EC8026FA81}"/>
              </a:ext>
            </a:extLst>
          </p:cNvPr>
          <p:cNvSpPr txBox="1"/>
          <p:nvPr/>
        </p:nvSpPr>
        <p:spPr>
          <a:xfrm>
            <a:off x="5004503" y="5336478"/>
            <a:ext cx="5348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Dominated by a geometric series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6BBE8F2-0338-42A3-B1E2-BFEAA74B16DD}"/>
                  </a:ext>
                </a:extLst>
              </p:cNvPr>
              <p:cNvSpPr/>
              <p:nvPr/>
            </p:nvSpPr>
            <p:spPr>
              <a:xfrm>
                <a:off x="4439815" y="844533"/>
                <a:ext cx="9590473" cy="1225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At time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for phase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Finished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executions of the black box. </a:t>
                </a: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(for some constant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. 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6BBE8F2-0338-42A3-B1E2-BFEAA74B1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5" y="844533"/>
                <a:ext cx="9590473" cy="1225335"/>
              </a:xfrm>
              <a:prstGeom prst="rect">
                <a:avLst/>
              </a:prstGeom>
              <a:blipFill>
                <a:blip r:embed="rId6"/>
                <a:stretch>
                  <a:fillRect t="-3980" b="-10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FB90E85-FE0A-4341-A99D-CB22EC2B5717}"/>
                  </a:ext>
                </a:extLst>
              </p:cNvPr>
              <p:cNvSpPr/>
              <p:nvPr/>
            </p:nvSpPr>
            <p:spPr>
              <a:xfrm>
                <a:off x="5325515" y="288083"/>
                <a:ext cx="2078711" cy="605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altLang="zh-CN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≔ 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800" dirty="0"/>
                  <a:t>)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FB90E85-FE0A-4341-A99D-CB22EC2B5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515" y="288083"/>
                <a:ext cx="2078711" cy="605359"/>
              </a:xfrm>
              <a:prstGeom prst="rect">
                <a:avLst/>
              </a:prstGeom>
              <a:blipFill>
                <a:blip r:embed="rId7"/>
                <a:stretch>
                  <a:fillRect l="-6158" r="-4985" b="-2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AA06986F-28D6-4F2B-8879-F679C3DCA0D5}"/>
              </a:ext>
            </a:extLst>
          </p:cNvPr>
          <p:cNvCxnSpPr>
            <a:cxnSpLocks/>
          </p:cNvCxnSpPr>
          <p:nvPr/>
        </p:nvCxnSpPr>
        <p:spPr>
          <a:xfrm>
            <a:off x="4050348" y="4966065"/>
            <a:ext cx="954155" cy="646026"/>
          </a:xfrm>
          <a:prstGeom prst="bentConnector3">
            <a:avLst>
              <a:gd name="adj1" fmla="val 138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1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2868-CC0D-45A1-82B6-35284A76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Local memory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0D3D8F-D669-465B-8D46-9EBBAE4F35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Recall: In phase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neighborhood requires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local memory,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“close” to some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&lt;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altLang="zh-CN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We’ve shown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d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≥1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d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&gt;2/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Then local memory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0D3D8F-D669-465B-8D46-9EBBAE4F35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20" r="-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FB4A-4458-4AA3-89ED-5D09435D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3EF41-A637-4AD6-9815-FA22AFDBF87C}"/>
              </a:ext>
            </a:extLst>
          </p:cNvPr>
          <p:cNvSpPr txBox="1"/>
          <p:nvPr/>
        </p:nvSpPr>
        <p:spPr>
          <a:xfrm>
            <a:off x="4506016" y="5512262"/>
            <a:ext cx="336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7EB524-6CC4-44C0-91DD-E21796F34D34}"/>
              </a:ext>
            </a:extLst>
          </p:cNvPr>
          <p:cNvSpPr txBox="1">
            <a:spLocks/>
          </p:cNvSpPr>
          <p:nvPr/>
        </p:nvSpPr>
        <p:spPr>
          <a:xfrm>
            <a:off x="838200" y="25490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Open Questions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784CD5-385A-40DD-9236-5D75FB23A5FF}"/>
                  </a:ext>
                </a:extLst>
              </p:cNvPr>
              <p:cNvSpPr/>
              <p:nvPr/>
            </p:nvSpPr>
            <p:spPr>
              <a:xfrm>
                <a:off x="1387566" y="4162510"/>
                <a:ext cx="828195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there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poly</m:t>
                    </m:r>
                    <m:func>
                      <m:func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MPC algorithm that can color constant-arboricity graphs using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(1)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colors? </a:t>
                </a:r>
              </a:p>
              <a:p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784CD5-385A-40DD-9236-5D75FB23A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566" y="4162510"/>
                <a:ext cx="8281957" cy="1384995"/>
              </a:xfrm>
              <a:prstGeom prst="rect">
                <a:avLst/>
              </a:prstGeom>
              <a:blipFill>
                <a:blip r:embed="rId2"/>
                <a:stretch>
                  <a:fillRect l="-1546" t="-4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9EA3B90-9A7F-494A-8121-34BC01719D34}"/>
              </a:ext>
            </a:extLst>
          </p:cNvPr>
          <p:cNvSpPr txBox="1"/>
          <p:nvPr/>
        </p:nvSpPr>
        <p:spPr>
          <a:xfrm>
            <a:off x="1387567" y="1535691"/>
            <a:ext cx="8405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Key idea: Use pipelining to reduce round complexity, while keeping near-linear global memory.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84E201-EFCA-455F-951B-CE94DDBA2062}"/>
              </a:ext>
            </a:extLst>
          </p:cNvPr>
          <p:cNvSpPr txBox="1"/>
          <p:nvPr/>
        </p:nvSpPr>
        <p:spPr>
          <a:xfrm>
            <a:off x="1387567" y="3564835"/>
            <a:ext cx="779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Does our technique have other applications?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17D7-9FE7-43D9-A6A7-666F3BAC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Massively Parallel Computation (MPC) Model 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7FF608-55F9-46C9-A14A-ECE1C19B77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7529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Input: Graph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vertices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edges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machines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each with memory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  (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̃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)</a:t>
                </a: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Computation proceeds in synchronous rounds</a:t>
                </a: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Optimize the round complexity</a:t>
                </a:r>
              </a:p>
              <a:p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7FF608-55F9-46C9-A14A-ECE1C19B7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7529"/>
                <a:ext cx="10515600" cy="4351338"/>
              </a:xfrm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1C1F6FFA-7561-4120-BEBB-757B3E0C1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81" y="3649759"/>
            <a:ext cx="878060" cy="878060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D1810E84-2177-4827-8F6D-5077752B8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81" y="4638637"/>
            <a:ext cx="878060" cy="878060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A3D5C4FC-4AD8-40EF-8281-9C04A4BDC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80" y="5627515"/>
            <a:ext cx="878060" cy="878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2766B2-C2A1-4D80-8557-E2F82C5DD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22" y="4308846"/>
            <a:ext cx="1544893" cy="153764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B2D81D-1886-4DB5-AC7C-F2DB7D16966A}"/>
              </a:ext>
            </a:extLst>
          </p:cNvPr>
          <p:cNvCxnSpPr>
            <a:cxnSpLocks/>
          </p:cNvCxnSpPr>
          <p:nvPr/>
        </p:nvCxnSpPr>
        <p:spPr>
          <a:xfrm flipV="1">
            <a:off x="2452851" y="4308846"/>
            <a:ext cx="592393" cy="5974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BB0BE9-7311-4E4F-AF90-8695C60988F0}"/>
              </a:ext>
            </a:extLst>
          </p:cNvPr>
          <p:cNvCxnSpPr>
            <a:cxnSpLocks/>
          </p:cNvCxnSpPr>
          <p:nvPr/>
        </p:nvCxnSpPr>
        <p:spPr>
          <a:xfrm flipV="1">
            <a:off x="2516749" y="5103716"/>
            <a:ext cx="490318" cy="44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47C851-DB69-4DF4-814E-42C0C32468A3}"/>
              </a:ext>
            </a:extLst>
          </p:cNvPr>
          <p:cNvCxnSpPr>
            <a:cxnSpLocks/>
          </p:cNvCxnSpPr>
          <p:nvPr/>
        </p:nvCxnSpPr>
        <p:spPr>
          <a:xfrm>
            <a:off x="2452851" y="5361028"/>
            <a:ext cx="592393" cy="6590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8A82BE-4421-4E64-92B5-D6122FE91EFF}"/>
                  </a:ext>
                </a:extLst>
              </p:cNvPr>
              <p:cNvSpPr txBox="1"/>
              <p:nvPr/>
            </p:nvSpPr>
            <p:spPr>
              <a:xfrm>
                <a:off x="507618" y="3655983"/>
                <a:ext cx="25722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Input graph partitioned among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machines</a:t>
                </a:r>
                <a:endParaRPr lang="zh-CN" altLang="en-US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8A82BE-4421-4E64-92B5-D6122FE91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18" y="3655983"/>
                <a:ext cx="2572233" cy="707886"/>
              </a:xfrm>
              <a:prstGeom prst="rect">
                <a:avLst/>
              </a:prstGeom>
              <a:blipFill>
                <a:blip r:embed="rId6"/>
                <a:stretch>
                  <a:fillRect l="-2370" t="-5172" r="-4265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D239B26D-B3C6-468B-AA21-E62C48ED86AB}"/>
              </a:ext>
            </a:extLst>
          </p:cNvPr>
          <p:cNvGrpSpPr/>
          <p:nvPr/>
        </p:nvGrpSpPr>
        <p:grpSpPr>
          <a:xfrm>
            <a:off x="4139696" y="4108808"/>
            <a:ext cx="1485703" cy="2127656"/>
            <a:chOff x="4059974" y="4096108"/>
            <a:chExt cx="1485703" cy="2127656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DE62B1C-65F6-4455-B17F-55F5F8078A98}"/>
                </a:ext>
              </a:extLst>
            </p:cNvPr>
            <p:cNvCxnSpPr>
              <a:cxnSpLocks/>
            </p:cNvCxnSpPr>
            <p:nvPr/>
          </p:nvCxnSpPr>
          <p:spPr>
            <a:xfrm>
              <a:off x="4071218" y="4202398"/>
              <a:ext cx="1397593" cy="8580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61055F8-6460-45ED-90C7-0C1218EA8849}"/>
                </a:ext>
              </a:extLst>
            </p:cNvPr>
            <p:cNvCxnSpPr>
              <a:cxnSpLocks/>
            </p:cNvCxnSpPr>
            <p:nvPr/>
          </p:nvCxnSpPr>
          <p:spPr>
            <a:xfrm>
              <a:off x="4071217" y="4296146"/>
              <a:ext cx="1397594" cy="18674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93A6578-DE94-4713-9AD8-651574D5B551}"/>
                </a:ext>
              </a:extLst>
            </p:cNvPr>
            <p:cNvCxnSpPr>
              <a:cxnSpLocks/>
            </p:cNvCxnSpPr>
            <p:nvPr/>
          </p:nvCxnSpPr>
          <p:spPr>
            <a:xfrm>
              <a:off x="4059974" y="5136011"/>
              <a:ext cx="14088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FFC72E0-C75B-4811-9E68-19D4329C7F73}"/>
                </a:ext>
              </a:extLst>
            </p:cNvPr>
            <p:cNvCxnSpPr>
              <a:cxnSpLocks/>
            </p:cNvCxnSpPr>
            <p:nvPr/>
          </p:nvCxnSpPr>
          <p:spPr>
            <a:xfrm>
              <a:off x="4124029" y="5331571"/>
              <a:ext cx="1157782" cy="8033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8F2A45B-1D6F-4128-A3B2-08F3800CD25B}"/>
                </a:ext>
              </a:extLst>
            </p:cNvPr>
            <p:cNvGrpSpPr/>
            <p:nvPr/>
          </p:nvGrpSpPr>
          <p:grpSpPr>
            <a:xfrm>
              <a:off x="4071217" y="4096108"/>
              <a:ext cx="1474460" cy="1822115"/>
              <a:chOff x="4020417" y="4244430"/>
              <a:chExt cx="1474460" cy="1822115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D57AC5D0-F140-4FC3-A165-0C3AF2B905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0417" y="4244430"/>
                <a:ext cx="1408837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4A1B10DC-09D6-48AD-9466-96D82AFCD6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14800" y="4350721"/>
                <a:ext cx="1303211" cy="75467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CC2DBDA9-048D-4A28-B4E0-E4084CF16D6F}"/>
                  </a:ext>
                </a:extLst>
              </p:cNvPr>
              <p:cNvCxnSpPr>
                <a:cxnSpLocks/>
                <a:stCxn id="7" idx="3"/>
              </p:cNvCxnSpPr>
              <p:nvPr/>
            </p:nvCxnSpPr>
            <p:spPr>
              <a:xfrm flipV="1">
                <a:off x="4150940" y="4398279"/>
                <a:ext cx="1343937" cy="166826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A3FFB22-8756-4F49-95DE-5F0E724059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6117" y="5229862"/>
              <a:ext cx="1267796" cy="9377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EB7C7E3-7538-4AF0-A242-0D1405EEBF2E}"/>
                </a:ext>
              </a:extLst>
            </p:cNvPr>
            <p:cNvCxnSpPr>
              <a:cxnSpLocks/>
            </p:cNvCxnSpPr>
            <p:nvPr/>
          </p:nvCxnSpPr>
          <p:spPr>
            <a:xfrm>
              <a:off x="4059974" y="6218008"/>
              <a:ext cx="1279038" cy="575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2C0648F-48C8-4A93-B838-743897228665}"/>
              </a:ext>
            </a:extLst>
          </p:cNvPr>
          <p:cNvGrpSpPr/>
          <p:nvPr/>
        </p:nvGrpSpPr>
        <p:grpSpPr>
          <a:xfrm>
            <a:off x="4172361" y="4116361"/>
            <a:ext cx="1408837" cy="2067470"/>
            <a:chOff x="4020417" y="4244430"/>
            <a:chExt cx="1408837" cy="2067470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1D4E70D-A427-4005-B3DE-556ECC043469}"/>
                </a:ext>
              </a:extLst>
            </p:cNvPr>
            <p:cNvCxnSpPr>
              <a:cxnSpLocks/>
            </p:cNvCxnSpPr>
            <p:nvPr/>
          </p:nvCxnSpPr>
          <p:spPr>
            <a:xfrm>
              <a:off x="4020417" y="4244430"/>
              <a:ext cx="14088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1A4D3DD-2001-4210-B2A8-D751FC10577A}"/>
                </a:ext>
              </a:extLst>
            </p:cNvPr>
            <p:cNvCxnSpPr>
              <a:cxnSpLocks/>
            </p:cNvCxnSpPr>
            <p:nvPr/>
          </p:nvCxnSpPr>
          <p:spPr>
            <a:xfrm>
              <a:off x="4020418" y="4350720"/>
              <a:ext cx="1397593" cy="8580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F2A294A-6E4E-4DFA-83BA-81A8744B66C2}"/>
                </a:ext>
              </a:extLst>
            </p:cNvPr>
            <p:cNvCxnSpPr>
              <a:cxnSpLocks/>
            </p:cNvCxnSpPr>
            <p:nvPr/>
          </p:nvCxnSpPr>
          <p:spPr>
            <a:xfrm>
              <a:off x="4020417" y="4444468"/>
              <a:ext cx="1397594" cy="18674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C7CCA2-09C4-4902-9270-DE6C3CF056C8}"/>
                  </a:ext>
                </a:extLst>
              </p:cNvPr>
              <p:cNvSpPr txBox="1"/>
              <p:nvPr/>
            </p:nvSpPr>
            <p:spPr>
              <a:xfrm>
                <a:off x="2749047" y="3342441"/>
                <a:ext cx="21969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Total data sent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zh-CN" altLang="en-US" sz="2000" b="1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C7CCA2-09C4-4902-9270-DE6C3CF05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47" y="3342441"/>
                <a:ext cx="2196981" cy="400110"/>
              </a:xfrm>
              <a:prstGeom prst="rect">
                <a:avLst/>
              </a:prstGeom>
              <a:blipFill>
                <a:blip r:embed="rId7"/>
                <a:stretch>
                  <a:fillRect l="-3056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311FC95-64E6-41DB-9B3C-D597374F92FA}"/>
                  </a:ext>
                </a:extLst>
              </p:cNvPr>
              <p:cNvSpPr txBox="1"/>
              <p:nvPr/>
            </p:nvSpPr>
            <p:spPr>
              <a:xfrm>
                <a:off x="5105645" y="3352615"/>
                <a:ext cx="2617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Total data received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zh-CN" altLang="en-US" sz="2000" b="1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311FC95-64E6-41DB-9B3C-D597374F9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645" y="3352615"/>
                <a:ext cx="2617184" cy="400110"/>
              </a:xfrm>
              <a:prstGeom prst="rect">
                <a:avLst/>
              </a:prstGeom>
              <a:blipFill>
                <a:blip r:embed="rId8"/>
                <a:stretch>
                  <a:fillRect l="-2564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644A49C-8F4C-4184-9D6C-39564929EED1}"/>
              </a:ext>
            </a:extLst>
          </p:cNvPr>
          <p:cNvGrpSpPr/>
          <p:nvPr/>
        </p:nvGrpSpPr>
        <p:grpSpPr>
          <a:xfrm>
            <a:off x="4152951" y="4118262"/>
            <a:ext cx="1443400" cy="1842675"/>
            <a:chOff x="4020417" y="4244430"/>
            <a:chExt cx="1443400" cy="1842675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07F8DDC-506D-4365-9DBB-016BDB0AB62B}"/>
                </a:ext>
              </a:extLst>
            </p:cNvPr>
            <p:cNvCxnSpPr>
              <a:cxnSpLocks/>
            </p:cNvCxnSpPr>
            <p:nvPr/>
          </p:nvCxnSpPr>
          <p:spPr>
            <a:xfrm>
              <a:off x="4020417" y="4244430"/>
              <a:ext cx="14088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C58FB50-13BC-4CC3-B648-7C134AC2C7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4800" y="4350721"/>
              <a:ext cx="1303211" cy="7546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F3726BF-5359-4536-81AF-13922B9497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9880" y="4418839"/>
              <a:ext cx="1343937" cy="16682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9E7433D-1CDC-4DE9-8F1B-1A1DDEF21BF7}"/>
              </a:ext>
            </a:extLst>
          </p:cNvPr>
          <p:cNvGrpSpPr/>
          <p:nvPr/>
        </p:nvGrpSpPr>
        <p:grpSpPr>
          <a:xfrm>
            <a:off x="4339374" y="3649759"/>
            <a:ext cx="2220564" cy="3067371"/>
            <a:chOff x="4259652" y="3637059"/>
            <a:chExt cx="2220564" cy="3067371"/>
          </a:xfrm>
        </p:grpSpPr>
        <p:pic>
          <p:nvPicPr>
            <p:cNvPr id="19" name="Picture 18" descr="A close up of a device&#10;&#10;Description automatically generated">
              <a:extLst>
                <a:ext uri="{FF2B5EF4-FFF2-40B4-BE49-F238E27FC236}">
                  <a16:creationId xmlns:a16="http://schemas.microsoft.com/office/drawing/2014/main" id="{9A963A03-7FD6-4454-B4B0-D3D382C7E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156" y="3637059"/>
              <a:ext cx="878060" cy="878060"/>
            </a:xfrm>
            <a:prstGeom prst="rect">
              <a:avLst/>
            </a:prstGeom>
          </p:spPr>
        </p:pic>
        <p:pic>
          <p:nvPicPr>
            <p:cNvPr id="20" name="Picture 19" descr="A close up of a device&#10;&#10;Description automatically generated">
              <a:extLst>
                <a:ext uri="{FF2B5EF4-FFF2-40B4-BE49-F238E27FC236}">
                  <a16:creationId xmlns:a16="http://schemas.microsoft.com/office/drawing/2014/main" id="{862C8AEA-CEE1-405D-B9CD-A52920195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156" y="4625937"/>
              <a:ext cx="878060" cy="878060"/>
            </a:xfrm>
            <a:prstGeom prst="rect">
              <a:avLst/>
            </a:prstGeom>
          </p:spPr>
        </p:pic>
        <p:pic>
          <p:nvPicPr>
            <p:cNvPr id="21" name="Picture 20" descr="A close up of a device&#10;&#10;Description automatically generated">
              <a:extLst>
                <a:ext uri="{FF2B5EF4-FFF2-40B4-BE49-F238E27FC236}">
                  <a16:creationId xmlns:a16="http://schemas.microsoft.com/office/drawing/2014/main" id="{15963F6C-782C-4F82-9248-AA9F806F4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155" y="5614815"/>
              <a:ext cx="878060" cy="87806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6B17908-B6B7-4BDE-AE6F-67436C1EB596}"/>
                </a:ext>
              </a:extLst>
            </p:cNvPr>
            <p:cNvSpPr txBox="1"/>
            <p:nvPr/>
          </p:nvSpPr>
          <p:spPr>
            <a:xfrm>
              <a:off x="4259652" y="6304320"/>
              <a:ext cx="1756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Round 1</a:t>
              </a:r>
              <a:endParaRPr lang="zh-CN" altLang="en-US" sz="20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078D519-6C5A-4E9C-B3FF-13C91959E0B8}"/>
              </a:ext>
            </a:extLst>
          </p:cNvPr>
          <p:cNvGrpSpPr/>
          <p:nvPr/>
        </p:nvGrpSpPr>
        <p:grpSpPr>
          <a:xfrm>
            <a:off x="6841337" y="3649759"/>
            <a:ext cx="2213225" cy="3092581"/>
            <a:chOff x="6761615" y="3637059"/>
            <a:chExt cx="2213225" cy="309258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9C1E7B3-8E77-4639-AFD7-C8E109CE98D8}"/>
                </a:ext>
              </a:extLst>
            </p:cNvPr>
            <p:cNvSpPr txBox="1"/>
            <p:nvPr/>
          </p:nvSpPr>
          <p:spPr>
            <a:xfrm>
              <a:off x="6761615" y="6329530"/>
              <a:ext cx="1756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Round 2</a:t>
              </a:r>
              <a:endParaRPr lang="zh-CN" altLang="en-US" sz="20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62" name="Picture 61" descr="A close up of a device&#10;&#10;Description automatically generated">
              <a:extLst>
                <a:ext uri="{FF2B5EF4-FFF2-40B4-BE49-F238E27FC236}">
                  <a16:creationId xmlns:a16="http://schemas.microsoft.com/office/drawing/2014/main" id="{52D91145-B7CE-481B-AC98-70F3D5C6D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780" y="3637059"/>
              <a:ext cx="878060" cy="878060"/>
            </a:xfrm>
            <a:prstGeom prst="rect">
              <a:avLst/>
            </a:prstGeom>
          </p:spPr>
        </p:pic>
        <p:pic>
          <p:nvPicPr>
            <p:cNvPr id="63" name="Picture 62" descr="A close up of a device&#10;&#10;Description automatically generated">
              <a:extLst>
                <a:ext uri="{FF2B5EF4-FFF2-40B4-BE49-F238E27FC236}">
                  <a16:creationId xmlns:a16="http://schemas.microsoft.com/office/drawing/2014/main" id="{18ED308F-B5F7-4D53-97DD-169AD150B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780" y="4625937"/>
              <a:ext cx="878060" cy="878060"/>
            </a:xfrm>
            <a:prstGeom prst="rect">
              <a:avLst/>
            </a:prstGeom>
          </p:spPr>
        </p:pic>
        <p:pic>
          <p:nvPicPr>
            <p:cNvPr id="64" name="Picture 63" descr="A close up of a device&#10;&#10;Description automatically generated">
              <a:extLst>
                <a:ext uri="{FF2B5EF4-FFF2-40B4-BE49-F238E27FC236}">
                  <a16:creationId xmlns:a16="http://schemas.microsoft.com/office/drawing/2014/main" id="{F3415332-44B4-43C4-8834-3D6C61F51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779" y="5614815"/>
              <a:ext cx="878060" cy="87806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D9350C5-029A-45D7-B00B-3037D2556F9C}"/>
              </a:ext>
            </a:extLst>
          </p:cNvPr>
          <p:cNvGrpSpPr/>
          <p:nvPr/>
        </p:nvGrpSpPr>
        <p:grpSpPr>
          <a:xfrm>
            <a:off x="6634320" y="4108808"/>
            <a:ext cx="1420080" cy="2127656"/>
            <a:chOff x="6554598" y="4096108"/>
            <a:chExt cx="1420080" cy="2127656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2260E872-32F9-4368-9B8E-DD7D1E89372B}"/>
                </a:ext>
              </a:extLst>
            </p:cNvPr>
            <p:cNvCxnSpPr>
              <a:cxnSpLocks/>
            </p:cNvCxnSpPr>
            <p:nvPr/>
          </p:nvCxnSpPr>
          <p:spPr>
            <a:xfrm>
              <a:off x="6565842" y="4202398"/>
              <a:ext cx="1397593" cy="8580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FCC860D8-6510-4E46-A889-357416C8A8AC}"/>
                </a:ext>
              </a:extLst>
            </p:cNvPr>
            <p:cNvCxnSpPr>
              <a:cxnSpLocks/>
            </p:cNvCxnSpPr>
            <p:nvPr/>
          </p:nvCxnSpPr>
          <p:spPr>
            <a:xfrm>
              <a:off x="6565841" y="4296146"/>
              <a:ext cx="1397594" cy="18674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E9F69C9-51F7-4DCC-911C-D0042F7DF8F0}"/>
                </a:ext>
              </a:extLst>
            </p:cNvPr>
            <p:cNvCxnSpPr>
              <a:cxnSpLocks/>
            </p:cNvCxnSpPr>
            <p:nvPr/>
          </p:nvCxnSpPr>
          <p:spPr>
            <a:xfrm>
              <a:off x="6554598" y="5136011"/>
              <a:ext cx="14088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BBFA4CA-1035-447A-BD95-B52E1F662C73}"/>
                </a:ext>
              </a:extLst>
            </p:cNvPr>
            <p:cNvCxnSpPr>
              <a:cxnSpLocks/>
            </p:cNvCxnSpPr>
            <p:nvPr/>
          </p:nvCxnSpPr>
          <p:spPr>
            <a:xfrm>
              <a:off x="6618653" y="5331571"/>
              <a:ext cx="1157782" cy="8033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7CDEF67-336B-476C-B917-AD8BC37CDB1E}"/>
                </a:ext>
              </a:extLst>
            </p:cNvPr>
            <p:cNvGrpSpPr/>
            <p:nvPr/>
          </p:nvGrpSpPr>
          <p:grpSpPr>
            <a:xfrm>
              <a:off x="6565841" y="4096108"/>
              <a:ext cx="1408837" cy="1809415"/>
              <a:chOff x="4020417" y="4244430"/>
              <a:chExt cx="1408837" cy="1809415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233CCE49-1AFD-4E26-A7D1-6B550607F6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0417" y="4244430"/>
                <a:ext cx="1408837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F7C34C5F-27F3-48C9-A645-6259B1B26C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14800" y="4350721"/>
                <a:ext cx="1303211" cy="75467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386A5456-CAB5-444D-A189-DEF852EC2F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71218" y="4385579"/>
                <a:ext cx="1343937" cy="166826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1A2C1B1-99DE-4554-B53C-CFB0D01AB7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0741" y="5229862"/>
              <a:ext cx="1267796" cy="9377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8CCBA64-0025-451D-A9E9-DB9F694D9F5D}"/>
                </a:ext>
              </a:extLst>
            </p:cNvPr>
            <p:cNvCxnSpPr>
              <a:cxnSpLocks/>
            </p:cNvCxnSpPr>
            <p:nvPr/>
          </p:nvCxnSpPr>
          <p:spPr>
            <a:xfrm>
              <a:off x="6554598" y="6218008"/>
              <a:ext cx="1279038" cy="575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F089B0FE-B09F-4CE6-A720-9671B80EBB1F}"/>
                  </a:ext>
                </a:extLst>
              </p:cNvPr>
              <p:cNvSpPr/>
              <p:nvPr/>
            </p:nvSpPr>
            <p:spPr>
              <a:xfrm>
                <a:off x="8412062" y="1727302"/>
                <a:ext cx="3479800" cy="170169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Supports many primitives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rounds: sorting, prefix sum, array queries, etc. </a:t>
                </a:r>
              </a:p>
              <a:p>
                <a:pPr algn="ctr"/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[Goodrich-</a:t>
                </a:r>
                <a:r>
                  <a:rPr lang="en-US" altLang="zh-CN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Sitchinava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Zhang’11, …]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F089B0FE-B09F-4CE6-A720-9671B80EB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062" y="1727302"/>
                <a:ext cx="3479800" cy="1701698"/>
              </a:xfrm>
              <a:prstGeom prst="roundRect">
                <a:avLst/>
              </a:prstGeom>
              <a:blipFill>
                <a:blip r:embed="rId9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B3AD253-A619-4527-AB5E-0915EABE04BA}"/>
                  </a:ext>
                </a:extLst>
              </p:cNvPr>
              <p:cNvSpPr txBox="1"/>
              <p:nvPr/>
            </p:nvSpPr>
            <p:spPr>
              <a:xfrm>
                <a:off x="9054561" y="4775848"/>
                <a:ext cx="14061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B3AD253-A619-4527-AB5E-0915EABE0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561" y="4775848"/>
                <a:ext cx="1406178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7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uiExpand="1"/>
      <p:bldP spid="53" grpId="0" uiExpand="1"/>
      <p:bldP spid="54" grpId="0" uiExpand="1"/>
      <p:bldP spid="92" grpId="0" animBg="1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C422EB-0458-4D66-8C62-D44D0D2858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6059" y="1870603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Three memory regimes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(for constant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CN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):</a:t>
                </a:r>
              </a:p>
              <a:p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C422EB-0458-4D66-8C62-D44D0D285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6059" y="1870603"/>
                <a:ext cx="10515600" cy="4351338"/>
              </a:xfrm>
              <a:blipFill>
                <a:blip r:embed="rId3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48C6069A-518F-4D34-B68D-66E2E3A4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MPC: Maximal Matching and Maximal Independent Set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AEEB1B-69A7-4AD4-928C-D63488310AFA}"/>
                  </a:ext>
                </a:extLst>
              </p:cNvPr>
              <p:cNvSpPr txBox="1"/>
              <p:nvPr/>
            </p:nvSpPr>
            <p:spPr>
              <a:xfrm>
                <a:off x="825500" y="2723494"/>
                <a:ext cx="2536825" cy="1030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p>
                      </m:sSup>
                    </m:oMath>
                  </m:oMathPara>
                </a14:m>
                <a:endParaRPr lang="en-US" altLang="zh-CN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(strongly super-linear)	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AEEB1B-69A7-4AD4-928C-D63488310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0" y="2723494"/>
                <a:ext cx="2536825" cy="1030410"/>
              </a:xfrm>
              <a:prstGeom prst="rect">
                <a:avLst/>
              </a:prstGeom>
              <a:blipFill>
                <a:blip r:embed="rId4"/>
                <a:stretch>
                  <a:fillRect l="-2398" r="-4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1F866D-61C9-4C55-9800-FADF2F2EAA21}"/>
                  </a:ext>
                </a:extLst>
              </p:cNvPr>
              <p:cNvSpPr txBox="1"/>
              <p:nvPr/>
            </p:nvSpPr>
            <p:spPr>
              <a:xfrm>
                <a:off x="1279525" y="3681883"/>
                <a:ext cx="1641475" cy="1025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altLang="zh-CN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altLang="zh-CN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near-linear)	</a:t>
                </a:r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1F866D-61C9-4C55-9800-FADF2F2EA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525" y="3681883"/>
                <a:ext cx="1641475" cy="1025409"/>
              </a:xfrm>
              <a:prstGeom prst="rect">
                <a:avLst/>
              </a:prstGeom>
              <a:blipFill>
                <a:blip r:embed="rId5"/>
                <a:stretch>
                  <a:fillRect l="-4089" t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30A165-8ABD-4C6C-B6A2-2F7B0CEB2C16}"/>
                  </a:ext>
                </a:extLst>
              </p:cNvPr>
              <p:cNvSpPr txBox="1"/>
              <p:nvPr/>
            </p:nvSpPr>
            <p:spPr>
              <a:xfrm>
                <a:off x="912812" y="4943653"/>
                <a:ext cx="2273300" cy="1030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(s</a:t>
                </a:r>
                <a:r>
                  <a:rPr lang="en-US" altLang="zh-CN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trongly sub-linear)	</a:t>
                </a:r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30A165-8ABD-4C6C-B6A2-2F7B0CEB2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12" y="4943653"/>
                <a:ext cx="2273300" cy="1030410"/>
              </a:xfrm>
              <a:prstGeom prst="rect">
                <a:avLst/>
              </a:prstGeom>
              <a:blipFill>
                <a:blip r:embed="rId6"/>
                <a:stretch>
                  <a:fillRect l="-2949" r="-2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2760A17-EF37-4AD3-B7A1-03589FFBC5FA}"/>
              </a:ext>
            </a:extLst>
          </p:cNvPr>
          <p:cNvSpPr txBox="1"/>
          <p:nvPr/>
        </p:nvSpPr>
        <p:spPr>
          <a:xfrm>
            <a:off x="272653" y="2374186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easy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AB4F46-F7EB-4244-9F1C-3F6B56380575}"/>
              </a:ext>
            </a:extLst>
          </p:cNvPr>
          <p:cNvSpPr txBox="1"/>
          <p:nvPr/>
        </p:nvSpPr>
        <p:spPr>
          <a:xfrm>
            <a:off x="272653" y="5615344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hard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4503CDA-E9C4-4D5A-8E44-D0A838808A33}"/>
              </a:ext>
            </a:extLst>
          </p:cNvPr>
          <p:cNvSpPr/>
          <p:nvPr/>
        </p:nvSpPr>
        <p:spPr>
          <a:xfrm>
            <a:off x="392906" y="2841488"/>
            <a:ext cx="317500" cy="278565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2E4051-2B94-45B3-A3DC-B19B36124353}"/>
                  </a:ext>
                </a:extLst>
              </p:cNvPr>
              <p:cNvSpPr txBox="1"/>
              <p:nvPr/>
            </p:nvSpPr>
            <p:spPr>
              <a:xfrm>
                <a:off x="3336925" y="2696998"/>
                <a:ext cx="8633222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(1)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Maximal Matching 	    [</a:t>
                </a:r>
                <a:r>
                  <a:rPr lang="en-US" altLang="zh-CN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Lattanzi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-Moseley-Suri-</a:t>
                </a:r>
                <a:r>
                  <a:rPr lang="en-US" altLang="zh-CN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Vassilvitskii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SPAA’11]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(1)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Maximal Independent Set          		    [Harvey-</a:t>
                </a:r>
                <a:r>
                  <a:rPr lang="en-US" altLang="zh-CN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Liaw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-Liu, SPAA’18] 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endParaRPr lang="zh-CN" altLang="en-US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2E4051-2B94-45B3-A3DC-B19B36124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25" y="2696998"/>
                <a:ext cx="8633222" cy="984885"/>
              </a:xfrm>
              <a:prstGeom prst="rect">
                <a:avLst/>
              </a:prstGeom>
              <a:blipFill>
                <a:blip r:embed="rId7"/>
                <a:stretch>
                  <a:fillRect t="-3086" r="-13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299CAB-3027-4D83-B720-3A825BF26947}"/>
                  </a:ext>
                </a:extLst>
              </p:cNvPr>
              <p:cNvSpPr txBox="1"/>
              <p:nvPr/>
            </p:nvSpPr>
            <p:spPr>
              <a:xfrm>
                <a:off x="3311524" y="3501394"/>
                <a:ext cx="865862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zh-CN" sz="20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Maximal Independent Set </a:t>
                </a:r>
              </a:p>
              <a:p>
                <a:pPr algn="r"/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altLang="zh-CN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Ghaffari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Gouleakis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-Konrad-</a:t>
                </a:r>
                <a:r>
                  <a:rPr lang="en-US" altLang="zh-CN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Mitrović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Rubinfeld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PODC’18]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zh-CN" sz="20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Maximal Matching       [</a:t>
                </a:r>
                <a:r>
                  <a:rPr lang="en-US" altLang="zh-CN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Behnezhad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Hajiaghayi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-Harris, FOCS'19]</a:t>
                </a:r>
              </a:p>
              <a:p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299CAB-3027-4D83-B720-3A825BF26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24" y="3501394"/>
                <a:ext cx="8658623" cy="1323439"/>
              </a:xfrm>
              <a:prstGeom prst="rect">
                <a:avLst/>
              </a:prstGeom>
              <a:blipFill>
                <a:blip r:embed="rId8"/>
                <a:stretch>
                  <a:fillRect t="-2304" r="-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B08866-E25C-43BB-A51F-0064AA54E452}"/>
                  </a:ext>
                </a:extLst>
              </p:cNvPr>
              <p:cNvSpPr txBox="1"/>
              <p:nvPr/>
            </p:nvSpPr>
            <p:spPr>
              <a:xfrm>
                <a:off x="3311524" y="4969054"/>
                <a:ext cx="8601075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𝑂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Maximal Matching &amp; MIS		     [</a:t>
                </a:r>
                <a:r>
                  <a:rPr lang="en-US" altLang="zh-CN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Ghaffari-Uitto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SODA'19]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B08866-E25C-43BB-A51F-0064AA54E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24" y="4969054"/>
                <a:ext cx="8601075" cy="465064"/>
              </a:xfrm>
              <a:prstGeom prst="rect">
                <a:avLst/>
              </a:prstGeom>
              <a:blipFill>
                <a:blip r:embed="rId9"/>
                <a:stretch>
                  <a:fillRect r="-213"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9EDF23-6785-4F0D-856C-414C3A04BD8E}"/>
              </a:ext>
            </a:extLst>
          </p:cNvPr>
          <p:cNvCxnSpPr>
            <a:cxnSpLocks/>
          </p:cNvCxnSpPr>
          <p:nvPr/>
        </p:nvCxnSpPr>
        <p:spPr>
          <a:xfrm>
            <a:off x="825500" y="4691234"/>
            <a:ext cx="11087099" cy="12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89ED99-CAF9-4AB8-9E4B-A89129DC2615}"/>
              </a:ext>
            </a:extLst>
          </p:cNvPr>
          <p:cNvCxnSpPr>
            <a:cxnSpLocks/>
          </p:cNvCxnSpPr>
          <p:nvPr/>
        </p:nvCxnSpPr>
        <p:spPr>
          <a:xfrm>
            <a:off x="825500" y="3426976"/>
            <a:ext cx="11061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2330F2C-DA87-4C6E-B97D-1DD03F7D4BD0}"/>
              </a:ext>
            </a:extLst>
          </p:cNvPr>
          <p:cNvSpPr/>
          <p:nvPr/>
        </p:nvSpPr>
        <p:spPr>
          <a:xfrm>
            <a:off x="887925" y="4858508"/>
            <a:ext cx="2411973" cy="97501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19FF108-E4AC-4E6F-931E-0A8384C8627F}"/>
                  </a:ext>
                </a:extLst>
              </p:cNvPr>
              <p:cNvSpPr/>
              <p:nvPr/>
            </p:nvSpPr>
            <p:spPr>
              <a:xfrm>
                <a:off x="3336925" y="5514055"/>
                <a:ext cx="885507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Conditional 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rounds.       </a:t>
                </a:r>
                <a:r>
                  <a:rPr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Ghaffari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Kuhn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Uitto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FOCS’19]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19FF108-E4AC-4E6F-931E-0A8384C86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25" y="5514055"/>
                <a:ext cx="8855075" cy="707886"/>
              </a:xfrm>
              <a:prstGeom prst="rect">
                <a:avLst/>
              </a:prstGeom>
              <a:blipFill>
                <a:blip r:embed="rId10"/>
                <a:stretch>
                  <a:fillRect l="-688" t="-5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6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6" grpId="0"/>
      <p:bldP spid="2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B478-A3F9-4A27-82E1-47CFD9C5B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MM and MIS on 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Sparse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 graphs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2B4881-E8AE-4B21-9C1E-66B9AC749B65}"/>
                  </a:ext>
                </a:extLst>
              </p:cNvPr>
              <p:cNvSpPr txBox="1"/>
              <p:nvPr/>
            </p:nvSpPr>
            <p:spPr>
              <a:xfrm>
                <a:off x="838199" y="1489799"/>
                <a:ext cx="9948333" cy="476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(MPC local memory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0&lt;</m:t>
                    </m:r>
                    <m:r>
                      <a:rPr lang="en-US" altLang="zh-CN" sz="24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𝛿</m:t>
                    </m:r>
                    <m:r>
                      <a:rPr lang="en-US" altLang="zh-CN" sz="24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&lt;1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global memory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poly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2B4881-E8AE-4B21-9C1E-66B9AC749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89799"/>
                <a:ext cx="9948333" cy="476028"/>
              </a:xfrm>
              <a:prstGeom prst="rect">
                <a:avLst/>
              </a:prstGeom>
              <a:blipFill>
                <a:blip r:embed="rId2"/>
                <a:stretch>
                  <a:fillRect l="-919" t="-6410" b="-29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58BD9C-B6AB-47E8-9F80-68625CDDEF94}"/>
                  </a:ext>
                </a:extLst>
              </p:cNvPr>
              <p:cNvSpPr txBox="1"/>
              <p:nvPr/>
            </p:nvSpPr>
            <p:spPr>
              <a:xfrm>
                <a:off x="817868" y="2121963"/>
                <a:ext cx="10515599" cy="121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𝑂</m:t>
                    </m:r>
                    <m:sSup>
                      <m:sSupPr>
                        <m:ctrlPr>
                          <a:rPr lang="en-US" altLang="zh-CN" sz="240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40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240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altLang="zh-CN" sz="2400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2400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zh-CN" sz="240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altLang="zh-CN" sz="24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MIS on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trees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                  [Brandt-Fischer-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Uitto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SIROCCO’19]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𝑂</m:t>
                    </m:r>
                    <m:sSup>
                      <m:sSupPr>
                        <m:ctrlPr>
                          <a:rPr lang="en-US" altLang="zh-CN" sz="240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40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240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altLang="zh-CN" sz="2400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2400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zh-CN" sz="240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4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MIS &amp; MM on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bounded-</a:t>
                </a:r>
                <a:r>
                  <a:rPr lang="en-US" altLang="zh-CN" sz="24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arboricity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graphs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algn="r"/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Behnezhad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-Brandt-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Derakhshan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-Fischer-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Hajiaghayi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-Karp-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Uitto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PODC’19]</a:t>
                </a:r>
                <a:endParaRPr lang="zh-CN" altLang="en-US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58BD9C-B6AB-47E8-9F80-68625CDDE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68" y="2121963"/>
                <a:ext cx="10515599" cy="1217000"/>
              </a:xfrm>
              <a:prstGeom prst="rect">
                <a:avLst/>
              </a:prstGeom>
              <a:blipFill>
                <a:blip r:embed="rId3"/>
                <a:stretch>
                  <a:fillRect l="-116" t="-3000" r="-928" b="-10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E9B1A0-E76E-4879-80D6-7F83181C44CD}"/>
                  </a:ext>
                </a:extLst>
              </p:cNvPr>
              <p:cNvSpPr txBox="1"/>
              <p:nvPr/>
            </p:nvSpPr>
            <p:spPr>
              <a:xfrm>
                <a:off x="6123648" y="4550291"/>
                <a:ext cx="548081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Matches the [GKU’19] conditional lower bound for Maximal Matching, which even holds for </a:t>
                </a:r>
                <a:r>
                  <a:rPr lang="en-US" altLang="zh-C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trees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zh-CN" altLang="en-US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E9B1A0-E76E-4879-80D6-7F83181C4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648" y="4550291"/>
                <a:ext cx="5480810" cy="1384995"/>
              </a:xfrm>
              <a:prstGeom prst="rect">
                <a:avLst/>
              </a:prstGeom>
              <a:blipFill>
                <a:blip r:embed="rId4"/>
                <a:stretch>
                  <a:fillRect l="-2336" t="-3947" r="-1669" b="-1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DE98AA-B1CE-4DED-9717-6E1D7CF73480}"/>
                  </a:ext>
                </a:extLst>
              </p:cNvPr>
              <p:cNvSpPr/>
              <p:nvPr/>
            </p:nvSpPr>
            <p:spPr>
              <a:xfrm>
                <a:off x="587542" y="3448481"/>
                <a:ext cx="11016916" cy="79588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This work: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𝑶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zh-CN" sz="28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altLang="zh-CN" sz="2800" b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𝐥𝐨𝐠</m:t>
                        </m:r>
                      </m:fName>
                      <m:e>
                        <m:func>
                          <m:func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altLang="zh-CN" sz="2800" b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𝒏</m:t>
                            </m:r>
                          </m:e>
                        </m:func>
                      </m:e>
                    </m:func>
                    <m:r>
                      <a:rPr lang="en-US" altLang="zh-CN" sz="2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round MIS &amp; MM on bounded-</a:t>
                </a:r>
                <a:r>
                  <a:rPr lang="en-US" altLang="zh-CN" sz="28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arboricity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graphs</a:t>
                </a:r>
                <a:endParaRPr lang="zh-CN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DE98AA-B1CE-4DED-9717-6E1D7CF73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42" y="3448481"/>
                <a:ext cx="11016916" cy="795889"/>
              </a:xfrm>
              <a:prstGeom prst="rect">
                <a:avLst/>
              </a:prstGeom>
              <a:blipFill>
                <a:blip r:embed="rId5"/>
                <a:stretch>
                  <a:fillRect b="-3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AE60CEE-9D02-4E00-88BF-7B87B6814050}"/>
                  </a:ext>
                </a:extLst>
              </p:cNvPr>
              <p:cNvSpPr/>
              <p:nvPr/>
            </p:nvSpPr>
            <p:spPr>
              <a:xfrm>
                <a:off x="587542" y="4466836"/>
                <a:ext cx="5107405" cy="155190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4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Arboricity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minimum number of forests that the edges of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can be partitioned into.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small: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“sparse everywhere”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AE60CEE-9D02-4E00-88BF-7B87B6814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42" y="4466836"/>
                <a:ext cx="5107405" cy="1551907"/>
              </a:xfrm>
              <a:prstGeom prst="roundRect">
                <a:avLst/>
              </a:prstGeom>
              <a:blipFill>
                <a:blip r:embed="rId6"/>
                <a:stretch>
                  <a:fillRect l="-238" t="-2734" b="-89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7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B478-A3F9-4A27-82E1-47CFD9C5B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Vertex Coloring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58BD9C-B6AB-47E8-9F80-68625CDDEF94}"/>
              </a:ext>
            </a:extLst>
          </p:cNvPr>
          <p:cNvSpPr txBox="1"/>
          <p:nvPr/>
        </p:nvSpPr>
        <p:spPr>
          <a:xfrm>
            <a:off x="3303173" y="1987314"/>
            <a:ext cx="8601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E8677-9757-4073-8B4E-08CC3841BA30}"/>
                  </a:ext>
                </a:extLst>
              </p:cNvPr>
              <p:cNvSpPr txBox="1"/>
              <p:nvPr/>
            </p:nvSpPr>
            <p:spPr>
              <a:xfrm>
                <a:off x="811510" y="3048739"/>
                <a:ext cx="1076625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fewer colors for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sparse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graphs?</a:t>
                </a: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graph with arboricity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has a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-coloring.</a:t>
                </a: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a coloring algorithm implies MIS/MM algorithms)</a:t>
                </a: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LOCAL algo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-coloring    [Barenboim-Elkin, PODC’08]</a:t>
                </a:r>
              </a:p>
              <a:p>
                <a:pPr algn="r"/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[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Ghaffari-Lymouri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DISC‘17] </a:t>
                </a:r>
              </a:p>
              <a:p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E8677-9757-4073-8B4E-08CC3841B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10" y="3048739"/>
                <a:ext cx="10766258" cy="2677656"/>
              </a:xfrm>
              <a:prstGeom prst="rect">
                <a:avLst/>
              </a:prstGeom>
              <a:blipFill>
                <a:blip r:embed="rId3"/>
                <a:stretch>
                  <a:fillRect l="-849" t="-1822" r="-1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D9671E-46AA-496A-AFDF-85131A356729}"/>
                  </a:ext>
                </a:extLst>
              </p:cNvPr>
              <p:cNvSpPr txBox="1"/>
              <p:nvPr/>
            </p:nvSpPr>
            <p:spPr>
              <a:xfrm>
                <a:off x="811510" y="2187369"/>
                <a:ext cx="107662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func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-coloring 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algn="r"/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[Chang-Fischer-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Ghaffari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Uitto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-Zheng, PODC’19] + [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Rozhoň-Ghaffari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STOC’20]  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D9671E-46AA-496A-AFDF-85131A356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10" y="2187369"/>
                <a:ext cx="10766257" cy="830997"/>
              </a:xfrm>
              <a:prstGeom prst="rect">
                <a:avLst/>
              </a:prstGeom>
              <a:blipFill>
                <a:blip r:embed="rId4"/>
                <a:stretch>
                  <a:fillRect l="-113" t="-5882" r="-2831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CA8CB1-88FF-4768-BF86-41EE406B88A3}"/>
                  </a:ext>
                </a:extLst>
              </p:cNvPr>
              <p:cNvSpPr txBox="1"/>
              <p:nvPr/>
            </p:nvSpPr>
            <p:spPr>
              <a:xfrm>
                <a:off x="811510" y="4952567"/>
                <a:ext cx="10957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Open question: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poly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MPC constant-coloring on graphs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 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CA8CB1-88FF-4768-BF86-41EE406B8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10" y="4952567"/>
                <a:ext cx="10957157" cy="461665"/>
              </a:xfrm>
              <a:prstGeom prst="rect">
                <a:avLst/>
              </a:prstGeom>
              <a:blipFill>
                <a:blip r:embed="rId5"/>
                <a:stretch>
                  <a:fillRect l="-834" t="-10526" r="-890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095AD4B-0CF9-4A3A-A61C-C36A8E266E99}"/>
                  </a:ext>
                </a:extLst>
              </p:cNvPr>
              <p:cNvSpPr/>
              <p:nvPr/>
            </p:nvSpPr>
            <p:spPr>
              <a:xfrm>
                <a:off x="474132" y="5514057"/>
                <a:ext cx="11430115" cy="7078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This work: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𝑶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zh-CN" sz="2800" b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altLang="zh-CN" sz="2800" b="1" i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𝐥𝐨𝐠</m:t>
                        </m:r>
                      </m:fName>
                      <m:e>
                        <m:func>
                          <m:funcPr>
                            <m:ctrlPr>
                              <a:rPr lang="en-US" altLang="zh-CN" sz="2800" b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altLang="zh-CN" sz="2800" b="1" i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𝒏</m:t>
                            </m:r>
                          </m:e>
                        </m:func>
                      </m:e>
                    </m:func>
                    <m:r>
                      <a:rPr lang="en-US" altLang="zh-CN" sz="28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4-coloring on </a:t>
                </a:r>
                <a:r>
                  <a:rPr lang="en-US" altLang="zh-CN" sz="28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trees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with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global memory</a:t>
                </a:r>
                <a:endParaRPr lang="zh-CN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095AD4B-0CF9-4A3A-A61C-C36A8E266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32" y="5514057"/>
                <a:ext cx="11430115" cy="707886"/>
              </a:xfrm>
              <a:prstGeom prst="rect">
                <a:avLst/>
              </a:prstGeom>
              <a:blipFill>
                <a:blip r:embed="rId6"/>
                <a:stretch>
                  <a:fillRect l="-1066" r="-266" b="-10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510CA2-7A11-44B9-B533-6A29088483EF}"/>
                  </a:ext>
                </a:extLst>
              </p:cNvPr>
              <p:cNvSpPr txBox="1"/>
              <p:nvPr/>
            </p:nvSpPr>
            <p:spPr>
              <a:xfrm>
                <a:off x="838199" y="1489799"/>
                <a:ext cx="10240617" cy="4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(MPC local memory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0&lt;</m:t>
                    </m:r>
                    <m:r>
                      <a:rPr lang="en-US" altLang="zh-CN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  <m:r>
                      <a:rPr lang="en-US" altLang="zh-CN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&lt;1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global memory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poly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510CA2-7A11-44B9-B533-6A2908848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89799"/>
                <a:ext cx="10240617" cy="479298"/>
              </a:xfrm>
              <a:prstGeom prst="rect">
                <a:avLst/>
              </a:prstGeom>
              <a:blipFill>
                <a:blip r:embed="rId7"/>
                <a:stretch>
                  <a:fillRect l="-893" t="-6329" b="-27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96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4A744-DBED-452C-AD69-63675AA21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761134" cy="46672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Step 1: “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Degree-reduction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”: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Find a matching (or independent set)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such that: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After removal, the remaining graph has max 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Step 2: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Apply the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rad>
                      </m:e>
                    </m:d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-round MPC algorithm [Ghaffari-Uitto’19] to solve the remaining graph.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Combine the solutions and return.</a:t>
                </a: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4A744-DBED-452C-AD69-63675AA21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761134" cy="4667251"/>
              </a:xfrm>
              <a:blipFill>
                <a:blip r:embed="rId2"/>
                <a:stretch>
                  <a:fillRect l="-1133" t="-2089" r="-680" b="-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1736FE61-827D-4F99-94CA-A7E257CC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MIS &amp; MM [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Behnezhad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 et al. PODC’19]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D7D50EB-38D7-4E0C-8BFD-E03FC1E00F13}"/>
                  </a:ext>
                </a:extLst>
              </p:cNvPr>
              <p:cNvSpPr/>
              <p:nvPr/>
            </p:nvSpPr>
            <p:spPr>
              <a:xfrm>
                <a:off x="6400801" y="5574243"/>
                <a:ext cx="4826000" cy="54186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Step 2: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rad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rounds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D7D50EB-38D7-4E0C-8BFD-E03FC1E00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1" y="5574243"/>
                <a:ext cx="4826000" cy="541867"/>
              </a:xfrm>
              <a:prstGeom prst="roundRect">
                <a:avLst/>
              </a:prstGeom>
              <a:blipFill>
                <a:blip r:embed="rId3"/>
                <a:stretch>
                  <a:fillRect l="-126" r="-126" b="-208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DEEF841-8C4C-4809-8FBB-0C525D923E5F}"/>
                  </a:ext>
                </a:extLst>
              </p:cNvPr>
              <p:cNvSpPr/>
              <p:nvPr/>
            </p:nvSpPr>
            <p:spPr>
              <a:xfrm>
                <a:off x="7027333" y="3429000"/>
                <a:ext cx="4199467" cy="54186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Step 1: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((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rounds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DEEF841-8C4C-4809-8FBB-0C525D923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333" y="3429000"/>
                <a:ext cx="4199467" cy="541867"/>
              </a:xfrm>
              <a:prstGeom prst="roundRect">
                <a:avLst/>
              </a:prstGeom>
              <a:blipFill>
                <a:blip r:embed="rId4"/>
                <a:stretch>
                  <a:fillRect t="-1111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7547535-DF31-4609-8DE4-CD7B256132BD}"/>
                  </a:ext>
                </a:extLst>
              </p:cNvPr>
              <p:cNvSpPr/>
              <p:nvPr/>
            </p:nvSpPr>
            <p:spPr>
              <a:xfrm>
                <a:off x="5367868" y="4159249"/>
                <a:ext cx="5858932" cy="541867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improve Step 1 to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rounds!</a:t>
                </a:r>
                <a:endParaRPr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7547535-DF31-4609-8DE4-CD7B25613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68" y="4159249"/>
                <a:ext cx="5858932" cy="541867"/>
              </a:xfrm>
              <a:prstGeom prst="roundRect">
                <a:avLst/>
              </a:prstGeom>
              <a:blipFill>
                <a:blip r:embed="rId5"/>
                <a:stretch>
                  <a:fillRect b="-16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6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E540DF2-99B4-440C-B1BF-871271194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7093"/>
            <a:ext cx="10515600" cy="367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 LOCAL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black box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[Barenboim-Elkin-Pettie-Schneider, FOCS’12]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9DA24A-1B76-488D-A55F-73160569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Step 1: Degree-reduction [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Behnezhad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 et al. PODC’19]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EF43B9-AC10-471E-B5FA-EA39B681ECFD}"/>
                  </a:ext>
                </a:extLst>
              </p:cNvPr>
              <p:cNvSpPr/>
              <p:nvPr/>
            </p:nvSpPr>
            <p:spPr>
              <a:xfrm>
                <a:off x="1185333" y="2264835"/>
                <a:ext cx="9753600" cy="28321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(Messages and state descriptions have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poly</m:t>
                    </m:r>
                    <m:func>
                      <m:func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endParaRPr lang="zh-CN" altLang="en-US" sz="2800" dirty="0"/>
              </a:p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(Applicable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≫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)</a:t>
                </a:r>
              </a:p>
              <a:p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</a:t>
                </a:r>
                <a:r>
                  <a:rPr lang="en-US" altLang="zh-CN" sz="2800" b="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denote the set of vertices in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degree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rad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𝑶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LOCAL rounds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find a matching (or </a:t>
                </a:r>
                <a:r>
                  <a:rPr lang="en-US" altLang="zh-CN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indep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set) in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such that </a:t>
                </a:r>
                <a:r>
                  <a:rPr lang="en-US" altLang="zh-CN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w.h.p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the </a:t>
                </a:r>
                <a:r>
                  <a:rPr lang="en-US" altLang="zh-CN" sz="2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remaining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graph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satisfies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2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p>
                                  <m:r>
                                    <a:rPr lang="en-US" altLang="zh-CN" sz="32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≤|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|/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𝚫</m:t>
                      </m:r>
                    </m:oMath>
                  </m:oMathPara>
                </a14:m>
                <a:endParaRPr lang="en-US" altLang="zh-C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EF43B9-AC10-471E-B5FA-EA39B681E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333" y="2264835"/>
                <a:ext cx="9753600" cy="2832100"/>
              </a:xfrm>
              <a:prstGeom prst="rect">
                <a:avLst/>
              </a:prstGeom>
              <a:blipFill>
                <a:blip r:embed="rId2"/>
                <a:stretch>
                  <a:fillRect l="-1186" t="-644" r="-24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A172BF9-780F-41D6-949D-DB1876CDE848}"/>
                  </a:ext>
                </a:extLst>
              </p:cNvPr>
              <p:cNvSpPr/>
              <p:nvPr/>
            </p:nvSpPr>
            <p:spPr>
              <a:xfrm>
                <a:off x="838200" y="5337935"/>
                <a:ext cx="10515600" cy="996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After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fName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executions (a 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“phase”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): max degree is reduced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rad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After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phases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max degree is reduced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800" dirty="0"/>
                  <a:t>.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A172BF9-780F-41D6-949D-DB1876CDE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7935"/>
                <a:ext cx="10515600" cy="996042"/>
              </a:xfrm>
              <a:prstGeom prst="rect">
                <a:avLst/>
              </a:prstGeom>
              <a:blipFill>
                <a:blip r:embed="rId3"/>
                <a:stretch>
                  <a:fillRect l="-1217" t="-1840" b="-16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78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CB51-8E2B-45BD-9EF6-951E8035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Simulate LOCAL in MPC: first attempt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26DE2-8D3A-4B1F-9F4A-E687E230F7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539" y="4726011"/>
                <a:ext cx="11997394" cy="5954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Simulate phase 1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MPC rounds, reducing max degree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rad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26DE2-8D3A-4B1F-9F4A-E687E230F7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539" y="4726011"/>
                <a:ext cx="11997394" cy="595402"/>
              </a:xfrm>
              <a:blipFill>
                <a:blip r:embed="rId2"/>
                <a:stretch>
                  <a:fillRect l="-1016" t="-10204" b="-153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AEF1A5-A42E-4491-A51F-B1A648734B28}"/>
                  </a:ext>
                </a:extLst>
              </p:cNvPr>
              <p:cNvSpPr/>
              <p:nvPr/>
            </p:nvSpPr>
            <p:spPr>
              <a:xfrm>
                <a:off x="727096" y="1387085"/>
                <a:ext cx="9891148" cy="229288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“</a:t>
                </a:r>
                <a:r>
                  <a:rPr lang="en-US" altLang="zh-CN" sz="2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Round Compression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” via </a:t>
                </a:r>
                <a:r>
                  <a:rPr lang="en-US" altLang="zh-CN" sz="2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graph exponentiation</a:t>
                </a: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If the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-hop neighborhood of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can be </a:t>
                </a:r>
                <a:r>
                  <a:rPr lang="en-US" altLang="zh-CN" sz="2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stored into one machine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 we can simulate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LOCAL rounds for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(1)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MPC rounds!</a:t>
                </a:r>
              </a:p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Collect the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-hop neighborhood in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MPC rounds, by </a:t>
                </a:r>
                <a:r>
                  <a:rPr lang="en-US" altLang="zh-CN" sz="2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doubling the radius in each round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zh-CN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AEF1A5-A42E-4491-A51F-B1A648734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96" y="1387085"/>
                <a:ext cx="9891148" cy="2292885"/>
              </a:xfrm>
              <a:prstGeom prst="rect">
                <a:avLst/>
              </a:prstGeom>
              <a:blipFill>
                <a:blip r:embed="rId3"/>
                <a:stretch>
                  <a:fillRect l="-1169" t="-794" b="-58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8D7106-349C-444D-A322-7EEBC3919608}"/>
                  </a:ext>
                </a:extLst>
              </p:cNvPr>
              <p:cNvSpPr/>
              <p:nvPr/>
            </p:nvSpPr>
            <p:spPr>
              <a:xfrm>
                <a:off x="727096" y="3700880"/>
                <a:ext cx="58258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Phase 1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has</a:t>
                </a:r>
                <a14:m>
                  <m:oMath xmlns:m="http://schemas.openxmlformats.org/officeDocument/2006/math">
                    <m:r>
                      <a:rPr lang="en-US" altLang="zh-CN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fName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LOCAL rounds   </a:t>
                </a:r>
                <a:endParaRPr lang="zh-CN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8D7106-349C-444D-A322-7EEBC3919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96" y="3700880"/>
                <a:ext cx="5825890" cy="523220"/>
              </a:xfrm>
              <a:prstGeom prst="rect">
                <a:avLst/>
              </a:prstGeom>
              <a:blipFill>
                <a:blip r:embed="rId4"/>
                <a:stretch>
                  <a:fillRect l="-2092" t="-10465" r="-1151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D617E2-5466-478C-9BE3-76B82D73582A}"/>
                  </a:ext>
                </a:extLst>
              </p:cNvPr>
              <p:cNvSpPr/>
              <p:nvPr/>
            </p:nvSpPr>
            <p:spPr>
              <a:xfrm>
                <a:off x="695889" y="4182208"/>
                <a:ext cx="8399992" cy="543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radius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𝛿</m:t>
                    </m:r>
                    <m:func>
                      <m:func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fName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Neighborhood size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D617E2-5466-478C-9BE3-76B82D735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89" y="4182208"/>
                <a:ext cx="8399992" cy="543803"/>
              </a:xfrm>
              <a:prstGeom prst="rect">
                <a:avLst/>
              </a:prstGeom>
              <a:blipFill>
                <a:blip r:embed="rId5"/>
                <a:stretch>
                  <a:fillRect l="-1451" t="-6742" b="-314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0E5B868-E167-4310-8409-6F3206E2F093}"/>
                  </a:ext>
                </a:extLst>
              </p:cNvPr>
              <p:cNvSpPr/>
              <p:nvPr/>
            </p:nvSpPr>
            <p:spPr>
              <a:xfrm>
                <a:off x="727096" y="5242557"/>
                <a:ext cx="11464904" cy="1443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Double the radius: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𝛿</m:t>
                    </m:r>
                    <m:func>
                      <m:func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simulate phase 2 (and so on…)</a:t>
                </a:r>
              </a:p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Total round complexity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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Global memory: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</m:sup>
                        </m:s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altLang="zh-C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n-US" altLang="zh-CN" sz="28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</a:t>
                </a:r>
                <a:r>
                  <a:rPr lang="en-US" altLang="zh-C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0E5B868-E167-4310-8409-6F3206E2F0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96" y="5242557"/>
                <a:ext cx="11464904" cy="1443216"/>
              </a:xfrm>
              <a:prstGeom prst="rect">
                <a:avLst/>
              </a:prstGeom>
              <a:blipFill>
                <a:blip r:embed="rId6"/>
                <a:stretch>
                  <a:fillRect l="-1063" t="-3797" b="-9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0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8FC0-0DF7-4EDC-8688-51188722F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Smaller global memory [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Behnezhad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 et al. PODC’19]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E8F20-65C6-4CA7-801E-13B15AF6AF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334" y="3372774"/>
                <a:ext cx="10515600" cy="24184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After 1st execution of the black box: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Radius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After 2nd execution: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Radius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MPC rounds: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executions finished: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Radius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(phase finished after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E8F20-65C6-4CA7-801E-13B15AF6AF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334" y="3372774"/>
                <a:ext cx="10515600" cy="2418426"/>
              </a:xfrm>
              <a:blipFill>
                <a:blip r:embed="rId2"/>
                <a:stretch>
                  <a:fillRect l="-870" t="-3526" b="-1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CEACA1-5B49-4849-87B3-BA2E82D7ED1D}"/>
                  </a:ext>
                </a:extLst>
              </p:cNvPr>
              <p:cNvSpPr/>
              <p:nvPr/>
            </p:nvSpPr>
            <p:spPr>
              <a:xfrm>
                <a:off x="7962900" y="1264229"/>
                <a:ext cx="3996267" cy="13255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𝐻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≔</m:t>
                      </m:r>
                      <m:r>
                        <m:rPr>
                          <m:lit/>
                        </m:rPr>
                        <a:rPr lang="en-US" altLang="zh-CN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{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</m:d>
                        </m:e>
                      </m:func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</m:e>
                      </m:rad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}.</m:t>
                      </m:r>
                    </m:oMath>
                  </m:oMathPara>
                </a14:m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Black box: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LOCAL rounds,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≤|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|/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𝚫</m:t>
                      </m:r>
                    </m:oMath>
                  </m:oMathPara>
                </a14:m>
                <a:endParaRPr lang="en-US" altLang="zh-CN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CEACA1-5B49-4849-87B3-BA2E82D7E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900" y="1264229"/>
                <a:ext cx="3996267" cy="1325563"/>
              </a:xfrm>
              <a:prstGeom prst="rect">
                <a:avLst/>
              </a:prstGeom>
              <a:blipFill>
                <a:blip r:embed="rId3"/>
                <a:stretch>
                  <a:fillRect l="-1976" r="-1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4B8513-65BB-44A0-9880-481D7B7A3D72}"/>
                  </a:ext>
                </a:extLst>
              </p:cNvPr>
              <p:cNvSpPr/>
              <p:nvPr/>
            </p:nvSpPr>
            <p:spPr>
              <a:xfrm>
                <a:off x="361299" y="1348386"/>
                <a:ext cx="820696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every phase of degree reduction: </a:t>
                </a:r>
              </a:p>
              <a:p>
                <a:r>
                  <a:rPr lang="en-US" altLang="zh-CN" sz="24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</a:t>
                </a:r>
                <a:r>
                  <a:rPr lang="en-US" altLang="zh-CN" sz="24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Only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collect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neighborhoods of high-deg vertices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Other vertices are </a:t>
                </a:r>
                <a:r>
                  <a:rPr lang="en-US" altLang="zh-CN" sz="24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irrelevant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the current phase.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4B8513-65BB-44A0-9880-481D7B7A3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99" y="1348386"/>
                <a:ext cx="8206967" cy="1200329"/>
              </a:xfrm>
              <a:prstGeom prst="rect">
                <a:avLst/>
              </a:prstGeom>
              <a:blipFill>
                <a:blip r:embed="rId4"/>
                <a:stretch>
                  <a:fillRect l="-1114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49C45B7-0C22-4894-B394-6F697EDD12FC}"/>
                  </a:ext>
                </a:extLst>
              </p:cNvPr>
              <p:cNvSpPr/>
              <p:nvPr/>
            </p:nvSpPr>
            <p:spPr>
              <a:xfrm>
                <a:off x="5676900" y="4209129"/>
                <a:ext cx="6282267" cy="50304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Maintain radius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# LOCAL rounds finished)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49C45B7-0C22-4894-B394-6F697EDD1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4209129"/>
                <a:ext cx="6282267" cy="503049"/>
              </a:xfrm>
              <a:prstGeom prst="roundRect">
                <a:avLst/>
              </a:prstGeom>
              <a:blipFill>
                <a:blip r:embed="rId5"/>
                <a:stretch>
                  <a:fillRect l="-484" t="-3529" r="-484" b="-21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E63B185-218E-48EE-9E81-35070AF57FA9}"/>
                  </a:ext>
                </a:extLst>
              </p:cNvPr>
              <p:cNvSpPr/>
              <p:nvPr/>
            </p:nvSpPr>
            <p:spPr>
              <a:xfrm>
                <a:off x="550334" y="2693540"/>
                <a:ext cx="10992501" cy="57870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Reduce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increase radius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keeping global memory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E63B185-218E-48EE-9E81-35070AF57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34" y="2693540"/>
                <a:ext cx="10992501" cy="578705"/>
              </a:xfrm>
              <a:prstGeom prst="rect">
                <a:avLst/>
              </a:prstGeom>
              <a:blipFill>
                <a:blip r:embed="rId6"/>
                <a:stretch>
                  <a:fillRect l="-997" t="-3093" b="-24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11A606F-F288-4A0B-8155-CF1281B4D760}"/>
                  </a:ext>
                </a:extLst>
              </p:cNvPr>
              <p:cNvSpPr/>
              <p:nvPr/>
            </p:nvSpPr>
            <p:spPr>
              <a:xfrm>
                <a:off x="230066" y="5690381"/>
                <a:ext cx="1242336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Downside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In next phase, we have to collect the neighborhoods from scratch! </a:t>
                </a:r>
                <a:r>
                  <a:rPr lang="en-US" altLang="zh-CN" sz="28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</a:t>
                </a: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Total round complexity: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func>
                        <m:func>
                          <m:func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func>
                          </m:e>
                        </m:func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11A606F-F288-4A0B-8155-CF1281B4D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66" y="5690381"/>
                <a:ext cx="12423369" cy="954107"/>
              </a:xfrm>
              <a:prstGeom prst="rect">
                <a:avLst/>
              </a:prstGeom>
              <a:blipFill>
                <a:blip r:embed="rId7"/>
                <a:stretch>
                  <a:fillRect l="-1030" t="-7643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2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9867</TotalTime>
  <Words>2129</Words>
  <Application>Microsoft Office PowerPoint</Application>
  <PresentationFormat>Widescreen</PresentationFormat>
  <Paragraphs>218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Calibri Light</vt:lpstr>
      <vt:lpstr>Cambria Math</vt:lpstr>
      <vt:lpstr>Office Theme</vt:lpstr>
      <vt:lpstr>Improved MPC Algorithms for MIS, Matching, and Coloring on Trees and Beyond</vt:lpstr>
      <vt:lpstr>Massively Parallel Computation (MPC) Model </vt:lpstr>
      <vt:lpstr>MPC: Maximal Matching and Maximal Independent Set</vt:lpstr>
      <vt:lpstr>MM and MIS on Sparse graphs</vt:lpstr>
      <vt:lpstr>Vertex Coloring</vt:lpstr>
      <vt:lpstr>MIS &amp; MM [Behnezhad et al. PODC’19]</vt:lpstr>
      <vt:lpstr>Step 1: Degree-reduction [Behnezhad et al. PODC’19]</vt:lpstr>
      <vt:lpstr>Simulate LOCAL in MPC: first attempt</vt:lpstr>
      <vt:lpstr>Smaller global memory [Behnezhad et al. PODC’19]</vt:lpstr>
      <vt:lpstr>Our solution</vt:lpstr>
      <vt:lpstr>Pipelined algorithm</vt:lpstr>
      <vt:lpstr>Pending vertices</vt:lpstr>
      <vt:lpstr>Memory analysis</vt:lpstr>
      <vt:lpstr>Memory analysis</vt:lpstr>
      <vt:lpstr>Global Memory</vt:lpstr>
      <vt:lpstr>Local memory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MPC Algorithms for MIS, Matching, and Coloring on Trees and Beyond</dc:title>
  <cp:lastModifiedBy>fa fa</cp:lastModifiedBy>
  <cp:revision>186</cp:revision>
  <dcterms:created xsi:type="dcterms:W3CDTF">2020-07-10T08:55:48Z</dcterms:created>
  <dcterms:modified xsi:type="dcterms:W3CDTF">2020-10-01T19:00:26Z</dcterms:modified>
</cp:coreProperties>
</file>